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51"/>
  </p:notesMasterIdLst>
  <p:sldIdLst>
    <p:sldId id="281" r:id="rId2"/>
    <p:sldId id="316" r:id="rId3"/>
    <p:sldId id="256" r:id="rId4"/>
    <p:sldId id="266" r:id="rId5"/>
    <p:sldId id="286" r:id="rId6"/>
    <p:sldId id="341" r:id="rId7"/>
    <p:sldId id="290" r:id="rId8"/>
    <p:sldId id="323" r:id="rId9"/>
    <p:sldId id="322" r:id="rId10"/>
    <p:sldId id="325" r:id="rId11"/>
    <p:sldId id="279" r:id="rId12"/>
    <p:sldId id="269" r:id="rId13"/>
    <p:sldId id="280" r:id="rId14"/>
    <p:sldId id="297" r:id="rId15"/>
    <p:sldId id="270" r:id="rId16"/>
    <p:sldId id="314" r:id="rId17"/>
    <p:sldId id="315" r:id="rId18"/>
    <p:sldId id="298" r:id="rId19"/>
    <p:sldId id="299" r:id="rId20"/>
    <p:sldId id="317" r:id="rId21"/>
    <p:sldId id="302" r:id="rId22"/>
    <p:sldId id="318" r:id="rId23"/>
    <p:sldId id="305" r:id="rId24"/>
    <p:sldId id="313" r:id="rId25"/>
    <p:sldId id="319" r:id="rId26"/>
    <p:sldId id="306" r:id="rId27"/>
    <p:sldId id="271" r:id="rId28"/>
    <p:sldId id="320" r:id="rId29"/>
    <p:sldId id="321" r:id="rId30"/>
    <p:sldId id="307" r:id="rId31"/>
    <p:sldId id="308" r:id="rId32"/>
    <p:sldId id="309" r:id="rId33"/>
    <p:sldId id="310" r:id="rId34"/>
    <p:sldId id="294" r:id="rId35"/>
    <p:sldId id="326" r:id="rId36"/>
    <p:sldId id="327" r:id="rId37"/>
    <p:sldId id="328" r:id="rId38"/>
    <p:sldId id="329" r:id="rId39"/>
    <p:sldId id="333" r:id="rId40"/>
    <p:sldId id="334" r:id="rId41"/>
    <p:sldId id="335" r:id="rId42"/>
    <p:sldId id="338" r:id="rId43"/>
    <p:sldId id="336" r:id="rId44"/>
    <p:sldId id="330" r:id="rId45"/>
    <p:sldId id="331" r:id="rId46"/>
    <p:sldId id="332" r:id="rId47"/>
    <p:sldId id="339" r:id="rId48"/>
    <p:sldId id="340" r:id="rId49"/>
    <p:sldId id="33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0" autoAdjust="0"/>
    <p:restoredTop sz="82601" autoAdjust="0"/>
  </p:normalViewPr>
  <p:slideViewPr>
    <p:cSldViewPr>
      <p:cViewPr varScale="1">
        <p:scale>
          <a:sx n="92" d="100"/>
          <a:sy n="92" d="100"/>
        </p:scale>
        <p:origin x="17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A37ED1-C708-4A43-8EBC-4AEFEDBF8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7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4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6071CAC-8CC8-4789-9A1C-FCC1655BD9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1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70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9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35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5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AC9B-2180-4A92-B323-68C2BBAD62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A7620-EA82-408B-A92C-DEB4958AE6B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04B74-BB7B-48DE-BE29-1C7DB4F781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7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EA3DAE4-B74A-4096-A679-F025561B5E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D9B344E-8AB6-4838-AE3F-C9BEF4EE55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1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2BC8DC0-70EA-482E-AC01-2FEC9AF998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F26C-BDB1-4A44-A3D3-64FB197331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9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8F44B-FA97-4823-8A91-D8C964DE48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6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5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B4ACB5B-F72D-487D-AB77-A3A6BA6DEA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00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utdoors.co.uk/product-search/text/bladder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o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9392"/>
            <a:ext cx="604867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87" y="1662590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280890"/>
            <a:ext cx="84604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follows:</a:t>
            </a:r>
            <a:endParaRPr lang="en-GB" dirty="0"/>
          </a:p>
          <a:p>
            <a:pPr marL="342900" indent="-342900" fontAlgn="t">
              <a:buAutoNum type="arabicPeriod" startAt="15"/>
            </a:pPr>
            <a:r>
              <a:rPr lang="en-GB" dirty="0" smtClean="0"/>
              <a:t>Groups </a:t>
            </a:r>
            <a:r>
              <a:rPr lang="en-GB" dirty="0"/>
              <a:t>must adhere to a mobile phone use policy as </a:t>
            </a:r>
            <a:r>
              <a:rPr lang="en-GB" dirty="0" smtClean="0"/>
              <a:t>agreed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with </a:t>
            </a:r>
            <a:r>
              <a:rPr lang="en-GB" dirty="0"/>
              <a:t>their Expedition Supervisor and Assessor</a:t>
            </a:r>
            <a:r>
              <a:rPr lang="en-GB" dirty="0" smtClean="0"/>
              <a:t>.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This </a:t>
            </a:r>
            <a:r>
              <a:rPr lang="en-GB" dirty="0"/>
              <a:t>agreement should also include use of other electronic </a:t>
            </a:r>
            <a:r>
              <a:rPr lang="en-GB" dirty="0" smtClean="0"/>
              <a:t>	equipment</a:t>
            </a:r>
            <a:r>
              <a:rPr lang="en-GB" dirty="0"/>
              <a:t>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6"/>
            </a:pPr>
            <a:r>
              <a:rPr lang="en-GB" dirty="0" smtClean="0"/>
              <a:t>Participants </a:t>
            </a:r>
            <a:r>
              <a:rPr lang="en-GB" dirty="0"/>
              <a:t>must behave responsibly with respect for their </a:t>
            </a:r>
            <a:r>
              <a:rPr lang="en-GB" dirty="0" smtClean="0"/>
              <a:t>team</a:t>
            </a:r>
          </a:p>
          <a:p>
            <a:pPr fontAlgn="t"/>
            <a:r>
              <a:rPr lang="en-GB" dirty="0" smtClean="0"/>
              <a:t>	members</a:t>
            </a:r>
            <a:r>
              <a:rPr lang="en-GB" dirty="0"/>
              <a:t>, leaders, the public and animals.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7"/>
            </a:pPr>
            <a:r>
              <a:rPr lang="en-GB" dirty="0" smtClean="0"/>
              <a:t>Groups </a:t>
            </a:r>
            <a:r>
              <a:rPr lang="en-GB" dirty="0"/>
              <a:t>must understand and adhere to the </a:t>
            </a:r>
            <a:r>
              <a:rPr lang="en-GB" dirty="0" smtClean="0"/>
              <a:t>Countryside/Scottish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 </a:t>
            </a:r>
            <a:r>
              <a:rPr lang="en-GB" dirty="0"/>
              <a:t>Outdoor Access, Highway and Water Sports Codes (as appropriate).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8"/>
            </a:pPr>
            <a:r>
              <a:rPr lang="en-GB" dirty="0" smtClean="0"/>
              <a:t>Participants </a:t>
            </a:r>
            <a:r>
              <a:rPr lang="en-GB" dirty="0"/>
              <a:t>must plan an appropriate expedition menu, </a:t>
            </a:r>
            <a:r>
              <a:rPr lang="en-GB" dirty="0" smtClean="0"/>
              <a:t>including </a:t>
            </a:r>
            <a:r>
              <a:rPr lang="en-GB" dirty="0"/>
              <a:t>cooking and eating a substantial hot meal on each day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marL="342900" indent="-342900" fontAlgn="t">
              <a:buAutoNum type="arabicPeriod" startAt="19"/>
            </a:pPr>
            <a:r>
              <a:rPr lang="en-GB" dirty="0" smtClean="0"/>
              <a:t>Participants </a:t>
            </a:r>
            <a:r>
              <a:rPr lang="en-GB" dirty="0"/>
              <a:t>must actively participate in a debrief with their </a:t>
            </a:r>
            <a:r>
              <a:rPr lang="en-GB" dirty="0" smtClean="0"/>
              <a:t>Assessor</a:t>
            </a:r>
          </a:p>
          <a:p>
            <a:pPr lvl="1" fontAlgn="t"/>
            <a:r>
              <a:rPr lang="en-GB" dirty="0" smtClean="0"/>
              <a:t>at </a:t>
            </a:r>
            <a:r>
              <a:rPr lang="en-GB" dirty="0"/>
              <a:t>the end of the expedition</a:t>
            </a:r>
            <a:r>
              <a:rPr lang="en-GB" dirty="0" smtClean="0"/>
              <a:t>.</a:t>
            </a:r>
          </a:p>
          <a:p>
            <a:pPr lvl="1" fontAlgn="t"/>
            <a:endParaRPr lang="en-GB" sz="1000" dirty="0" smtClean="0"/>
          </a:p>
          <a:p>
            <a:pPr marL="342900" indent="-342900" fontAlgn="t">
              <a:buAutoNum type="arabicPeriod" startAt="20"/>
            </a:pPr>
            <a:r>
              <a:rPr lang="en-GB" dirty="0" smtClean="0"/>
              <a:t>A </a:t>
            </a:r>
            <a:r>
              <a:rPr lang="en-GB" dirty="0"/>
              <a:t>presentation must be </a:t>
            </a:r>
            <a:r>
              <a:rPr lang="en-GB" dirty="0" smtClean="0"/>
              <a:t>prepared</a:t>
            </a:r>
            <a:r>
              <a:rPr lang="en-GB" dirty="0"/>
              <a:t>	</a:t>
            </a:r>
            <a:r>
              <a:rPr lang="en-GB" dirty="0" smtClean="0"/>
              <a:t>and </a:t>
            </a:r>
            <a:r>
              <a:rPr lang="en-GB" dirty="0"/>
              <a:t>delivered after the expedition.</a:t>
            </a:r>
          </a:p>
          <a:p>
            <a:pPr fontAlgn="t"/>
            <a:r>
              <a:rPr lang="en-GB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1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Staffing</a:t>
            </a:r>
          </a:p>
        </p:txBody>
      </p:sp>
      <p:pic>
        <p:nvPicPr>
          <p:cNvPr id="15364" name="Picture 4" descr="pi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96207" y="2348880"/>
            <a:ext cx="8820472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207" y="2348880"/>
            <a:ext cx="88566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-35605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Benefits to Participants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06261" y="1196752"/>
            <a:ext cx="7931224" cy="511256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Self- belief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Self- confidence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 sense of identity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Independence of thought and action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 sense of responsibility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An awareness of potential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New talents and abilities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An understanding of strengths and weaknesses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The ability to plan and use time effectively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The ability to learn from and give to others in the community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New relationships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Skills involving problem solving, presentation and 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83788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y-GB" altLang="en-US" dirty="0" smtClean="0"/>
              <a:t>DofE Perspective</a:t>
            </a:r>
            <a:endParaRPr lang="en-US" altLang="en-US" dirty="0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12776" y="1484784"/>
            <a:ext cx="7931224" cy="3629025"/>
          </a:xfrm>
        </p:spPr>
        <p:txBody>
          <a:bodyPr>
            <a:normAutofit/>
          </a:bodyPr>
          <a:lstStyle/>
          <a:p>
            <a:pPr eaLnBrk="1" hangingPunct="1"/>
            <a:r>
              <a:rPr lang="cy-GB" altLang="en-US" sz="2800" dirty="0" smtClean="0"/>
              <a:t>The Award is </a:t>
            </a:r>
            <a:r>
              <a:rPr lang="cy-GB" altLang="en-US" sz="2800" b="1" dirty="0" smtClean="0"/>
              <a:t>not</a:t>
            </a:r>
            <a:r>
              <a:rPr lang="cy-GB" altLang="en-US" sz="2800" dirty="0" smtClean="0"/>
              <a:t> an extra qualification</a:t>
            </a:r>
          </a:p>
          <a:p>
            <a:pPr eaLnBrk="1" hangingPunct="1"/>
            <a:endParaRPr lang="cy-GB" altLang="en-US" sz="2800" dirty="0" smtClean="0"/>
          </a:p>
          <a:p>
            <a:pPr eaLnBrk="1" hangingPunct="1"/>
            <a:r>
              <a:rPr lang="cy-GB" altLang="en-US" sz="2800" dirty="0" smtClean="0"/>
              <a:t>The award is pupil-focused.</a:t>
            </a:r>
          </a:p>
          <a:p>
            <a:pPr eaLnBrk="1" hangingPunct="1"/>
            <a:endParaRPr lang="cy-GB" altLang="en-US" sz="2800" dirty="0" smtClean="0"/>
          </a:p>
          <a:p>
            <a:pPr eaLnBrk="1" hangingPunct="1"/>
            <a:r>
              <a:rPr lang="cy-GB" altLang="en-US" sz="2800" dirty="0" smtClean="0"/>
              <a:t>The emphasis is on</a:t>
            </a:r>
            <a:r>
              <a:rPr lang="en-GB" altLang="en-US" sz="2800" dirty="0" smtClean="0"/>
              <a:t> the student to take the initiative and to complete the award under their own steam.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Student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1680" y="20797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Student Training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57312" y="1484784"/>
            <a:ext cx="7786688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  <a:tabLst>
                <a:tab pos="1530350" algn="l"/>
              </a:tabLst>
            </a:pPr>
            <a:r>
              <a:rPr lang="en-GB" altLang="en-US" sz="2800" dirty="0"/>
              <a:t>	</a:t>
            </a:r>
            <a:r>
              <a:rPr lang="en-GB" altLang="en-US" sz="2800" dirty="0" smtClean="0"/>
              <a:t>-	</a:t>
            </a:r>
            <a:r>
              <a:rPr lang="en-GB" altLang="en-US" sz="2800" dirty="0" err="1" smtClean="0"/>
              <a:t>Campcraft</a:t>
            </a:r>
            <a:endParaRPr lang="en-GB" altLang="en-US" sz="2800" dirty="0"/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</a:t>
            </a:r>
            <a:r>
              <a:rPr lang="en-GB" altLang="en-US" sz="2800" dirty="0" err="1" smtClean="0"/>
              <a:t>Trangia</a:t>
            </a:r>
            <a:r>
              <a:rPr lang="en-GB" altLang="en-US" sz="2800" dirty="0" smtClean="0"/>
              <a:t> stove 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Map reading skills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Navigation and route planning</a:t>
            </a:r>
          </a:p>
          <a:p>
            <a:pPr marL="1143000" lvl="2"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First Aid Training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</a:t>
            </a:r>
            <a:r>
              <a:rPr lang="en-GB" altLang="en-US" sz="2800" dirty="0"/>
              <a:t>	</a:t>
            </a:r>
            <a:r>
              <a:rPr lang="en-GB" altLang="en-US" sz="2800" dirty="0" smtClean="0"/>
              <a:t>Equipment and hygiene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Expedition Prep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Country code, plus revise all above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Packing rucksacks, revise all above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Staff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3964" y="32502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Staff Training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043608" y="1556792"/>
            <a:ext cx="8100392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 smtClean="0"/>
              <a:t>Staff have attended numerous training sessions. </a:t>
            </a:r>
          </a:p>
          <a:p>
            <a:pPr marL="742950" lvl="1" indent="-285750" eaLnBrk="1" hangingPunct="1"/>
            <a:r>
              <a:rPr lang="en-GB" altLang="en-US" sz="2500" dirty="0" smtClean="0"/>
              <a:t>Mr Boag</a:t>
            </a:r>
            <a:r>
              <a:rPr lang="en-GB" altLang="en-US" sz="2400" dirty="0" smtClean="0"/>
              <a:t>			– </a:t>
            </a:r>
            <a:r>
              <a:rPr lang="en-GB" altLang="en-US" sz="2400" dirty="0" err="1" smtClean="0"/>
              <a:t>DofE</a:t>
            </a:r>
            <a:r>
              <a:rPr lang="en-GB" altLang="en-US" sz="2400" dirty="0" smtClean="0"/>
              <a:t> supervisor / assessor</a:t>
            </a:r>
            <a:endParaRPr lang="en-GB" altLang="en-US" sz="2300" dirty="0" smtClean="0"/>
          </a:p>
          <a:p>
            <a:pPr marL="742950" lvl="1" indent="-285750" eaLnBrk="1" hangingPunct="1"/>
            <a:r>
              <a:rPr lang="en-GB" altLang="en-US" sz="2500" dirty="0" smtClean="0"/>
              <a:t>Mr </a:t>
            </a:r>
            <a:r>
              <a:rPr lang="en-GB" altLang="en-US" sz="2500" dirty="0" smtClean="0"/>
              <a:t>Lamont 		– </a:t>
            </a:r>
            <a:r>
              <a:rPr lang="en-GB" altLang="en-US" sz="2500" dirty="0" err="1" smtClean="0"/>
              <a:t>DofE</a:t>
            </a:r>
            <a:r>
              <a:rPr lang="en-GB" altLang="en-US" sz="2500" dirty="0" smtClean="0"/>
              <a:t> Introduction</a:t>
            </a:r>
          </a:p>
          <a:p>
            <a:pPr marL="742950" lvl="1" indent="-285750" eaLnBrk="1" hangingPunct="1"/>
            <a:endParaRPr lang="en-GB" altLang="en-US" sz="2500" dirty="0" smtClean="0"/>
          </a:p>
          <a:p>
            <a:pPr marL="742950" lvl="1" indent="-285750" eaLnBrk="1" hangingPunct="1"/>
            <a:r>
              <a:rPr lang="en-GB" altLang="en-US" sz="2500" dirty="0" smtClean="0"/>
              <a:t>In addition, the group are always joined by the DOFE Manager for ERC and a first aider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735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Expeditions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/>
            </a:r>
            <a:br>
              <a:rPr lang="en-GB" altLang="en-US" sz="6000" dirty="0" smtClean="0"/>
            </a:br>
            <a:r>
              <a:rPr lang="en-GB" altLang="en-US" sz="6000" dirty="0" smtClean="0"/>
              <a:t>			-	</a:t>
            </a:r>
            <a:r>
              <a:rPr lang="en-GB" altLang="en-US" sz="6000" b="1" dirty="0" smtClean="0"/>
              <a:t>PRACTICE</a:t>
            </a:r>
            <a:br>
              <a:rPr lang="en-GB" altLang="en-US" sz="6000" b="1" dirty="0" smtClean="0"/>
            </a:br>
            <a:r>
              <a:rPr lang="en-GB" altLang="en-US" sz="6000" b="1" dirty="0" smtClean="0"/>
              <a:t/>
            </a:r>
            <a:br>
              <a:rPr lang="en-GB" altLang="en-US" sz="6000" b="1" dirty="0" smtClean="0"/>
            </a:br>
            <a:r>
              <a:rPr lang="en-GB" altLang="en-US" b="1" dirty="0" smtClean="0"/>
              <a:t>Tuesday, 14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June 2022</a:t>
            </a:r>
            <a:endParaRPr lang="en-GB" alt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0516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Practice Expedition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502714" y="1268760"/>
            <a:ext cx="7786688" cy="480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z="2800" dirty="0" smtClean="0"/>
              <a:t>Day 1</a:t>
            </a:r>
          </a:p>
          <a:p>
            <a:pPr eaLnBrk="1" hangingPunct="1"/>
            <a:r>
              <a:rPr lang="en-GB" altLang="en-US" sz="2800" dirty="0" smtClean="0"/>
              <a:t>Students meet at Barrhead High.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We will leave school around 9am.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Starting </a:t>
            </a:r>
            <a:r>
              <a:rPr lang="en-GB" altLang="en-US" sz="2800" dirty="0" smtClean="0"/>
              <a:t>in </a:t>
            </a:r>
            <a:r>
              <a:rPr lang="en-GB" altLang="en-US" sz="2800" dirty="0" err="1" smtClean="0"/>
              <a:t>Strathaven</a:t>
            </a:r>
            <a:r>
              <a:rPr lang="en-GB" altLang="en-US" sz="2800" dirty="0" smtClean="0"/>
              <a:t> at </a:t>
            </a:r>
            <a:r>
              <a:rPr lang="en-GB" altLang="en-US" sz="2800" dirty="0" smtClean="0"/>
              <a:t>10am(</a:t>
            </a:r>
            <a:r>
              <a:rPr lang="en-GB" altLang="en-US" sz="2800" dirty="0" err="1" smtClean="0"/>
              <a:t>ish</a:t>
            </a:r>
            <a:r>
              <a:rPr lang="en-GB" altLang="en-US" sz="2800" dirty="0" smtClean="0"/>
              <a:t>).</a:t>
            </a:r>
            <a:endParaRPr lang="en-GB" altLang="en-US" sz="2800" dirty="0" smtClean="0"/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 Walking into the </a:t>
            </a:r>
            <a:r>
              <a:rPr lang="en-GB" altLang="en-US" sz="2800" dirty="0" err="1" smtClean="0"/>
              <a:t>Whitelees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Windfarm</a:t>
            </a: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736232" y="3212976"/>
            <a:ext cx="6400800" cy="27860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altLang="en-US" sz="2600" i="1" dirty="0" smtClean="0">
                <a:solidFill>
                  <a:srgbClr val="8E8D8C"/>
                </a:solidFill>
              </a:rPr>
              <a:t>Staff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 Boag </a:t>
            </a:r>
            <a:r>
              <a:rPr lang="en-GB" altLang="en-US" sz="2600" dirty="0">
                <a:solidFill>
                  <a:srgbClr val="8E8D8C"/>
                </a:solidFill>
              </a:rPr>
              <a:t>	</a:t>
            </a:r>
            <a:r>
              <a:rPr lang="en-GB" altLang="en-US" sz="2600" dirty="0" smtClean="0">
                <a:solidFill>
                  <a:srgbClr val="8E8D8C"/>
                </a:solidFill>
              </a:rPr>
              <a:t>	– D of E Coordinator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 </a:t>
            </a:r>
            <a:r>
              <a:rPr lang="en-GB" altLang="en-US" sz="2600" dirty="0" smtClean="0">
                <a:solidFill>
                  <a:srgbClr val="8E8D8C"/>
                </a:solidFill>
              </a:rPr>
              <a:t>Lamont	</a:t>
            </a:r>
            <a:r>
              <a:rPr lang="en-GB" altLang="en-US" sz="2600" dirty="0">
                <a:solidFill>
                  <a:srgbClr val="8E8D8C"/>
                </a:solidFill>
              </a:rPr>
              <a:t>	– D of E Supervisor</a:t>
            </a:r>
          </a:p>
          <a:p>
            <a:pPr eaLnBrk="1" hangingPunct="1">
              <a:lnSpc>
                <a:spcPct val="70000"/>
              </a:lnSpc>
            </a:pPr>
            <a:endParaRPr lang="en-US" altLang="en-US" sz="2600" dirty="0" smtClean="0">
              <a:solidFill>
                <a:srgbClr val="8E8D8C"/>
              </a:solidFill>
            </a:endParaRPr>
          </a:p>
        </p:txBody>
      </p:sp>
      <p:pic>
        <p:nvPicPr>
          <p:cNvPr id="2055" name="Picture 7" descr="do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57" y="11251"/>
            <a:ext cx="6048375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Expeditions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>				-	</a:t>
            </a:r>
            <a:r>
              <a:rPr lang="en-GB" altLang="en-US" sz="6000" b="1" dirty="0" smtClean="0"/>
              <a:t>ASSESSED</a:t>
            </a:r>
            <a:br>
              <a:rPr lang="en-GB" altLang="en-US" sz="6000" b="1" dirty="0" smtClean="0"/>
            </a:br>
            <a:r>
              <a:rPr lang="en-GB" altLang="en-US" sz="6000" b="1" dirty="0"/>
              <a:t/>
            </a:r>
            <a:br>
              <a:rPr lang="en-GB" altLang="en-US" sz="6000" b="1" dirty="0"/>
            </a:br>
            <a:r>
              <a:rPr lang="en-GB" altLang="en-US" b="1" dirty="0" smtClean="0"/>
              <a:t>Tuesday </a:t>
            </a:r>
            <a:r>
              <a:rPr lang="en-GB" altLang="en-US" b="1" dirty="0"/>
              <a:t>&amp; </a:t>
            </a:r>
            <a:r>
              <a:rPr lang="en-GB" altLang="en-US" b="1" dirty="0" smtClean="0"/>
              <a:t>Wednesday, </a:t>
            </a:r>
            <a:r>
              <a:rPr lang="en-GB" altLang="en-US" b="1" dirty="0" smtClean="0"/>
              <a:t/>
            </a:r>
            <a:br>
              <a:rPr lang="en-GB" altLang="en-US" b="1" dirty="0" smtClean="0"/>
            </a:br>
            <a:r>
              <a:rPr lang="en-GB" altLang="en-US" b="1" dirty="0"/>
              <a:t>	</a:t>
            </a:r>
            <a:r>
              <a:rPr lang="en-GB" altLang="en-US" b="1" dirty="0" smtClean="0"/>
              <a:t>		6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</a:t>
            </a:r>
            <a:r>
              <a:rPr lang="en-GB" altLang="en-US" b="1" dirty="0"/>
              <a:t>&amp; </a:t>
            </a:r>
            <a:r>
              <a:rPr lang="en-GB" altLang="en-US" b="1" dirty="0" smtClean="0"/>
              <a:t>7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</a:t>
            </a:r>
            <a:r>
              <a:rPr lang="en-GB" altLang="en-US" b="1" dirty="0"/>
              <a:t>September</a:t>
            </a:r>
            <a:endParaRPr lang="en-GB" alt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3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8989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Assessed Expedition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391011" y="764704"/>
            <a:ext cx="7786688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altLang="en-US" sz="2800" dirty="0"/>
              <a:t>Day 1</a:t>
            </a:r>
          </a:p>
          <a:p>
            <a:r>
              <a:rPr lang="en-GB" altLang="en-US" sz="2800" dirty="0"/>
              <a:t>From </a:t>
            </a:r>
            <a:r>
              <a:rPr lang="en-GB" altLang="en-US" sz="2800" b="1" dirty="0" smtClean="0"/>
              <a:t>Tuesday, 6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</a:t>
            </a:r>
            <a:r>
              <a:rPr lang="en-GB" altLang="en-US" sz="2800" b="1" dirty="0"/>
              <a:t>September </a:t>
            </a:r>
            <a:r>
              <a:rPr lang="en-GB" altLang="en-US" sz="2800" b="1" dirty="0" smtClean="0"/>
              <a:t>2022</a:t>
            </a:r>
            <a:endParaRPr lang="en-GB" altLang="en-US" sz="2800" b="1" dirty="0"/>
          </a:p>
          <a:p>
            <a:endParaRPr lang="en-GB" altLang="en-US" sz="2800" dirty="0"/>
          </a:p>
          <a:p>
            <a:r>
              <a:rPr lang="en-GB" altLang="en-US" sz="2800" dirty="0" smtClean="0"/>
              <a:t>Students will take the train from </a:t>
            </a:r>
            <a:r>
              <a:rPr lang="en-GB" altLang="en-US" sz="2800" dirty="0"/>
              <a:t>B</a:t>
            </a:r>
            <a:r>
              <a:rPr lang="en-GB" altLang="en-US" sz="2800" dirty="0" smtClean="0"/>
              <a:t>arrhead to </a:t>
            </a:r>
            <a:r>
              <a:rPr lang="en-GB" altLang="en-US" sz="2800" dirty="0" smtClean="0"/>
              <a:t>DRUMFROCHAR</a:t>
            </a:r>
          </a:p>
          <a:p>
            <a:pPr marL="0" indent="0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The expedition starts and ends at </a:t>
            </a:r>
            <a:r>
              <a:rPr lang="en-GB" altLang="en-US" sz="2800" dirty="0" err="1" smtClean="0"/>
              <a:t>Drumfrochar</a:t>
            </a:r>
            <a:r>
              <a:rPr lang="en-GB" altLang="en-US" sz="2800" dirty="0" smtClean="0"/>
              <a:t> train </a:t>
            </a:r>
            <a:r>
              <a:rPr lang="en-GB" altLang="en-US" sz="2800" dirty="0" smtClean="0"/>
              <a:t>station</a:t>
            </a:r>
          </a:p>
          <a:p>
            <a:pPr marL="0" indent="0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Walking the Greenock Cut and camping near Loch Thom</a:t>
            </a:r>
            <a:endParaRPr lang="en-GB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3648" y="-2196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Assessed Expedition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03648" y="764704"/>
            <a:ext cx="7584885" cy="417646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dirty="0" smtClean="0"/>
              <a:t>Day 2</a:t>
            </a:r>
          </a:p>
          <a:p>
            <a:pPr eaLnBrk="1" hangingPunct="1"/>
            <a:r>
              <a:rPr lang="en-GB" altLang="en-US" sz="2800" dirty="0" smtClean="0"/>
              <a:t>Walk around Loch </a:t>
            </a:r>
            <a:r>
              <a:rPr lang="en-GB" altLang="en-US" sz="2800" dirty="0" err="1" smtClean="0"/>
              <a:t>Gryffe</a:t>
            </a:r>
            <a:r>
              <a:rPr lang="en-GB" altLang="en-US" sz="2800" dirty="0"/>
              <a:t>,</a:t>
            </a:r>
            <a:r>
              <a:rPr lang="en-GB" altLang="en-US" sz="2800" dirty="0" smtClean="0"/>
              <a:t> returning to </a:t>
            </a:r>
            <a:r>
              <a:rPr lang="en-GB" altLang="en-US" sz="2800" dirty="0" err="1" smtClean="0"/>
              <a:t>Drumfrochar</a:t>
            </a:r>
            <a:r>
              <a:rPr lang="en-GB" altLang="en-US" sz="2800" dirty="0" smtClean="0"/>
              <a:t> train station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Students then return to Barrhead train station at around 3pm/4pm </a:t>
            </a:r>
            <a:r>
              <a:rPr lang="en-GB" altLang="en-US" sz="2800" dirty="0" smtClean="0"/>
              <a:t>on </a:t>
            </a:r>
            <a:r>
              <a:rPr lang="en-GB" altLang="en-US" sz="2800" b="1" dirty="0" smtClean="0"/>
              <a:t>Wednesday, 7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</a:t>
            </a:r>
            <a:r>
              <a:rPr lang="en-GB" altLang="en-US" sz="2800" b="1" dirty="0" smtClean="0"/>
              <a:t>September</a:t>
            </a:r>
            <a:r>
              <a:rPr lang="en-GB" altLang="en-US" sz="2800" dirty="0" smtClean="0"/>
              <a:t> </a:t>
            </a:r>
            <a:endParaRPr lang="en-GB" altLang="en-US" sz="2800" dirty="0" smtClean="0"/>
          </a:p>
          <a:p>
            <a:pPr eaLnBrk="1" hangingPunct="1">
              <a:buFont typeface="Arial" charset="0"/>
              <a:buNone/>
            </a:pP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6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9645" y="2420888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5400" dirty="0" smtClean="0"/>
              <a:t>Emergency Procedures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80334" y="18864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 smtClean="0"/>
              <a:t>Emergency Procedures</a:t>
            </a:r>
            <a:br>
              <a:rPr lang="en-GB" altLang="en-US" dirty="0" smtClean="0"/>
            </a:br>
            <a:r>
              <a:rPr lang="en-GB" altLang="en-US" dirty="0"/>
              <a:t>	</a:t>
            </a:r>
            <a:r>
              <a:rPr lang="en-GB" altLang="en-US" dirty="0" smtClean="0"/>
              <a:t>		- Practice Expedition</a:t>
            </a:r>
          </a:p>
        </p:txBody>
      </p:sp>
      <p:sp>
        <p:nvSpPr>
          <p:cNvPr id="50182" name="Rectangle 3"/>
          <p:cNvSpPr>
            <a:spLocks noRot="1" noChangeArrowheads="1"/>
          </p:cNvSpPr>
          <p:nvPr/>
        </p:nvSpPr>
        <p:spPr bwMode="auto">
          <a:xfrm>
            <a:off x="1230125" y="1337320"/>
            <a:ext cx="7786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800" b="1" dirty="0" smtClean="0"/>
              <a:t>Regular Contact with Teachers</a:t>
            </a:r>
            <a:r>
              <a:rPr lang="en-GB" altLang="en-US" sz="2800" dirty="0" smtClean="0"/>
              <a:t> </a:t>
            </a:r>
            <a:endParaRPr lang="en-GB" altLang="en-US" sz="2800" dirty="0"/>
          </a:p>
          <a:p>
            <a:pPr eaLnBrk="1" hangingPunct="1"/>
            <a:r>
              <a:rPr lang="en-GB" altLang="en-US" sz="2800" dirty="0"/>
              <a:t>Students will be issued with </a:t>
            </a:r>
            <a:r>
              <a:rPr lang="en-GB" altLang="en-US" sz="2800" dirty="0" smtClean="0"/>
              <a:t>a couple of mobile phone numbers </a:t>
            </a:r>
            <a:r>
              <a:rPr lang="en-GB" altLang="en-US" sz="2800" dirty="0"/>
              <a:t>to call </a:t>
            </a:r>
            <a:r>
              <a:rPr lang="en-GB" altLang="en-US" sz="2800" dirty="0" smtClean="0"/>
              <a:t>in an emergency</a:t>
            </a:r>
            <a:endParaRPr lang="en-GB" altLang="en-US" sz="2800" dirty="0"/>
          </a:p>
          <a:p>
            <a:pPr eaLnBrk="1" hangingPunct="1"/>
            <a:r>
              <a:rPr lang="en-GB" altLang="en-US" sz="2800" dirty="0" smtClean="0"/>
              <a:t>Walking groups (six students) will </a:t>
            </a:r>
            <a:r>
              <a:rPr lang="en-GB" altLang="en-US" sz="2800" dirty="0"/>
              <a:t>be issued with a </a:t>
            </a:r>
            <a:r>
              <a:rPr lang="en-GB" altLang="en-US" sz="2800" dirty="0" smtClean="0"/>
              <a:t>couple of walkie-talkies </a:t>
            </a:r>
            <a:r>
              <a:rPr lang="en-GB" altLang="en-US" sz="2800" dirty="0"/>
              <a:t>as well</a:t>
            </a:r>
            <a:r>
              <a:rPr lang="en-GB" altLang="en-US" sz="2800" dirty="0" smtClean="0"/>
              <a:t>.</a:t>
            </a:r>
          </a:p>
          <a:p>
            <a:pPr eaLnBrk="1" hangingPunct="1"/>
            <a:r>
              <a:rPr lang="en-GB" altLang="en-US" sz="2800" dirty="0" smtClean="0"/>
              <a:t>Students make contact with a teacher/leader if someone is injured.</a:t>
            </a:r>
          </a:p>
          <a:p>
            <a:pPr eaLnBrk="1" hangingPunct="1"/>
            <a:r>
              <a:rPr lang="en-GB" altLang="en-US" sz="2800" dirty="0" smtClean="0"/>
              <a:t>Important that students work in pairs to relay their six-figure grid reference as we will navigate to this point.</a:t>
            </a:r>
          </a:p>
          <a:p>
            <a:pPr eaLnBrk="1" hangingPunct="1"/>
            <a:r>
              <a:rPr lang="en-GB" altLang="en-US" sz="2800" b="1" dirty="0" smtClean="0"/>
              <a:t>** Getting lost (for a while) is not an emergency.</a:t>
            </a:r>
            <a:endParaRPr lang="en-GB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80334" y="18864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 smtClean="0"/>
              <a:t>Emergency Procedures</a:t>
            </a:r>
            <a:br>
              <a:rPr lang="en-GB" altLang="en-US" dirty="0" smtClean="0"/>
            </a:br>
            <a:r>
              <a:rPr lang="en-GB" altLang="en-US" dirty="0"/>
              <a:t>	</a:t>
            </a:r>
            <a:r>
              <a:rPr lang="en-GB" altLang="en-US" dirty="0" smtClean="0"/>
              <a:t>		- Assessed Expedition</a:t>
            </a:r>
          </a:p>
        </p:txBody>
      </p:sp>
      <p:sp>
        <p:nvSpPr>
          <p:cNvPr id="50182" name="Rectangle 3"/>
          <p:cNvSpPr>
            <a:spLocks noRot="1" noChangeArrowheads="1"/>
          </p:cNvSpPr>
          <p:nvPr/>
        </p:nvSpPr>
        <p:spPr bwMode="auto">
          <a:xfrm>
            <a:off x="1230125" y="1337320"/>
            <a:ext cx="7786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800" b="1" dirty="0" smtClean="0"/>
              <a:t>Less Contact with Teachers</a:t>
            </a:r>
          </a:p>
          <a:p>
            <a:pPr eaLnBrk="1" hangingPunct="1"/>
            <a:endParaRPr lang="en-GB" altLang="en-US" sz="2800" b="1" dirty="0"/>
          </a:p>
          <a:p>
            <a:r>
              <a:rPr lang="en-GB" altLang="en-US" sz="2800" dirty="0" smtClean="0"/>
              <a:t>Students still issued with a couple of mobile numbers and two walkie-talkies.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Students will spend their time walking </a:t>
            </a:r>
            <a:r>
              <a:rPr lang="en-GB" altLang="en-US" sz="2800" dirty="0"/>
              <a:t>in their groups, remotely supervised, and will be required to use their training if an emergency occurs.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7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1700808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Kit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BORROWING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764704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can borrow: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tent, rucksack,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rollmat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sleeping bag, stove, compass and map.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Equipment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issued from the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Fairweather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hall, Newton Mearns at a designated time.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MUST COLLECT YOUR KIT AT THIS TIME</a:t>
            </a:r>
          </a:p>
          <a:p>
            <a:pPr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deposit of £50 (cash or cheque placed in a sealed envelope with your child’s name on it) must be handed in when collecting kit.</a:t>
            </a:r>
          </a:p>
          <a:p>
            <a:pPr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deposit is returned when the kit is returned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18810" y="-32992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Additional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83608" y="764704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must have: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pair of worn-in boots.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waterproof jacket and 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trousers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Participants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should also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have: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midge net, head torch, gloves, hat, extra socks and underwear, a change of shoes,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suncream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blister plasters (Decathlon).</a:t>
            </a:r>
          </a:p>
          <a:p>
            <a:pPr lvl="1">
              <a:lnSpc>
                <a:spcPct val="80000"/>
              </a:lnSpc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CLOTHES SHOULD BE PUT INSIDE A RUBBLE BAG TO STOP CLOTHES GETTING WET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Jeans please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0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-11324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Returning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836712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the kit they borrow.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return date will be issued (after the expedition) for when all kit should be returned to the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Fairweather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hall.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kit needs to be clean, dry and ready to be re-issued to another group.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drying all of the tent parts, washing any sleeping bags and scrubbing the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Trangia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stove.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can group their kit together and have one parent/carer return two or three students kit.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£50 deposit is returned assuming all kit is suitably clean and dry.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4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5576" y="116632"/>
            <a:ext cx="8281714" cy="7207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sz="4400" dirty="0" err="1" smtClean="0"/>
              <a:t>DofE</a:t>
            </a:r>
            <a:r>
              <a:rPr lang="en-GB" altLang="en-US" sz="4400" dirty="0" smtClean="0"/>
              <a:t> - Parents’ Evening Agenda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108539" y="1052736"/>
            <a:ext cx="6913562" cy="51117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GB" altLang="en-US" sz="700" dirty="0" smtClean="0">
              <a:solidFill>
                <a:srgbClr val="8E8D8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Aim of the Award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Student Training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Staff Training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Expedition Dates &amp; Routes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Emergency Procedures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Kit Guide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Food Guide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Supervision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>
                <a:solidFill>
                  <a:srgbClr val="8E8D8C"/>
                </a:solidFill>
              </a:rPr>
              <a:t>Parental Assistance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Costs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Health &amp; Wellbeing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altLang="en-US" sz="3000" dirty="0" smtClean="0">
              <a:solidFill>
                <a:srgbClr val="8E8D8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700" dirty="0" smtClean="0">
              <a:solidFill>
                <a:srgbClr val="8E8D8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1484784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Food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51275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Food Guide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99917" y="836712"/>
            <a:ext cx="7620000" cy="55983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must bring enough food to last two days – i.e. breakfast, lunch and dinner.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sleep three to a tent and it is expected that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coordinate their meals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particularly where cooking is required -  such that everyone in the tent eats the same meal.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must prepare a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substantial meal each evening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pot noodles and super noodles do not count!!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tins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Fresh pasta is preferred to dry pasta – it cooks quicker.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9646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Food Guide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93556" y="836712"/>
            <a:ext cx="7620000" cy="55263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pre-cook food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before the expedition i.e. pre-cook any pieces of chicken, sausage or bacon.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 – preferably stored in a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camelbak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rather than sports bottles – students can walk and drink at the same time.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replenish their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camelbaks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each day from our water supplies.. although local streams can be used if checked properly!!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should think carefully about how much food they can carry, rather than how much food they want to consume!</a:t>
            </a: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Supervision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6589199" cy="128089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“Remote supervision”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836712"/>
            <a:ext cx="7596336" cy="551723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b="1" dirty="0" smtClean="0"/>
              <a:t>Practice Expedition</a:t>
            </a:r>
          </a:p>
          <a:p>
            <a:r>
              <a:rPr lang="en-US" altLang="en-US" sz="2800" dirty="0" smtClean="0"/>
              <a:t>Students will be supervised remotely, with navigational/moral support as required.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Students will be given the opportunity to practice their DOFE skills – this will require them to navigate to areas, unsupervised – Teachers will be observing from a distance.</a:t>
            </a:r>
          </a:p>
          <a:p>
            <a:endParaRPr lang="en-US" altLang="en-US" sz="2800" dirty="0" smtClean="0"/>
          </a:p>
          <a:p>
            <a:r>
              <a:rPr lang="en-US" altLang="en-US" sz="2800" b="1" dirty="0" smtClean="0"/>
              <a:t>Assessed Expedition</a:t>
            </a:r>
          </a:p>
          <a:p>
            <a:r>
              <a:rPr lang="en-US" altLang="en-US" sz="2800" dirty="0"/>
              <a:t>Students will be supervised remotely, </a:t>
            </a:r>
            <a:r>
              <a:rPr lang="en-US" altLang="en-US" sz="2800" dirty="0" smtClean="0"/>
              <a:t>with less </a:t>
            </a:r>
            <a:r>
              <a:rPr lang="en-US" altLang="en-US" sz="2800" dirty="0"/>
              <a:t>navigational/moral </a:t>
            </a:r>
            <a:r>
              <a:rPr lang="en-US" altLang="en-US" sz="2800" dirty="0" smtClean="0"/>
              <a:t>support.</a:t>
            </a:r>
            <a:endParaRPr lang="en-US" altLang="en-US" sz="2800" dirty="0"/>
          </a:p>
          <a:p>
            <a:r>
              <a:rPr lang="en-US" altLang="en-US" sz="2800" dirty="0" smtClean="0"/>
              <a:t>Teachers will observe at times from a distance, but students must be able to navigate and deal with emergencies – initially on their own until staff are notified and arrive.</a:t>
            </a:r>
            <a:endParaRPr lang="en-GB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10700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The Cost – Practice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764704"/>
            <a:ext cx="762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involved are: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Hire of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minibus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(17 seater)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Diesel for both vans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Sundries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(food, cans of coke, sweets, sun cream, after sun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for this trip will be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£8</a:t>
            </a:r>
          </a:p>
          <a:p>
            <a:pPr marL="457200" lvl="1" indent="0">
              <a:buNone/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should be paid on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parentpay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prior to the expedition on the 14</a:t>
            </a:r>
            <a:r>
              <a:rPr lang="en-US" altLang="en-US" sz="2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June.</a:t>
            </a:r>
          </a:p>
          <a:p>
            <a:pPr marL="457200" lvl="1" indent="0">
              <a:buNone/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entitled to free school meals should see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Boag privately regarding the cost.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8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The Cost – Assessed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836712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involved are: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Hire of minibus (17 seater)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Diesel for the van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 ticket (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Barrhead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Drumfrochar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return)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Gas for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Trangia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Stoves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Sundries (food, cans of coke, sweets, sun cream, after sun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(Possible) costs associated with a DOFE ASSESSOR</a:t>
            </a: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Total for this trip will be approximately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£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3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Expedition Payments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764704"/>
            <a:ext cx="7620000" cy="4800600"/>
          </a:xfrm>
        </p:spPr>
        <p:txBody>
          <a:bodyPr>
            <a:normAutofit/>
          </a:bodyPr>
          <a:lstStyle/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trips will need to be added to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ParentPay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Payment has to be made prior to going on each trip.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Parental Assistance</a:t>
            </a:r>
          </a:p>
        </p:txBody>
      </p:sp>
    </p:spTree>
    <p:extLst>
      <p:ext uri="{BB962C8B-B14F-4D97-AF65-F5344CB8AC3E}">
        <p14:creationId xmlns:p14="http://schemas.microsoft.com/office/powerpoint/2010/main" val="34927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696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Aim of the Award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59920" y="1628800"/>
            <a:ext cx="8540750" cy="24479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dirty="0" smtClean="0"/>
              <a:t> “To provide an enjoyable, challenging and rewarding programme of personal development for young people, which is of the highest quality and the widest reach.”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Parent Assistance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stick with the ethos of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encouraging your son/daughter 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much of their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This includes packing their rucksack and </a:t>
            </a:r>
            <a:r>
              <a:rPr lang="en-GB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organising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their meals for the expeditions.</a:t>
            </a:r>
          </a:p>
          <a:p>
            <a:pPr marL="0" indent="0">
              <a:buNone/>
            </a:pPr>
            <a:r>
              <a:rPr lang="en-US" altLang="en-US" b="1" dirty="0" smtClean="0"/>
              <a:t>	</a:t>
            </a:r>
            <a:endParaRPr lang="en-GB" alt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03648" y="764704"/>
            <a:ext cx="7272808" cy="50405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39752" y="764704"/>
            <a:ext cx="5256584" cy="46085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56048" y="917104"/>
            <a:ext cx="7272808" cy="50405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3068052"/>
            <a:ext cx="90364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 REQUIRED THIS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Travel Arrangements</a:t>
            </a:r>
          </a:p>
        </p:txBody>
      </p:sp>
    </p:spTree>
    <p:extLst>
      <p:ext uri="{BB962C8B-B14F-4D97-AF65-F5344CB8AC3E}">
        <p14:creationId xmlns:p14="http://schemas.microsoft.com/office/powerpoint/2010/main" val="20718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Travel Arrangements </a:t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	- Practice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currently have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going on expedition, and a minibus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hold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16 students (max).</a:t>
            </a:r>
          </a:p>
          <a:p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 be returned to Barrhead High around 3pm/4pm depending on how little they get lost.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Travel Arrangements </a:t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	- Assessed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Tuesday &amp; Wednesday, 6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7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Sept 2022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start and finish their assessed expedition from the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Barrhead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train station.  Students just need to be dropped and collected from there.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Health &amp; Wellbeing</a:t>
            </a:r>
          </a:p>
        </p:txBody>
      </p:sp>
    </p:spTree>
    <p:extLst>
      <p:ext uri="{BB962C8B-B14F-4D97-AF65-F5344CB8AC3E}">
        <p14:creationId xmlns:p14="http://schemas.microsoft.com/office/powerpoint/2010/main" val="41025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Health &amp; Wellbeing</a:t>
            </a:r>
            <a:br>
              <a:rPr lang="en-US" altLang="en-US" dirty="0" smtClean="0"/>
            </a:br>
            <a:r>
              <a:rPr lang="en-US" altLang="en-US" dirty="0" smtClean="0"/>
              <a:t>- Sheep Ticks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3624064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may have heard that sheep ticks are on the increase.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would encourage all students to check themselves for sheep ticks once they are back from their expeditions.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find one, don’t pull it out.  You need a special tick removal tool.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65085"/>
            <a:ext cx="3995936" cy="4093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2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Health &amp; Wellbeing</a:t>
            </a:r>
            <a:br>
              <a:rPr lang="en-US" altLang="en-US" dirty="0" smtClean="0"/>
            </a:br>
            <a:r>
              <a:rPr lang="en-US" altLang="en-US" dirty="0" smtClean="0"/>
              <a:t>- Sheep Tick - Lyme Disease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3624064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ticks carry Lyme’s disease, which is a serious condition.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develop a rash or feel ill in the first six weeks of having a tick bite, then seek medical attention.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PS – I’m not aware of </a:t>
            </a:r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any student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having being bitten by a tick while out on DOFE. This is purely precautionary.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65085"/>
            <a:ext cx="3888432" cy="568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4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Completing the Bronze DOFE Award</a:t>
            </a:r>
            <a:br>
              <a:rPr lang="en-GB" altLang="en-US" sz="6000" dirty="0" smtClean="0"/>
            </a:b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5924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Completing Bronze DOFE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Have 12 text uploads for each 12-week section &amp; 4 photographs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Have 24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text uploads for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24-week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section &amp; 4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photographs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Have an Assessor’s report uploaded for all 4 sections (Physical, Skill, Volunteering and Expedition).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Complete both the Practice and Assessed expeditions successfully.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Complete the expedition section within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including dates, expedition aim and starting and finishing points.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6. Prepare and present (as a group) a presentation to the DOFE Group.  The PowerPoint file should be uploaded into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under the expedition section.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0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We Made It!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>Any Questions</a:t>
            </a:r>
            <a:r>
              <a:rPr lang="en-GB" altLang="en-US" sz="6000" dirty="0"/>
              <a:t>?</a:t>
            </a: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3065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121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Bronze Requirements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648" y="836712"/>
            <a:ext cx="7632848" cy="511256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altLang="en-US" sz="2800" b="1" dirty="0" smtClean="0"/>
              <a:t>Volunteering </a:t>
            </a:r>
            <a:r>
              <a:rPr lang="en-GB" altLang="en-US" sz="2800" dirty="0" smtClean="0"/>
              <a:t> involves working with young people, elderly, environment, charity or animals.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Skills </a:t>
            </a:r>
            <a:r>
              <a:rPr lang="en-GB" altLang="en-US" sz="2800" dirty="0" smtClean="0"/>
              <a:t>creative, performance, care of animals, music, foreign language, life skills.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Physical Recreation </a:t>
            </a:r>
            <a:r>
              <a:rPr lang="en-GB" altLang="en-US" sz="2800" dirty="0" smtClean="0"/>
              <a:t>team, individual, water, racquet, dance, fitness</a:t>
            </a:r>
          </a:p>
          <a:p>
            <a:pPr eaLnBrk="1" hangingPunct="1"/>
            <a:r>
              <a:rPr lang="en-GB" altLang="en-US" sz="2800" dirty="0" smtClean="0"/>
              <a:t>From the three categories above two are for 3 months duration, one is for 6 months.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Expedition</a:t>
            </a:r>
            <a:r>
              <a:rPr lang="en-GB" altLang="en-US" sz="2800" dirty="0" smtClean="0"/>
              <a:t> - Two days/one overnight camp.</a:t>
            </a:r>
            <a:endParaRPr lang="en-US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121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Bronze Requirements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648" y="836712"/>
            <a:ext cx="7740352" cy="54006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en-GB" altLang="en-US" sz="2800" b="1" dirty="0" smtClean="0"/>
              <a:t>IMPORTANT DEADLINES</a:t>
            </a:r>
          </a:p>
          <a:p>
            <a:pPr eaLnBrk="1" hangingPunct="1"/>
            <a:r>
              <a:rPr lang="en-GB" altLang="en-US" sz="2800" dirty="0" smtClean="0"/>
              <a:t>Most students are somewhat behind with their DOFE evidence.</a:t>
            </a:r>
          </a:p>
          <a:p>
            <a:pPr eaLnBrk="1" hangingPunct="1"/>
            <a:r>
              <a:rPr lang="en-GB" altLang="en-US" sz="2800" dirty="0" smtClean="0"/>
              <a:t>All students have been given a target of completing two sections prior to the expedition in June.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marL="457200" lvl="1" indent="0">
              <a:buNone/>
            </a:pPr>
            <a:r>
              <a:rPr lang="en-GB" altLang="en-US" sz="2600" dirty="0" smtClean="0"/>
              <a:t>To complete a section students should:</a:t>
            </a:r>
          </a:p>
          <a:p>
            <a:pPr lvl="1"/>
            <a:endParaRPr lang="en-GB" altLang="en-US" sz="2600" dirty="0" smtClean="0"/>
          </a:p>
          <a:p>
            <a:pPr lvl="1"/>
            <a:r>
              <a:rPr lang="en-GB" altLang="en-US" sz="2600" dirty="0" smtClean="0"/>
              <a:t>1. Submit each section to me for approval, that includes having a </a:t>
            </a:r>
            <a:r>
              <a:rPr lang="en-GB" altLang="en-US" sz="2600" b="1" dirty="0" smtClean="0"/>
              <a:t>measurable</a:t>
            </a:r>
            <a:r>
              <a:rPr lang="en-GB" altLang="en-US" sz="2600" dirty="0" smtClean="0"/>
              <a:t> aim and all of your assessor’s details (full name, phone number and email address)</a:t>
            </a:r>
          </a:p>
          <a:p>
            <a:pPr lvl="1"/>
            <a:endParaRPr lang="en-GB" altLang="en-US" sz="2600" dirty="0" smtClean="0"/>
          </a:p>
          <a:p>
            <a:pPr lvl="1"/>
            <a:r>
              <a:rPr lang="en-GB" altLang="en-US" sz="2600" dirty="0" smtClean="0"/>
              <a:t>2. Upload 12 pieces of text evidence, four photos and have their assessor complete an assessor’s report.</a:t>
            </a:r>
          </a:p>
          <a:p>
            <a:pPr lvl="1"/>
            <a:endParaRPr lang="en-GB" altLang="en-US" sz="2600" dirty="0"/>
          </a:p>
          <a:p>
            <a:pPr marL="457200" lvl="1" indent="0" algn="ctr">
              <a:buNone/>
            </a:pPr>
            <a:r>
              <a:rPr lang="en-GB" altLang="en-US" sz="2600" b="1" dirty="0" smtClean="0"/>
              <a:t>THIS IS TOP PRIORITY FOR ALL S3 DOFE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endParaRPr lang="en-GB" dirty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4582"/>
            <a:ext cx="6316579" cy="4737435"/>
          </a:xfrm>
        </p:spPr>
      </p:pic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80890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follows:</a:t>
            </a:r>
            <a:endParaRPr lang="en-GB" dirty="0"/>
          </a:p>
          <a:p>
            <a:pPr marL="342900" indent="-342900" fontAlgn="t"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team must plan and organise the expedition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fontAlgn="t"/>
            <a:r>
              <a:rPr lang="en-GB" dirty="0" smtClean="0"/>
              <a:t>2.	The </a:t>
            </a:r>
            <a:r>
              <a:rPr lang="en-GB" dirty="0"/>
              <a:t>expedition must have an aim. </a:t>
            </a:r>
            <a:endParaRPr lang="en-GB" dirty="0" smtClean="0"/>
          </a:p>
          <a:p>
            <a:pPr fontAlgn="t"/>
            <a:r>
              <a:rPr lang="en-GB" dirty="0" smtClean="0"/>
              <a:t>	The </a:t>
            </a:r>
            <a:r>
              <a:rPr lang="en-GB" dirty="0"/>
              <a:t>aim can be set by the Leader at Bronze level only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3"/>
            </a:pPr>
            <a:r>
              <a:rPr lang="en-GB" dirty="0" smtClean="0"/>
              <a:t>All </a:t>
            </a:r>
            <a:r>
              <a:rPr lang="en-GB" dirty="0"/>
              <a:t>participants must be within the qualifying </a:t>
            </a:r>
            <a:r>
              <a:rPr lang="en-GB" dirty="0" smtClean="0"/>
              <a:t>age.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4"/>
            </a:pPr>
            <a:r>
              <a:rPr lang="en-GB" dirty="0" smtClean="0"/>
              <a:t>There </a:t>
            </a:r>
            <a:r>
              <a:rPr lang="en-GB" dirty="0"/>
              <a:t>must be between four and seven participants in a team 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5"/>
            </a:pPr>
            <a:r>
              <a:rPr lang="en-GB" dirty="0" smtClean="0"/>
              <a:t>The </a:t>
            </a:r>
            <a:r>
              <a:rPr lang="en-GB" dirty="0"/>
              <a:t>expedition should take place in the recommended environment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6"/>
            </a:pPr>
            <a:r>
              <a:rPr lang="en-GB" dirty="0" smtClean="0"/>
              <a:t>Accommodation </a:t>
            </a:r>
            <a:r>
              <a:rPr lang="en-GB" dirty="0"/>
              <a:t>must be by camping or other simple self-catering </a:t>
            </a:r>
            <a:endParaRPr lang="en-GB" dirty="0" smtClean="0"/>
          </a:p>
          <a:p>
            <a:pPr fontAlgn="t"/>
            <a:r>
              <a:rPr lang="en-GB" dirty="0"/>
              <a:t>	</a:t>
            </a:r>
            <a:r>
              <a:rPr lang="en-GB" dirty="0" smtClean="0"/>
              <a:t>accommodation.</a:t>
            </a:r>
          </a:p>
          <a:p>
            <a:pPr marL="342900" indent="-342900" fontAlgn="t">
              <a:buAutoNum type="arabicPeriod" startAt="6"/>
            </a:pPr>
            <a:endParaRPr lang="en-GB" dirty="0"/>
          </a:p>
          <a:p>
            <a:pPr marL="342900" indent="-342900" fontAlgn="t">
              <a:buAutoNum type="arabicPeriod" startAt="7"/>
            </a:pPr>
            <a:r>
              <a:rPr lang="en-GB" dirty="0" smtClean="0"/>
              <a:t>The expedition must be of the correct duration and meet the</a:t>
            </a:r>
          </a:p>
          <a:p>
            <a:pPr lvl="1" fontAlgn="t"/>
            <a:r>
              <a:rPr lang="en-GB" dirty="0" smtClean="0"/>
              <a:t>minimum hours of planned activity.</a:t>
            </a:r>
          </a:p>
          <a:p>
            <a:pPr marL="342900" indent="-342900" fontAlgn="t">
              <a:buAutoNum type="arabicPeriod" startAt="7"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4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80890"/>
            <a:ext cx="84604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</a:t>
            </a:r>
            <a:r>
              <a:rPr lang="en-GB" b="1" dirty="0" smtClean="0"/>
              <a:t>:</a:t>
            </a:r>
          </a:p>
          <a:p>
            <a:pPr marL="342900" indent="-342900" fontAlgn="t">
              <a:buAutoNum type="arabicPeriod" startAt="8"/>
            </a:pPr>
            <a:r>
              <a:rPr lang="en-GB" dirty="0"/>
              <a:t>All expeditions must be supervised by an adult who is able to accept</a:t>
            </a:r>
          </a:p>
          <a:p>
            <a:pPr fontAlgn="t"/>
            <a:r>
              <a:rPr lang="en-GB" dirty="0"/>
              <a:t>	 responsibility for the safety of the team</a:t>
            </a:r>
            <a:r>
              <a:rPr lang="en-GB" dirty="0" smtClean="0"/>
              <a:t>.</a:t>
            </a:r>
          </a:p>
          <a:p>
            <a:pPr fontAlgn="t"/>
            <a:endParaRPr lang="en-GB" sz="1000" dirty="0" smtClean="0"/>
          </a:p>
          <a:p>
            <a:pPr marL="342900" indent="-342900" fontAlgn="t">
              <a:buAutoNum type="arabicPeriod" startAt="9"/>
            </a:pPr>
            <a:r>
              <a:rPr lang="en-GB" dirty="0" smtClean="0"/>
              <a:t>Assessment </a:t>
            </a:r>
            <a:r>
              <a:rPr lang="en-GB" dirty="0"/>
              <a:t>must be by an accredited Assessor. </a:t>
            </a:r>
            <a:endParaRPr lang="en-GB" dirty="0" smtClean="0"/>
          </a:p>
          <a:p>
            <a:pPr marL="342900" indent="-342900" fontAlgn="t">
              <a:buAutoNum type="arabicPeriod" startAt="9"/>
            </a:pPr>
            <a:endParaRPr lang="en-GB" sz="1000" dirty="0" smtClean="0"/>
          </a:p>
          <a:p>
            <a:pPr marL="342900" indent="-342900" fontAlgn="t">
              <a:buAutoNum type="arabicPeriod" startAt="10"/>
            </a:pPr>
            <a:r>
              <a:rPr lang="en-GB" dirty="0" smtClean="0"/>
              <a:t>Expeditions </a:t>
            </a:r>
            <a:r>
              <a:rPr lang="en-GB" dirty="0"/>
              <a:t>will usually take place between the end of </a:t>
            </a:r>
            <a:r>
              <a:rPr lang="en-GB" dirty="0" smtClean="0"/>
              <a:t>March and </a:t>
            </a:r>
            <a:r>
              <a:rPr lang="en-GB" dirty="0"/>
              <a:t>the end of October</a:t>
            </a:r>
            <a:r>
              <a:rPr lang="en-GB" dirty="0" smtClean="0"/>
              <a:t>.</a:t>
            </a:r>
          </a:p>
          <a:p>
            <a:pPr marL="342900" indent="-342900" fontAlgn="t">
              <a:buAutoNum type="arabicPeriod" startAt="10"/>
            </a:pPr>
            <a:endParaRPr lang="en-GB" sz="1000" dirty="0" smtClean="0"/>
          </a:p>
          <a:p>
            <a:pPr marL="342900" indent="-342900" fontAlgn="t">
              <a:buAutoNum type="arabicPeriod" startAt="11"/>
            </a:pPr>
            <a:r>
              <a:rPr lang="en-GB" dirty="0" smtClean="0"/>
              <a:t>Participants </a:t>
            </a:r>
            <a:r>
              <a:rPr lang="en-GB" dirty="0"/>
              <a:t>must be adequately trained to safely undertake </a:t>
            </a:r>
            <a:r>
              <a:rPr lang="en-GB" dirty="0" smtClean="0"/>
              <a:t>a remotely </a:t>
            </a:r>
            <a:r>
              <a:rPr lang="en-GB" dirty="0"/>
              <a:t>supervised </a:t>
            </a:r>
            <a:r>
              <a:rPr lang="en-GB" dirty="0" smtClean="0"/>
              <a:t>expedition</a:t>
            </a:r>
            <a:r>
              <a:rPr lang="en-GB" dirty="0" smtClean="0"/>
              <a:t>.</a:t>
            </a:r>
          </a:p>
          <a:p>
            <a:pPr marL="342900" indent="-342900" fontAlgn="t">
              <a:buAutoNum type="arabicPeriod" startAt="11"/>
            </a:pPr>
            <a:endParaRPr lang="en-GB" sz="1000" dirty="0" smtClean="0"/>
          </a:p>
          <a:p>
            <a:pPr marL="342900" indent="-342900" fontAlgn="t">
              <a:buAutoNum type="arabicPeriod" startAt="12"/>
            </a:pPr>
            <a:r>
              <a:rPr lang="en-GB" dirty="0" smtClean="0"/>
              <a:t>All </a:t>
            </a:r>
            <a:r>
              <a:rPr lang="en-GB" dirty="0"/>
              <a:t>expeditions must be by the participants’ own physical effort, </a:t>
            </a:r>
            <a:r>
              <a:rPr lang="en-GB" dirty="0" smtClean="0"/>
              <a:t>without </a:t>
            </a:r>
            <a:r>
              <a:rPr lang="en-GB" dirty="0"/>
              <a:t>motorised or outside assistance</a:t>
            </a:r>
            <a:r>
              <a:rPr lang="en-GB" dirty="0" smtClean="0"/>
              <a:t>.</a:t>
            </a:r>
          </a:p>
          <a:p>
            <a:pPr marL="342900" indent="-342900" fontAlgn="t">
              <a:buAutoNum type="arabicPeriod" startAt="12"/>
            </a:pPr>
            <a:endParaRPr lang="en-GB" sz="1000" dirty="0" smtClean="0"/>
          </a:p>
          <a:p>
            <a:pPr marL="342900" indent="-342900" fontAlgn="t">
              <a:buAutoNum type="arabicPeriod" startAt="13"/>
            </a:pPr>
            <a:r>
              <a:rPr lang="en-GB" dirty="0" smtClean="0"/>
              <a:t>All </a:t>
            </a:r>
            <a:r>
              <a:rPr lang="en-GB" dirty="0"/>
              <a:t>expeditions must be unaccompanied and self-sufficient. </a:t>
            </a:r>
            <a:endParaRPr lang="en-GB" dirty="0" smtClean="0"/>
          </a:p>
          <a:p>
            <a:pPr fontAlgn="t"/>
            <a:r>
              <a:rPr lang="en-GB" dirty="0"/>
              <a:t>	</a:t>
            </a:r>
            <a:r>
              <a:rPr lang="en-GB" dirty="0" smtClean="0"/>
              <a:t>The </a:t>
            </a:r>
            <a:r>
              <a:rPr lang="en-GB" dirty="0"/>
              <a:t>team must be properly equipped, and supervision must be 	</a:t>
            </a:r>
            <a:r>
              <a:rPr lang="en-GB" dirty="0" smtClean="0"/>
              <a:t>carried </a:t>
            </a:r>
            <a:r>
              <a:rPr lang="en-GB" dirty="0"/>
              <a:t>out remotely</a:t>
            </a:r>
            <a:r>
              <a:rPr lang="en-GB" dirty="0" smtClean="0"/>
              <a:t>.</a:t>
            </a:r>
          </a:p>
          <a:p>
            <a:pPr fontAlgn="t"/>
            <a:endParaRPr lang="en-GB" sz="1000" dirty="0" smtClean="0"/>
          </a:p>
          <a:p>
            <a:pPr marL="342900" indent="-342900" fontAlgn="t">
              <a:buAutoNum type="arabicPeriod" startAt="14"/>
            </a:pPr>
            <a:r>
              <a:rPr lang="en-GB" dirty="0" smtClean="0"/>
              <a:t>Teams </a:t>
            </a:r>
            <a:r>
              <a:rPr lang="en-GB" dirty="0"/>
              <a:t>must possess the necessary physical fitness, </a:t>
            </a:r>
            <a:r>
              <a:rPr lang="en-GB" dirty="0" smtClean="0"/>
              <a:t>first </a:t>
            </a:r>
            <a:r>
              <a:rPr lang="en-GB" dirty="0"/>
              <a:t>aid </a:t>
            </a:r>
            <a:r>
              <a:rPr lang="en-GB" dirty="0" smtClean="0"/>
              <a:t>and expedition </a:t>
            </a:r>
            <a:r>
              <a:rPr lang="en-GB" dirty="0"/>
              <a:t>skills required to complete their expedition safely.</a:t>
            </a:r>
          </a:p>
          <a:p>
            <a:pPr fontAlgn="t"/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1418</TotalTime>
  <Words>1905</Words>
  <Application>Microsoft Office PowerPoint</Application>
  <PresentationFormat>On-screen Show (4:3)</PresentationFormat>
  <Paragraphs>336</Paragraphs>
  <Slides>49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Wingdings</vt:lpstr>
      <vt:lpstr>Wingdings 3</vt:lpstr>
      <vt:lpstr>Wisp</vt:lpstr>
      <vt:lpstr>PowerPoint Presentation</vt:lpstr>
      <vt:lpstr>PowerPoint Presentation</vt:lpstr>
      <vt:lpstr>DofE - Parents’ Evening Agenda</vt:lpstr>
      <vt:lpstr>Aim of the Award</vt:lpstr>
      <vt:lpstr>Bronze Requirements</vt:lpstr>
      <vt:lpstr>Bronze Requirements</vt:lpstr>
      <vt:lpstr>The Expeditions</vt:lpstr>
      <vt:lpstr>The Expeditions  - The 20 Conditions</vt:lpstr>
      <vt:lpstr>The Expeditions  - The 20 Conditions</vt:lpstr>
      <vt:lpstr>The Expeditions  - The 20 Conditions</vt:lpstr>
      <vt:lpstr>Staffing</vt:lpstr>
      <vt:lpstr>Benefits to Participants</vt:lpstr>
      <vt:lpstr>DofE Perspective</vt:lpstr>
      <vt:lpstr>Student Training</vt:lpstr>
      <vt:lpstr>Student Training</vt:lpstr>
      <vt:lpstr>Staff Training</vt:lpstr>
      <vt:lpstr>Staff Training</vt:lpstr>
      <vt:lpstr>Expeditions      - PRACTICE  Tuesday, 14th June 2022</vt:lpstr>
      <vt:lpstr>Practice Expedition</vt:lpstr>
      <vt:lpstr>Expeditions      - ASSESSED  Tuesday &amp; Wednesday,     6th &amp; 7th September</vt:lpstr>
      <vt:lpstr>Assessed Expedition</vt:lpstr>
      <vt:lpstr>Assessed Expedition</vt:lpstr>
      <vt:lpstr>Emergency Procedures</vt:lpstr>
      <vt:lpstr>Emergency Procedures    - Practice Expedition</vt:lpstr>
      <vt:lpstr>Emergency Procedures    - Assessed Expedition</vt:lpstr>
      <vt:lpstr>Kit Guide</vt:lpstr>
      <vt:lpstr>Kit Guide – BORROWING KIT</vt:lpstr>
      <vt:lpstr>Kit Guide – Additional Kit</vt:lpstr>
      <vt:lpstr>Kit Guide – Returning Kit</vt:lpstr>
      <vt:lpstr>Food Guide</vt:lpstr>
      <vt:lpstr>Food Guide</vt:lpstr>
      <vt:lpstr>Food Guide</vt:lpstr>
      <vt:lpstr>Supervision</vt:lpstr>
      <vt:lpstr>“Remote supervision”</vt:lpstr>
      <vt:lpstr>COSTS</vt:lpstr>
      <vt:lpstr>The Cost – Practice Expedition</vt:lpstr>
      <vt:lpstr>The Cost – Assessed Expedition</vt:lpstr>
      <vt:lpstr>Expedition Payments</vt:lpstr>
      <vt:lpstr>Parental Assistance</vt:lpstr>
      <vt:lpstr>Parent Assistance</vt:lpstr>
      <vt:lpstr>Travel Arrangements</vt:lpstr>
      <vt:lpstr>Travel Arrangements    - Practice Expedition</vt:lpstr>
      <vt:lpstr>Travel Arrangements    - Assessed Expedition</vt:lpstr>
      <vt:lpstr>Health &amp; Wellbeing</vt:lpstr>
      <vt:lpstr>Health &amp; Wellbeing - Sheep Ticks</vt:lpstr>
      <vt:lpstr>Health &amp; Wellbeing - Sheep Tick - Lyme Disease</vt:lpstr>
      <vt:lpstr>Completing the Bronze DOFE Award </vt:lpstr>
      <vt:lpstr>Completing Bronze DOFE</vt:lpstr>
      <vt:lpstr>We Made It!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Duke of Edinburgh’s Award Scheme</dc:title>
  <dc:creator>tl</dc:creator>
  <cp:lastModifiedBy>Stuart Boag</cp:lastModifiedBy>
  <cp:revision>91</cp:revision>
  <dcterms:created xsi:type="dcterms:W3CDTF">2005-10-05T14:29:24Z</dcterms:created>
  <dcterms:modified xsi:type="dcterms:W3CDTF">2022-05-25T13:42:30Z</dcterms:modified>
</cp:coreProperties>
</file>