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77" r:id="rId7"/>
    <p:sldId id="280" r:id="rId8"/>
    <p:sldId id="278" r:id="rId9"/>
    <p:sldId id="258" r:id="rId10"/>
    <p:sldId id="281" r:id="rId11"/>
    <p:sldId id="268" r:id="rId12"/>
    <p:sldId id="270" r:id="rId13"/>
    <p:sldId id="282" r:id="rId14"/>
    <p:sldId id="275" r:id="rId15"/>
    <p:sldId id="276" r:id="rId16"/>
    <p:sldId id="283" r:id="rId17"/>
    <p:sldId id="273" r:id="rId18"/>
    <p:sldId id="274" r:id="rId19"/>
    <p:sldId id="284" r:id="rId20"/>
    <p:sldId id="266" r:id="rId21"/>
    <p:sldId id="285" r:id="rId22"/>
    <p:sldId id="319" r:id="rId23"/>
    <p:sldId id="262" r:id="rId24"/>
    <p:sldId id="287" r:id="rId25"/>
    <p:sldId id="291" r:id="rId26"/>
    <p:sldId id="292" r:id="rId27"/>
    <p:sldId id="289" r:id="rId28"/>
    <p:sldId id="288" r:id="rId29"/>
    <p:sldId id="290" r:id="rId30"/>
    <p:sldId id="295" r:id="rId31"/>
    <p:sldId id="293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86" r:id="rId40"/>
    <p:sldId id="311" r:id="rId41"/>
    <p:sldId id="312" r:id="rId42"/>
    <p:sldId id="313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21" r:id="rId51"/>
    <p:sldId id="317" r:id="rId52"/>
    <p:sldId id="314" r:id="rId53"/>
    <p:sldId id="315" r:id="rId54"/>
    <p:sldId id="320" r:id="rId55"/>
    <p:sldId id="322" r:id="rId56"/>
    <p:sldId id="323" r:id="rId57"/>
    <p:sldId id="324" r:id="rId58"/>
    <p:sldId id="31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AC446-A655-4D02-A8D9-C7397A9D78EC}" v="63" dt="2019-09-18T20:42:01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>
      <p:cViewPr varScale="1">
        <p:scale>
          <a:sx n="86" d="100"/>
          <a:sy n="86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8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6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3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4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8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CDAB-1745-4937-B9D0-61DB7EDF3E6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JwqW7XmD1vna80L6tOKb3LpsHBDYF7K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JwqW7XmD1vna80L6tOKb3LpsHBDYF7K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JwqW7XmD1vna80L6tOKb3LpsHBDYF7K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.edof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ofe.org/assesso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ofe.org/assesso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ltireawards.org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w08boagstuart2@er.glow.sco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The Duke of Edinburgh – Bronze Award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Parents’ &amp; Carers’ Information Evening</a:t>
            </a:r>
            <a:br>
              <a:rPr lang="en-GB" dirty="0"/>
            </a:br>
            <a:r>
              <a:rPr lang="en-GB" sz="3600" dirty="0" smtClean="0"/>
              <a:t>7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</a:t>
            </a:r>
            <a:r>
              <a:rPr lang="en-GB" sz="3600" dirty="0" smtClean="0"/>
              <a:t>October 2020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13176"/>
            <a:ext cx="50292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Volunteering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7143750" cy="6791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564904"/>
            <a:ext cx="7848872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9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Has to be one of these 5 categories</a:t>
            </a:r>
          </a:p>
        </p:txBody>
      </p:sp>
    </p:spTree>
    <p:extLst>
      <p:ext uri="{BB962C8B-B14F-4D97-AF65-F5344CB8AC3E}">
        <p14:creationId xmlns:p14="http://schemas.microsoft.com/office/powerpoint/2010/main" val="210042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Volunteering 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3" y="1385848"/>
            <a:ext cx="8757974" cy="2256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363" y="4365104"/>
            <a:ext cx="80034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Reminder: 	You cannot volunteer for a </a:t>
            </a:r>
          </a:p>
          <a:p>
            <a:r>
              <a:rPr lang="en-GB" sz="3600" dirty="0"/>
              <a:t>			profit making company.</a:t>
            </a:r>
          </a:p>
          <a:p>
            <a:r>
              <a:rPr lang="en-GB" sz="3600" dirty="0"/>
              <a:t>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Physical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-9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Physical Section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6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3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Physical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768994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BEST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-99392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Expeditions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5504"/>
            <a:ext cx="8964488" cy="5309840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2 expeditions</a:t>
            </a:r>
          </a:p>
          <a:p>
            <a:pPr lvl="1"/>
            <a:r>
              <a:rPr lang="en-GB" dirty="0"/>
              <a:t>Expedition 1 – practice</a:t>
            </a:r>
          </a:p>
          <a:p>
            <a:pPr lvl="1"/>
            <a:r>
              <a:rPr lang="en-GB" dirty="0"/>
              <a:t>Expedition 2 – assessed</a:t>
            </a:r>
          </a:p>
          <a:p>
            <a:endParaRPr lang="en-GB" b="1" u="sng" dirty="0"/>
          </a:p>
          <a:p>
            <a:r>
              <a:rPr lang="en-GB" b="1" u="sng" dirty="0"/>
              <a:t>Day 1</a:t>
            </a:r>
            <a:r>
              <a:rPr lang="en-GB" dirty="0"/>
              <a:t> 	– Walk approximately 12km using a route 		card and a map for navigation.</a:t>
            </a:r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	– Camp </a:t>
            </a:r>
            <a:r>
              <a:rPr lang="en-GB" dirty="0" smtClean="0"/>
              <a:t>overnight (Not currently permitted)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u="sng" dirty="0"/>
              <a:t>Day 2</a:t>
            </a:r>
            <a:r>
              <a:rPr lang="en-GB" dirty="0"/>
              <a:t> 	– Walk approximately 12km using a route 		card and a map for navigation.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3937620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 want to do DOFE?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3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I want to do DOFE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74846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Registration </a:t>
            </a:r>
            <a:r>
              <a:rPr lang="en-GB" dirty="0"/>
              <a:t>Form </a:t>
            </a:r>
            <a:r>
              <a:rPr lang="en-GB" dirty="0" smtClean="0"/>
              <a:t>is on our DOFE 2020-21 Google Classroom, or you can collect a from </a:t>
            </a:r>
            <a:r>
              <a:rPr lang="en-GB" dirty="0" err="1" smtClean="0"/>
              <a:t>from</a:t>
            </a:r>
            <a:r>
              <a:rPr lang="en-GB" dirty="0" smtClean="0"/>
              <a:t> Mr Boag in school.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300" dirty="0"/>
              <a:t>We will be asking for a </a:t>
            </a:r>
            <a:r>
              <a:rPr lang="en-GB" sz="3300" dirty="0" smtClean="0"/>
              <a:t>£22 </a:t>
            </a:r>
            <a:r>
              <a:rPr lang="en-GB" sz="3300" dirty="0"/>
              <a:t>payment to be made through ParentPay.</a:t>
            </a:r>
          </a:p>
          <a:p>
            <a:pPr lvl="1"/>
            <a:r>
              <a:rPr lang="en-GB" sz="2900" dirty="0" smtClean="0"/>
              <a:t>This pays </a:t>
            </a:r>
            <a:r>
              <a:rPr lang="en-GB" sz="2900" dirty="0"/>
              <a:t>for </a:t>
            </a:r>
            <a:r>
              <a:rPr lang="en-GB" sz="2900" dirty="0" smtClean="0"/>
              <a:t>DOFE </a:t>
            </a:r>
            <a:r>
              <a:rPr lang="en-GB" sz="2900" dirty="0" smtClean="0"/>
              <a:t>registration and will get you an account on the www.eDOFE.org system.</a:t>
            </a:r>
            <a:endParaRPr lang="en-GB" sz="3300" dirty="0"/>
          </a:p>
          <a:p>
            <a:pPr marL="0" indent="0" algn="ctr">
              <a:buNone/>
            </a:pPr>
            <a:endParaRPr lang="en-GB" sz="3300" b="1" u="sng" dirty="0" smtClean="0"/>
          </a:p>
          <a:p>
            <a:pPr marL="0" indent="0" algn="ctr">
              <a:buNone/>
            </a:pPr>
            <a:r>
              <a:rPr lang="en-GB" sz="3300" b="1" u="sng" dirty="0" smtClean="0"/>
              <a:t>This payment is </a:t>
            </a:r>
            <a:r>
              <a:rPr lang="en-GB" sz="3300" b="1" u="sng" dirty="0"/>
              <a:t>non-refundable</a:t>
            </a:r>
            <a:endParaRPr lang="en-GB" sz="3600" b="1" u="sng" dirty="0"/>
          </a:p>
          <a:p>
            <a:pPr marL="0" indent="0" algn="ctr">
              <a:buNone/>
            </a:pPr>
            <a:endParaRPr lang="en-GB" sz="33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Registering for DOFE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3300" dirty="0" smtClean="0"/>
              <a:t>Please </a:t>
            </a:r>
            <a:r>
              <a:rPr lang="en-GB" sz="3300" dirty="0"/>
              <a:t>think carefully about signing up for DOFE.</a:t>
            </a:r>
          </a:p>
          <a:p>
            <a:pPr lvl="1"/>
            <a:r>
              <a:rPr lang="en-GB" sz="2900" dirty="0"/>
              <a:t>Don’t sign up just because your friends are!</a:t>
            </a:r>
          </a:p>
          <a:p>
            <a:pPr lvl="1"/>
            <a:r>
              <a:rPr lang="en-GB" sz="2900" dirty="0"/>
              <a:t>Don’t sign up because your </a:t>
            </a:r>
            <a:r>
              <a:rPr lang="en-GB" sz="2900" dirty="0" smtClean="0"/>
              <a:t>parent’s/carer’s </a:t>
            </a:r>
            <a:r>
              <a:rPr lang="en-GB" sz="2900" dirty="0"/>
              <a:t>tell you to.</a:t>
            </a:r>
          </a:p>
          <a:p>
            <a:pPr lvl="1"/>
            <a:r>
              <a:rPr lang="en-GB" sz="2900" dirty="0"/>
              <a:t>ONLY SIGN UP BECAUSE </a:t>
            </a:r>
            <a:r>
              <a:rPr lang="en-GB" sz="2900" b="1" i="1" dirty="0"/>
              <a:t>YOU</a:t>
            </a:r>
            <a:r>
              <a:rPr lang="en-GB" sz="2900" dirty="0"/>
              <a:t> WANT TO</a:t>
            </a:r>
            <a:r>
              <a:rPr lang="en-GB" sz="2900" dirty="0" smtClean="0"/>
              <a:t>!</a:t>
            </a:r>
          </a:p>
          <a:p>
            <a:pPr lvl="1"/>
            <a:endParaRPr lang="en-GB" sz="2900" dirty="0"/>
          </a:p>
          <a:p>
            <a:r>
              <a:rPr lang="en-GB" dirty="0" smtClean="0"/>
              <a:t>Drop out rate – we need to fix this.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600" b="1" dirty="0"/>
              <a:t>(2018-19  – 50% of students that signed up, dropped out)</a:t>
            </a:r>
          </a:p>
          <a:p>
            <a:pPr marL="0" indent="0" algn="ctr">
              <a:buNone/>
            </a:pPr>
            <a:endParaRPr lang="en-GB" sz="2000" dirty="0"/>
          </a:p>
          <a:p>
            <a:pPr lvl="1"/>
            <a:r>
              <a:rPr lang="en-GB" sz="2900" dirty="0" smtClean="0"/>
              <a:t> </a:t>
            </a:r>
            <a:endParaRPr lang="en-GB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Completing the Bronze DOFE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629137"/>
            <a:ext cx="8960637" cy="5112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708" y="5949280"/>
            <a:ext cx="9144000" cy="620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4"/>
              </a:rPr>
              <a:t>DOFE Training Videos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99" y="980728"/>
            <a:ext cx="7307046" cy="5985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49280"/>
            <a:ext cx="9144000" cy="620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4"/>
              </a:rPr>
              <a:t>DOFE Training Videos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1254125" algn="l"/>
              </a:tabLst>
            </a:pPr>
            <a:r>
              <a:rPr lang="en-GB" dirty="0"/>
              <a:t>	</a:t>
            </a:r>
            <a:r>
              <a:rPr lang="en-GB" b="1" dirty="0"/>
              <a:t>Each of the three sections (Skill, Physical 		and Volunteering) require</a:t>
            </a:r>
            <a:r>
              <a:rPr lang="en-GB" b="1" dirty="0" smtClean="0"/>
              <a:t>:</a:t>
            </a:r>
          </a:p>
          <a:p>
            <a:pPr marL="0" indent="0">
              <a:buNone/>
              <a:tabLst>
                <a:tab pos="1254125" algn="l"/>
              </a:tabLst>
            </a:pPr>
            <a:endParaRPr lang="en-GB" b="1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dirty="0"/>
              <a:t>An HOUR of </a:t>
            </a:r>
            <a:r>
              <a:rPr lang="en-GB" dirty="0" smtClean="0"/>
              <a:t>activity, per section, per week.</a:t>
            </a: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b="1" dirty="0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r>
              <a:rPr lang="en-GB" dirty="0"/>
              <a:t>Your evidence has to </a:t>
            </a:r>
            <a:r>
              <a:rPr lang="en-GB" dirty="0" smtClean="0"/>
              <a:t>be </a:t>
            </a:r>
            <a:r>
              <a:rPr lang="en-GB" dirty="0"/>
              <a:t>uploaded into your </a:t>
            </a:r>
            <a:r>
              <a:rPr lang="en-GB" dirty="0" err="1"/>
              <a:t>eDOFE</a:t>
            </a:r>
            <a:r>
              <a:rPr lang="en-GB" dirty="0"/>
              <a:t> account.</a:t>
            </a:r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 startAt="3"/>
              <a:tabLst>
                <a:tab pos="539750" algn="l"/>
              </a:tabLst>
            </a:pPr>
            <a:r>
              <a:rPr lang="en-GB" dirty="0"/>
              <a:t>As a minimum: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a. 	Students must have a piece of text FOR EACH WEEK 			OF ACTIVITY. This should explain what you undertook</a:t>
            </a:r>
          </a:p>
          <a:p>
            <a:pPr marL="0" indent="0">
              <a:buNone/>
            </a:pPr>
            <a:r>
              <a:rPr lang="en-GB" dirty="0"/>
              <a:t>AND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sz="3600" dirty="0"/>
              <a:t>	b.	FOUR photographs per section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AND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sz="3600" dirty="0"/>
              <a:t>	c.	An Assessor’s report per section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1254125" algn="l"/>
              </a:tabLst>
            </a:pPr>
            <a:r>
              <a:rPr lang="en-GB" dirty="0"/>
              <a:t>	</a:t>
            </a:r>
            <a:r>
              <a:rPr lang="en-GB" dirty="0" smtClean="0"/>
              <a:t>ONCE </a:t>
            </a:r>
            <a:r>
              <a:rPr lang="en-GB" dirty="0"/>
              <a:t>YOU ARE REGISTERED AND HAVE ACCESS TO </a:t>
            </a:r>
            <a:r>
              <a:rPr lang="en-GB" dirty="0" smtClean="0"/>
              <a:t>	YOUR </a:t>
            </a:r>
            <a:r>
              <a:rPr lang="en-GB" dirty="0" err="1" smtClean="0"/>
              <a:t>eDOFE</a:t>
            </a:r>
            <a:r>
              <a:rPr lang="en-GB" dirty="0" smtClean="0"/>
              <a:t> </a:t>
            </a:r>
            <a:r>
              <a:rPr lang="en-GB" dirty="0"/>
              <a:t>ACCOUNT,  students should:</a:t>
            </a:r>
          </a:p>
          <a:p>
            <a:pPr marL="0" indent="0">
              <a:buNone/>
              <a:tabLst>
                <a:tab pos="1254125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1.	Decide what activities you plan to undertake to fulfil </a:t>
            </a:r>
            <a:r>
              <a:rPr lang="en-GB" dirty="0" smtClean="0"/>
              <a:t>		each section</a:t>
            </a:r>
            <a:r>
              <a:rPr lang="en-GB" dirty="0"/>
              <a:t>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r>
              <a:rPr lang="en-GB" dirty="0"/>
              <a:t>Check that your activity is recognised by DOFE – using the DOFE Programme Ideas PDF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3.	Identity an adult who can assess your activity: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a. 	This maybe a teacher or volunteer in the community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b="1" dirty="0"/>
              <a:t>	b. 	An Assessor CANNOT be a family member or family 	</a:t>
            </a:r>
            <a:r>
              <a:rPr lang="en-GB" b="1" dirty="0"/>
              <a:t>	</a:t>
            </a:r>
            <a:r>
              <a:rPr lang="en-GB" b="1" dirty="0" smtClean="0"/>
              <a:t>friend</a:t>
            </a:r>
            <a:r>
              <a:rPr lang="en-GB" b="1" dirty="0"/>
              <a:t>.</a:t>
            </a:r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9137"/>
            <a:ext cx="9144000" cy="5228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4.	Login to your </a:t>
            </a:r>
            <a:r>
              <a:rPr lang="en-GB" dirty="0" err="1" smtClean="0"/>
              <a:t>eDOFE</a:t>
            </a:r>
            <a:r>
              <a:rPr lang="en-GB" dirty="0" smtClean="0"/>
              <a:t> </a:t>
            </a:r>
            <a:r>
              <a:rPr lang="en-GB" dirty="0"/>
              <a:t>account, and enter in </a:t>
            </a:r>
            <a:r>
              <a:rPr lang="en-GB" dirty="0" smtClean="0"/>
              <a:t>the </a:t>
            </a:r>
            <a:r>
              <a:rPr lang="en-GB" dirty="0"/>
              <a:t>dates, </a:t>
            </a:r>
            <a:r>
              <a:rPr lang="en-GB" dirty="0" smtClean="0"/>
              <a:t>your aim </a:t>
            </a:r>
            <a:r>
              <a:rPr lang="en-GB" dirty="0"/>
              <a:t>and </a:t>
            </a:r>
            <a:r>
              <a:rPr lang="en-GB" dirty="0" smtClean="0"/>
              <a:t>	Assessor’s </a:t>
            </a:r>
            <a:r>
              <a:rPr lang="en-GB" dirty="0"/>
              <a:t>details </a:t>
            </a:r>
            <a:r>
              <a:rPr lang="en-GB" dirty="0" smtClean="0"/>
              <a:t>INCLUDING their TELEPHONE </a:t>
            </a:r>
            <a:r>
              <a:rPr lang="en-GB" dirty="0"/>
              <a:t>NUMBER AND </a:t>
            </a:r>
            <a:r>
              <a:rPr lang="en-GB" dirty="0" smtClean="0"/>
              <a:t>EMAIL 	ADDRESS</a:t>
            </a:r>
            <a:endParaRPr lang="en-GB" dirty="0"/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 startAt="5"/>
              <a:tabLst>
                <a:tab pos="539750" algn="l"/>
              </a:tabLst>
            </a:pPr>
            <a:r>
              <a:rPr lang="en-GB" dirty="0" smtClean="0"/>
              <a:t>The Aim HAS TO BE measurable.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“Get fitter at the gym” is a rubbish aim.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“Bench press 20kg and be able to run 5k in 45mins” is a brilliantly 	measurable aim.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	** You </a:t>
            </a:r>
            <a:r>
              <a:rPr lang="en-GB" b="1" u="sng" dirty="0" smtClean="0"/>
              <a:t>do not </a:t>
            </a:r>
            <a:r>
              <a:rPr lang="en-GB" dirty="0" smtClean="0"/>
              <a:t>fail your DOFE if you do not achieve your aim **</a:t>
            </a:r>
            <a:endParaRPr lang="en-GB" dirty="0"/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6.	Once approved by </a:t>
            </a:r>
            <a:r>
              <a:rPr lang="en-GB" dirty="0" smtClean="0"/>
              <a:t>Mr Boag, </a:t>
            </a:r>
            <a:r>
              <a:rPr lang="en-GB" dirty="0"/>
              <a:t>you can then start </a:t>
            </a:r>
            <a:r>
              <a:rPr lang="en-GB" dirty="0" smtClean="0"/>
              <a:t>gathering </a:t>
            </a:r>
            <a:r>
              <a:rPr lang="en-GB" dirty="0"/>
              <a:t>your weekly </a:t>
            </a:r>
            <a:r>
              <a:rPr lang="en-GB" dirty="0" smtClean="0"/>
              <a:t>	evidence</a:t>
            </a:r>
            <a:r>
              <a:rPr lang="en-GB" dirty="0"/>
              <a:t>.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7.	Target: Be ready to start gathering evidence by the 	end of October.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b="1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4" y="1772816"/>
            <a:ext cx="8651396" cy="2880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49280"/>
            <a:ext cx="9144000" cy="620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4"/>
              </a:rPr>
              <a:t>DOFE Training Videos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75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Gathering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20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Gathering Evidence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407829" y="1988840"/>
            <a:ext cx="8628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You can gather evidence in two ways: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AutoNum type="arabicPeriod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Login into </a:t>
            </a:r>
            <a:r>
              <a:rPr lang="en-GB" sz="2800" dirty="0">
                <a:hlinkClick r:id="rId4"/>
              </a:rPr>
              <a:t>https://m.edofe.org/</a:t>
            </a:r>
            <a:r>
              <a:rPr lang="en-GB" sz="2800" dirty="0"/>
              <a:t> on your mobile.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This is the quickest way to upload photographs and 		text as evidence.</a:t>
            </a:r>
          </a:p>
          <a:p>
            <a:pPr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Or</a:t>
            </a:r>
          </a:p>
          <a:p>
            <a:pPr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2. 	Login to </a:t>
            </a:r>
            <a:r>
              <a:rPr lang="en-GB" sz="2800" dirty="0" err="1">
                <a:solidFill>
                  <a:schemeClr val="tx2">
                    <a:lumMod val="75000"/>
                  </a:schemeClr>
                </a:solidFill>
              </a:rPr>
              <a:t>eDOFE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 and upload you evidence using a PC. </a:t>
            </a:r>
          </a:p>
        </p:txBody>
      </p:sp>
    </p:spTree>
    <p:extLst>
      <p:ext uri="{BB962C8B-B14F-4D97-AF65-F5344CB8AC3E}">
        <p14:creationId xmlns:p14="http://schemas.microsoft.com/office/powerpoint/2010/main" val="82503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6" y="302248"/>
            <a:ext cx="8229600" cy="1143000"/>
          </a:xfrm>
        </p:spPr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skills and confidence relevant to work</a:t>
            </a:r>
          </a:p>
          <a:p>
            <a:r>
              <a:rPr lang="en-GB" dirty="0"/>
              <a:t>Recognition for things that you do</a:t>
            </a:r>
          </a:p>
          <a:p>
            <a:r>
              <a:rPr lang="en-GB" dirty="0"/>
              <a:t>Valued by employers, colleges and universities (</a:t>
            </a:r>
            <a:r>
              <a:rPr lang="en-GB" b="1" i="1" dirty="0"/>
              <a:t>automatic interview for those who have the award with </a:t>
            </a:r>
            <a:r>
              <a:rPr lang="en-GB" b="1" i="1" u="sng" dirty="0"/>
              <a:t>some</a:t>
            </a:r>
            <a:r>
              <a:rPr lang="en-GB" b="1" i="1" dirty="0"/>
              <a:t> employers)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2448272" cy="1944216"/>
          </a:xfrm>
          <a:prstGeom prst="rect">
            <a:avLst/>
          </a:prstGeom>
        </p:spPr>
      </p:pic>
      <p:pic>
        <p:nvPicPr>
          <p:cNvPr id="1026" name="Picture 2" descr="DYW_Moray_CMYK-e147549563878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50" y="116632"/>
            <a:ext cx="206424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DYW_Moray_CMYK-e147549563878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6424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94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Nearing the End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(of your DOFE Award, not this presentation!)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7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Nearing the end of your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147502" y="1772816"/>
            <a:ext cx="8996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1.	I need to approve each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piece of evidence (text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or 	photograph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):</a:t>
            </a:r>
          </a:p>
          <a:p>
            <a:pPr>
              <a:tabLst>
                <a:tab pos="539750" algn="l"/>
              </a:tabLst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2.	Now you have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completed the 12 or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24 weeks, you now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	need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to ask your assessor for an “Assessor’s Report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>
              <a:tabLst>
                <a:tab pos="539750" algn="l"/>
              </a:tabLst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3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Assessor’s Reports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5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Assessor’s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255579" y="1700808"/>
            <a:ext cx="86286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Your Assessor now needs to confirm that you have 	met your aim: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You should give your Assessor the following details: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i:	Your </a:t>
            </a:r>
            <a:r>
              <a:rPr lang="en-GB" sz="2800" dirty="0" err="1">
                <a:solidFill>
                  <a:schemeClr val="tx2">
                    <a:lumMod val="75000"/>
                  </a:schemeClr>
                </a:solidFill>
              </a:rPr>
              <a:t>eDOFE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 ID Number 	(e.g. 1645536)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ii:	Your Level			(e.g. BRONZE)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iii:	The section they are assessing	(e.g. Skill)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iv:	And ask them to enter their report online here:</a:t>
            </a:r>
          </a:p>
          <a:p>
            <a:pPr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tabLst>
                <a:tab pos="539750" algn="l"/>
              </a:tabLst>
            </a:pP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https://www.edofe.org/assessor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92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Assessor’s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255579" y="1700808"/>
            <a:ext cx="86286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3.	The Assessor’s Report does not need to be too 	lengthy – a paragraph is fine.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Be aware:</a:t>
            </a: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	Your assessor can be contacted to confirm that you 		have completed all the work that you are evidencing.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5.	You need an Assessor’s Report for each section.</a:t>
            </a:r>
          </a:p>
          <a:p>
            <a:pPr algn="ctr">
              <a:tabLst>
                <a:tab pos="539750" algn="l"/>
              </a:tabLst>
            </a:pP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tabLst>
                <a:tab pos="539750" algn="l"/>
              </a:tabLst>
            </a:pPr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https://www.edofe.org/assessor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4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What I need from you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1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Participants must:</a:t>
            </a:r>
          </a:p>
          <a:p>
            <a:pPr lvl="1"/>
            <a:r>
              <a:rPr lang="en-GB" dirty="0"/>
              <a:t>Attend the weekly/fortnightly meetings at lunch time or after school.</a:t>
            </a:r>
          </a:p>
          <a:p>
            <a:pPr lvl="2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We will meet every two/three weeks throughout the winter at lunch time.</a:t>
            </a:r>
          </a:p>
          <a:p>
            <a:pPr lvl="2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Once the better weather returns we will meet after school, 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</a:rPr>
              <a:t>for an hour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, to complete all the camp craft activities (putting up tents,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trangia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 stove cooking, navigation, First Aid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etc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GB" dirty="0"/>
              <a:t>commit to your chosen activities</a:t>
            </a:r>
          </a:p>
          <a:p>
            <a:pPr lvl="1"/>
            <a:r>
              <a:rPr lang="en-GB" dirty="0"/>
              <a:t>log your evidence regularly online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/>
          <a:lstStyle/>
          <a:p>
            <a:r>
              <a:rPr lang="en-GB" dirty="0"/>
              <a:t>By the end of MAY </a:t>
            </a:r>
            <a:r>
              <a:rPr lang="en-GB" dirty="0" smtClean="0"/>
              <a:t>2021, </a:t>
            </a:r>
            <a:r>
              <a:rPr lang="en-GB" dirty="0"/>
              <a:t>you should have:</a:t>
            </a:r>
          </a:p>
          <a:p>
            <a:pPr marL="0" indent="0">
              <a:buNone/>
            </a:pPr>
            <a:r>
              <a:rPr lang="en-GB" dirty="0"/>
              <a:t>	1.	Both 12-week sections fully complete..</a:t>
            </a:r>
          </a:p>
          <a:p>
            <a:pPr marL="0" indent="0">
              <a:buNone/>
            </a:pPr>
            <a:r>
              <a:rPr lang="en-GB" dirty="0"/>
              <a:t>		(i.e. 12 paragraphs, 4 photos and an 			assessor’s report.)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2.	You should also be more than half-way 		with your 6-month section.</a:t>
            </a:r>
          </a:p>
          <a:p>
            <a:pPr marL="0" indent="0">
              <a:buNone/>
            </a:pPr>
            <a:r>
              <a:rPr lang="en-GB" dirty="0"/>
              <a:t>		(i.e. 12 paragraphs &amp; 2 photos).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34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Additional Recognition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1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7344816" cy="1143000"/>
          </a:xfrm>
        </p:spPr>
        <p:txBody>
          <a:bodyPr/>
          <a:lstStyle/>
          <a:p>
            <a:pPr algn="l"/>
            <a:r>
              <a:rPr lang="en-GB" dirty="0"/>
              <a:t>Additional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/>
          </a:bodyPr>
          <a:lstStyle/>
          <a:p>
            <a:r>
              <a:rPr lang="en-GB" dirty="0"/>
              <a:t>With the volunteering section, you/we can apply for a Saltire Award if you complete a minimum of 15 hours of volunteering: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More information here: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https://saltireawards.org.uk/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Bronze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5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Further Costs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0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Further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/>
          <a:lstStyle/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dirty="0" smtClean="0"/>
              <a:t>£22 </a:t>
            </a:r>
            <a:r>
              <a:rPr lang="en-GB" dirty="0"/>
              <a:t>Fee (</a:t>
            </a:r>
            <a:r>
              <a:rPr lang="en-GB" dirty="0" smtClean="0"/>
              <a:t>Registration Fee – already discussed )</a:t>
            </a: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dirty="0"/>
              <a:t>Expedition 1 – Practice 	= </a:t>
            </a:r>
            <a:r>
              <a:rPr lang="en-GB" dirty="0" err="1"/>
              <a:t>Approx</a:t>
            </a:r>
            <a:r>
              <a:rPr lang="en-GB" dirty="0"/>
              <a:t> </a:t>
            </a:r>
            <a:r>
              <a:rPr lang="en-GB" dirty="0" smtClean="0"/>
              <a:t>£25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539750" algn="l"/>
              </a:tabLst>
            </a:pPr>
            <a:r>
              <a:rPr lang="en-GB" dirty="0"/>
              <a:t>Expedition 2 – Assessed 	= </a:t>
            </a:r>
            <a:r>
              <a:rPr lang="en-GB" dirty="0" err="1"/>
              <a:t>Approx</a:t>
            </a:r>
            <a:r>
              <a:rPr lang="en-GB" dirty="0"/>
              <a:t> £</a:t>
            </a:r>
            <a:r>
              <a:rPr lang="en-GB" dirty="0" smtClean="0"/>
              <a:t>20</a:t>
            </a: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(The expedition costs are: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Hiring minibus and transit vans, diesel, gas for 	stoves, Assessor’s 	fee, Assessor’s Expenses, 	Train Fares, Equipment Rental Fee (£10), 	Sundries, Supervising Staff Fees &amp; Expenses).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42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Further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dirty="0"/>
              <a:t>Walking Boots 	- £25 upwards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dirty="0"/>
              <a:t>Midge Net 		- £6 - £10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dirty="0"/>
              <a:t>Waterproofs		- £20 upwards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dirty="0"/>
              <a:t>First Aid Kit		- £6 upwards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8.	Total Cost 		- </a:t>
            </a:r>
            <a:r>
              <a:rPr lang="en-GB" dirty="0" err="1"/>
              <a:t>Approx</a:t>
            </a:r>
            <a:r>
              <a:rPr lang="en-GB" dirty="0"/>
              <a:t> £</a:t>
            </a:r>
            <a:r>
              <a:rPr lang="en-GB" dirty="0" smtClean="0"/>
              <a:t>120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55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Hiring Expedition Equipment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2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Hiring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Students can borrow: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dirty="0"/>
              <a:t>A Tent, Rucksack, Sleeping Bag, Roll Mat and Stove.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 err="1"/>
              <a:t>i</a:t>
            </a:r>
            <a:r>
              <a:rPr lang="en-GB" dirty="0"/>
              <a:t>.	All Equipment is collected from The Edge (beside 	ASDA in The Mearns).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ii.	Students must hand over a £50 deposit, which is 	returned when the kit is returned.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6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Next Parents’ Meeting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23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7272808" cy="1143000"/>
          </a:xfrm>
        </p:spPr>
        <p:txBody>
          <a:bodyPr/>
          <a:lstStyle/>
          <a:p>
            <a:pPr algn="l"/>
            <a:r>
              <a:rPr lang="en-GB" dirty="0"/>
              <a:t>Next Parents’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I will have another meeting in March to talk through the </a:t>
            </a:r>
            <a:r>
              <a:rPr lang="en-GB" dirty="0" smtClean="0"/>
              <a:t>procedures </a:t>
            </a:r>
            <a:r>
              <a:rPr lang="en-GB" dirty="0"/>
              <a:t>for the </a:t>
            </a:r>
            <a:r>
              <a:rPr lang="en-GB" dirty="0" smtClean="0"/>
              <a:t>expeditions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 smtClean="0"/>
              <a:t>(assuming we are allowed to have them)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Communicating with students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6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6" y="1772817"/>
            <a:ext cx="9011344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All information will posted on our </a:t>
            </a:r>
            <a:endParaRPr lang="en-GB" dirty="0" smtClean="0"/>
          </a:p>
          <a:p>
            <a:pPr marL="0" indent="0" algn="ctr">
              <a:buNone/>
              <a:tabLst>
                <a:tab pos="539750" algn="l"/>
              </a:tabLst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DUKE OF EDINBURGH 2020-21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Google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Classroom</a:t>
            </a:r>
            <a:r>
              <a:rPr lang="en-GB" b="1" dirty="0"/>
              <a:t>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 smtClean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 smtClean="0"/>
              <a:t>To </a:t>
            </a:r>
            <a:r>
              <a:rPr lang="en-GB" dirty="0"/>
              <a:t>access: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1.	Students should download the </a:t>
            </a:r>
            <a:r>
              <a:rPr lang="en-GB" dirty="0" smtClean="0"/>
              <a:t>Google Classroom </a:t>
            </a:r>
            <a:r>
              <a:rPr lang="en-GB" dirty="0" smtClean="0"/>
              <a:t>app from </a:t>
            </a:r>
            <a:r>
              <a:rPr lang="en-GB" dirty="0" smtClean="0"/>
              <a:t>the </a:t>
            </a:r>
            <a:r>
              <a:rPr lang="en-GB" dirty="0"/>
              <a:t>app store</a:t>
            </a:r>
            <a:r>
              <a:rPr lang="en-GB" dirty="0" smtClean="0"/>
              <a:t>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	To login you will need your GOOGLE email address: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 smtClean="0"/>
          </a:p>
          <a:p>
            <a:pPr marL="0" indent="0" algn="ctr">
              <a:buNone/>
              <a:tabLst>
                <a:tab pos="539750" algn="l"/>
              </a:tabLst>
            </a:pPr>
            <a:r>
              <a:rPr lang="en-GB" dirty="0" smtClean="0">
                <a:hlinkClick r:id="rId2"/>
              </a:rPr>
              <a:t>gw08boagstuart2@er.glow.scot</a:t>
            </a:r>
            <a:endParaRPr lang="en-GB" dirty="0" smtClean="0"/>
          </a:p>
          <a:p>
            <a:pPr marL="0" indent="0">
              <a:buNone/>
              <a:tabLst>
                <a:tab pos="539750" algn="l"/>
              </a:tabLst>
            </a:pPr>
            <a:endParaRPr lang="en-GB" dirty="0" smtClean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 smtClean="0"/>
              <a:t>	2.	Students are expected to check this Google </a:t>
            </a:r>
            <a:r>
              <a:rPr lang="en-GB" dirty="0" smtClean="0"/>
              <a:t>Classroom weekly </a:t>
            </a:r>
            <a:r>
              <a:rPr lang="en-GB" dirty="0" smtClean="0"/>
              <a:t>for the latest </a:t>
            </a:r>
            <a:r>
              <a:rPr lang="en-GB" dirty="0" smtClean="0"/>
              <a:t>		updates </a:t>
            </a:r>
            <a:r>
              <a:rPr lang="en-GB" dirty="0" smtClean="0"/>
              <a:t>&amp; information.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 algn="ctr">
              <a:buNone/>
              <a:tabLst>
                <a:tab pos="539750" algn="l"/>
              </a:tabLst>
            </a:pPr>
            <a:r>
              <a:rPr lang="en-GB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 </a:t>
            </a:r>
            <a:r>
              <a:rPr lang="en-GB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Mr Boag if you </a:t>
            </a:r>
            <a:r>
              <a:rPr lang="en-GB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don’t have </a:t>
            </a:r>
            <a:r>
              <a:rPr lang="en-GB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access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8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Student Meetings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Bronze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892480" cy="510770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Skill</a:t>
            </a:r>
            <a:r>
              <a:rPr lang="en-GB" dirty="0"/>
              <a:t> 		– 3 months</a:t>
            </a:r>
          </a:p>
          <a:p>
            <a:r>
              <a:rPr lang="en-GB" dirty="0">
                <a:solidFill>
                  <a:srgbClr val="FF0000"/>
                </a:solidFill>
              </a:rPr>
              <a:t>Volunteering	</a:t>
            </a:r>
            <a:r>
              <a:rPr lang="en-GB" dirty="0"/>
              <a:t>– 3 months</a:t>
            </a:r>
          </a:p>
          <a:p>
            <a:r>
              <a:rPr lang="en-GB" dirty="0">
                <a:solidFill>
                  <a:srgbClr val="FF0000"/>
                </a:solidFill>
              </a:rPr>
              <a:t>Physical</a:t>
            </a:r>
            <a:r>
              <a:rPr lang="en-GB" dirty="0"/>
              <a:t> 		– 3 months</a:t>
            </a:r>
          </a:p>
          <a:p>
            <a:pPr marL="0" indent="0">
              <a:buNone/>
            </a:pPr>
            <a:r>
              <a:rPr lang="en-GB" dirty="0"/>
              <a:t>	+ an additional </a:t>
            </a:r>
            <a:r>
              <a:rPr lang="en-GB" dirty="0">
                <a:solidFill>
                  <a:srgbClr val="0070C0"/>
                </a:solidFill>
              </a:rPr>
              <a:t>3 months </a:t>
            </a:r>
            <a:r>
              <a:rPr lang="en-GB" dirty="0"/>
              <a:t>on </a:t>
            </a:r>
            <a:r>
              <a:rPr lang="en-GB" dirty="0" smtClean="0"/>
              <a:t>one </a:t>
            </a:r>
            <a:r>
              <a:rPr lang="en-GB" dirty="0"/>
              <a:t>of these.</a:t>
            </a:r>
          </a:p>
          <a:p>
            <a:pPr marL="0" indent="0" algn="ctr">
              <a:buNone/>
            </a:pPr>
            <a:r>
              <a:rPr lang="en-GB" dirty="0"/>
              <a:t>(You pick which one is undertake for 6 months)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Expeditions </a:t>
            </a:r>
            <a:r>
              <a:rPr lang="en-GB" dirty="0"/>
              <a:t>– two expeditions 	(1 Practice – June)</a:t>
            </a:r>
          </a:p>
          <a:p>
            <a:pPr marL="457200" lvl="1" indent="0">
              <a:buNone/>
            </a:pPr>
            <a:r>
              <a:rPr lang="en-GB" dirty="0"/>
              <a:t>					</a:t>
            </a:r>
            <a:r>
              <a:rPr lang="en-GB" sz="3200" dirty="0"/>
              <a:t>(1 Assessed – Sept)</a:t>
            </a:r>
          </a:p>
          <a:p>
            <a:pPr marL="457200" lvl="1" indent="0">
              <a:buNone/>
              <a:tabLst>
                <a:tab pos="2063750" algn="l"/>
              </a:tabLst>
            </a:pPr>
            <a:endParaRPr lang="en-GB" sz="3200" dirty="0"/>
          </a:p>
          <a:p>
            <a:pPr marL="457200" lvl="1" indent="0">
              <a:buNone/>
              <a:tabLst>
                <a:tab pos="2063750" algn="l"/>
              </a:tabLst>
            </a:pPr>
            <a:r>
              <a:rPr lang="en-GB" sz="3200" dirty="0"/>
              <a:t>	– Both expeditions are for </a:t>
            </a:r>
            <a:r>
              <a:rPr lang="en-GB" sz="3200" dirty="0" smtClean="0"/>
              <a:t>normally 2 </a:t>
            </a:r>
            <a:r>
              <a:rPr lang="en-GB" sz="3200" dirty="0"/>
              <a:t>days, 1 </a:t>
            </a:r>
            <a:r>
              <a:rPr lang="en-GB" sz="3200" dirty="0" smtClean="0"/>
              <a:t>	overnight</a:t>
            </a:r>
            <a:r>
              <a:rPr lang="en-GB" sz="3200" dirty="0"/>
              <a:t> </a:t>
            </a:r>
            <a:r>
              <a:rPr lang="en-GB" sz="3200" dirty="0" smtClean="0"/>
              <a:t>(Changes due to COVID-19)</a:t>
            </a:r>
            <a:endParaRPr lang="en-GB" sz="3200" dirty="0"/>
          </a:p>
          <a:p>
            <a:pPr lvl="2"/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/>
              <a:t>All three sections (Skills, Volunteering &amp; Physical) must be completed before participants go on expedition.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7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Next Student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Students should meet in Mr </a:t>
            </a:r>
            <a:r>
              <a:rPr lang="en-GB" dirty="0" err="1" smtClean="0"/>
              <a:t>Boag’s</a:t>
            </a:r>
            <a:r>
              <a:rPr lang="en-GB" dirty="0" smtClean="0"/>
              <a:t> or Mr Lamont’s </a:t>
            </a:r>
            <a:r>
              <a:rPr lang="en-GB" dirty="0"/>
              <a:t>room </a:t>
            </a:r>
            <a:r>
              <a:rPr lang="en-GB" dirty="0" smtClean="0"/>
              <a:t>at the following times: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Meeting 1:	Thursday, </a:t>
            </a:r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Oct </a:t>
            </a:r>
            <a:r>
              <a:rPr lang="en-GB" dirty="0"/>
              <a:t>@ 12:30pm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Meeting 2:	Thursday, </a:t>
            </a:r>
            <a:r>
              <a:rPr lang="en-GB" dirty="0" smtClean="0"/>
              <a:t>29</a:t>
            </a:r>
            <a:r>
              <a:rPr lang="en-GB" baseline="30000" dirty="0" smtClean="0"/>
              <a:t>th</a:t>
            </a:r>
            <a:r>
              <a:rPr lang="en-GB" dirty="0" smtClean="0"/>
              <a:t> Oct </a:t>
            </a:r>
            <a:r>
              <a:rPr lang="en-GB" dirty="0"/>
              <a:t>@ 12:30pm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Meeting 3:	</a:t>
            </a:r>
            <a:r>
              <a:rPr lang="en-GB" dirty="0" smtClean="0"/>
              <a:t>Tuesday, 3</a:t>
            </a:r>
            <a:r>
              <a:rPr lang="en-GB" baseline="30000" dirty="0" smtClean="0"/>
              <a:t>rd</a:t>
            </a:r>
            <a:r>
              <a:rPr lang="en-GB" dirty="0" smtClean="0"/>
              <a:t> Nov </a:t>
            </a:r>
            <a:r>
              <a:rPr lang="en-GB" dirty="0"/>
              <a:t>@ </a:t>
            </a:r>
            <a:r>
              <a:rPr lang="en-GB" dirty="0" smtClean="0"/>
              <a:t>7pm</a:t>
            </a: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Meeting 4:	Thursday,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Nov @ </a:t>
            </a:r>
            <a:r>
              <a:rPr lang="en-GB" dirty="0"/>
              <a:t>12:30pm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4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Student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525963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539750" algn="l"/>
              </a:tabLst>
            </a:pPr>
            <a:r>
              <a:rPr lang="en-GB" dirty="0"/>
              <a:t>A register is taken at all DOFE meetings.</a:t>
            </a:r>
          </a:p>
          <a:p>
            <a:pPr>
              <a:tabLst>
                <a:tab pos="539750" algn="l"/>
              </a:tabLst>
            </a:pPr>
            <a:r>
              <a:rPr lang="en-GB" dirty="0"/>
              <a:t>If a student misses </a:t>
            </a:r>
            <a:r>
              <a:rPr lang="en-GB" b="1" i="1" dirty="0"/>
              <a:t>three</a:t>
            </a:r>
            <a:r>
              <a:rPr lang="en-GB" dirty="0"/>
              <a:t> meetings, then a letter will be sent home to make parents/carers aware that your child is at risk of being removed from the award.</a:t>
            </a:r>
          </a:p>
          <a:p>
            <a:pPr>
              <a:tabLst>
                <a:tab pos="539750" algn="l"/>
              </a:tabLst>
            </a:pPr>
            <a:r>
              <a:rPr lang="en-GB" dirty="0"/>
              <a:t>If a student misses a further </a:t>
            </a:r>
            <a:r>
              <a:rPr lang="en-GB" b="1" dirty="0"/>
              <a:t>two</a:t>
            </a:r>
            <a:r>
              <a:rPr lang="en-GB" dirty="0"/>
              <a:t> meetings after a letter being sent home, then they would be removed from the award.</a:t>
            </a:r>
          </a:p>
          <a:p>
            <a:pPr>
              <a:tabLst>
                <a:tab pos="539750" algn="l"/>
              </a:tabLst>
            </a:pPr>
            <a:r>
              <a:rPr lang="en-GB" dirty="0"/>
              <a:t>Students would still have a DOFE account and could join a community DOFE group.</a:t>
            </a:r>
          </a:p>
          <a:p>
            <a:pPr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2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Actions!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Student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7"/>
            <a:ext cx="8676456" cy="424847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r>
              <a:rPr lang="en-GB" dirty="0" smtClean="0"/>
              <a:t>Pay your registration fee (£22) and complete and return registration form by the </a:t>
            </a:r>
            <a:r>
              <a:rPr lang="en-GB" b="1" dirty="0" smtClean="0"/>
              <a:t>end of October.</a:t>
            </a:r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endParaRPr lang="en-GB" b="1" dirty="0"/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r>
              <a:rPr lang="en-GB" dirty="0" smtClean="0"/>
              <a:t>Decide what physical, skill and volunteering you can undertake – by the </a:t>
            </a:r>
            <a:r>
              <a:rPr lang="en-GB" b="1" dirty="0" smtClean="0"/>
              <a:t>end of October.</a:t>
            </a:r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endParaRPr lang="en-GB" b="1" dirty="0"/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r>
              <a:rPr lang="en-GB" dirty="0" smtClean="0"/>
              <a:t>Check each of your physical, skill and volunteering against the DOFE PDF documents. </a:t>
            </a:r>
            <a:r>
              <a:rPr lang="en-GB" b="1" dirty="0" smtClean="0"/>
              <a:t>** Make sure your section is permitted!! **</a:t>
            </a:r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r>
              <a:rPr lang="en-GB" dirty="0" smtClean="0"/>
              <a:t>Speak to each of your assessors: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a.	Ask them to be your assessor.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b.	Work with them to create a realistic aim.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c.	Make sure they are aware that they will need to write a short report at the end of 		the 12/24 weeks.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d.	Obtain your assessor’s full name, email address and mobile number as this needs 		to be entered into </a:t>
            </a:r>
            <a:r>
              <a:rPr lang="en-GB" dirty="0" err="1" smtClean="0"/>
              <a:t>eDOFE</a:t>
            </a:r>
            <a:r>
              <a:rPr lang="en-GB" dirty="0" smtClean="0"/>
              <a:t> system. </a:t>
            </a: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80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Student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7"/>
            <a:ext cx="8676456" cy="42484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  <a:tabLst>
                <a:tab pos="539750" algn="l"/>
              </a:tabLst>
            </a:pPr>
            <a:r>
              <a:rPr lang="en-GB" dirty="0" smtClean="0"/>
              <a:t>Decide which section you can undertake just now…and get started.</a:t>
            </a:r>
          </a:p>
          <a:p>
            <a:pPr marL="514350" indent="-514350">
              <a:buFont typeface="+mj-lt"/>
              <a:buAutoNum type="arabicPeriod" startAt="5"/>
              <a:tabLst>
                <a:tab pos="539750" algn="l"/>
              </a:tabLst>
            </a:pPr>
            <a:endParaRPr lang="en-GB" b="1" dirty="0"/>
          </a:p>
          <a:p>
            <a:pPr marL="514350" indent="-514350">
              <a:buFont typeface="+mj-lt"/>
              <a:buAutoNum type="arabicPeriod" startAt="5"/>
              <a:tabLst>
                <a:tab pos="539750" algn="l"/>
              </a:tabLst>
            </a:pPr>
            <a:r>
              <a:rPr lang="en-GB" dirty="0" smtClean="0"/>
              <a:t>Until you get your </a:t>
            </a:r>
            <a:r>
              <a:rPr lang="en-GB" dirty="0" err="1" smtClean="0"/>
              <a:t>eDOFE</a:t>
            </a:r>
            <a:r>
              <a:rPr lang="en-GB" dirty="0" smtClean="0"/>
              <a:t> login, write down what you do each week.  A sentence is two is fine. </a:t>
            </a:r>
            <a:br>
              <a:rPr lang="en-GB" dirty="0" smtClean="0"/>
            </a:br>
            <a:endParaRPr lang="en-GB" b="1" dirty="0"/>
          </a:p>
          <a:p>
            <a:pPr marL="514350" indent="-514350">
              <a:buFont typeface="+mj-lt"/>
              <a:buAutoNum type="arabicPeriod" startAt="5"/>
              <a:tabLst>
                <a:tab pos="539750" algn="l"/>
              </a:tabLst>
            </a:pPr>
            <a:r>
              <a:rPr lang="en-GB" dirty="0" smtClean="0"/>
              <a:t>Speak </a:t>
            </a:r>
            <a:r>
              <a:rPr lang="en-GB" dirty="0" smtClean="0"/>
              <a:t>to each of your assessors: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a.	Ask them to be your assessor.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b.	Work with them to create a realistic aim.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c.	Make sure they are aware that they will need to write a short </a:t>
            </a:r>
            <a:r>
              <a:rPr lang="en-GB" dirty="0" smtClean="0"/>
              <a:t>			report </a:t>
            </a:r>
            <a:r>
              <a:rPr lang="en-GB" dirty="0" smtClean="0"/>
              <a:t>at the end of </a:t>
            </a:r>
            <a:r>
              <a:rPr lang="en-GB" dirty="0" smtClean="0"/>
              <a:t>the </a:t>
            </a:r>
            <a:r>
              <a:rPr lang="en-GB" dirty="0" smtClean="0"/>
              <a:t>12/24 weeks.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dirty="0"/>
              <a:t>	</a:t>
            </a:r>
            <a:r>
              <a:rPr lang="en-GB" dirty="0" smtClean="0"/>
              <a:t>d.	Obtain your assessor’s full name, email address and mobile </a:t>
            </a:r>
            <a:r>
              <a:rPr lang="en-GB" dirty="0" smtClean="0"/>
              <a:t>			number </a:t>
            </a:r>
            <a:r>
              <a:rPr lang="en-GB" dirty="0" smtClean="0"/>
              <a:t>as this </a:t>
            </a:r>
            <a:r>
              <a:rPr lang="en-GB" dirty="0" smtClean="0"/>
              <a:t>needs to </a:t>
            </a:r>
            <a:r>
              <a:rPr lang="en-GB" dirty="0" smtClean="0"/>
              <a:t>be entered into </a:t>
            </a:r>
            <a:r>
              <a:rPr lang="en-GB" dirty="0" err="1" smtClean="0"/>
              <a:t>eDOFE</a:t>
            </a:r>
            <a:r>
              <a:rPr lang="en-GB" dirty="0" smtClean="0"/>
              <a:t> system. </a:t>
            </a:r>
            <a:endParaRPr lang="en-GB" dirty="0"/>
          </a:p>
          <a:p>
            <a:pPr marL="0" indent="0">
              <a:buNone/>
              <a:tabLst>
                <a:tab pos="539750" algn="l"/>
              </a:tabLst>
            </a:pPr>
            <a:endParaRPr lang="en-GB" dirty="0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Well Done!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Any Questions?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9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DOFE - 4 sections: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>
                <a:solidFill>
                  <a:srgbClr val="FF0000"/>
                </a:solidFill>
              </a:rPr>
              <a:t>Skill</a:t>
            </a:r>
            <a:r>
              <a:rPr lang="en-GB" dirty="0"/>
              <a:t>: Developing practical and social skills and personal interests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Volunteering</a:t>
            </a:r>
            <a:r>
              <a:rPr lang="en-GB" dirty="0"/>
              <a:t>: undertaking service to individual or community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Physical Activity</a:t>
            </a:r>
            <a:r>
              <a:rPr lang="en-GB" dirty="0"/>
              <a:t>: improving in an area of sport, dance or physical activity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Expedition</a:t>
            </a:r>
            <a:r>
              <a:rPr lang="en-GB" dirty="0"/>
              <a:t>: planning, training and completing an adventurous journey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Top Tip: Try and undertake activities that you are 		already involved with.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6362"/>
            <a:ext cx="1485385" cy="133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Skill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2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Skill Section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30535" cy="67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6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Skill Section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2708920"/>
            <a:ext cx="8856984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B65B3F5088B41898D50D6E770AB31" ma:contentTypeVersion="31" ma:contentTypeDescription="Create a new document." ma:contentTypeScope="" ma:versionID="77ac98c8ed34e106be635c9168f3c2db">
  <xsd:schema xmlns:xsd="http://www.w3.org/2001/XMLSchema" xmlns:xs="http://www.w3.org/2001/XMLSchema" xmlns:p="http://schemas.microsoft.com/office/2006/metadata/properties" xmlns:ns3="a1ed95a5-94a4-4daf-b569-22254e115754" xmlns:ns4="a3627f18-ac51-4ec6-b074-ab9d45ee0f92" targetNamespace="http://schemas.microsoft.com/office/2006/metadata/properties" ma:root="true" ma:fieldsID="6623d5113eba2f4a51b044cc97a30340" ns3:_="" ns4:_="">
    <xsd:import namespace="a1ed95a5-94a4-4daf-b569-22254e115754"/>
    <xsd:import namespace="a3627f18-ac51-4ec6-b074-ab9d45ee0f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mplates" minOccurs="0"/>
                <xsd:element ref="ns4:Self_Registration_Enabled0" minOccurs="0"/>
                <xsd:element ref="ns4:MediaServiceOCR" minOccurs="0"/>
                <xsd:element ref="ns4:TeamsChannelId" minOccurs="0"/>
                <xsd:element ref="ns4:IsNotebookLocked" minOccurs="0"/>
                <xsd:element ref="ns4:Math_Settin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d95a5-94a4-4daf-b569-22254e1157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27f18-ac51-4ec6-b074-ab9d45ee0f92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2" nillable="true" ma:displayName="Self Registration Enabled" ma:internalName="Self_Registration_Enabled0">
      <xsd:simpleType>
        <xsd:restriction base="dms:Boolean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a3627f18-ac51-4ec6-b074-ab9d45ee0f92" xsi:nil="true"/>
    <CultureName xmlns="a3627f18-ac51-4ec6-b074-ab9d45ee0f92" xsi:nil="true"/>
    <Templates xmlns="a3627f18-ac51-4ec6-b074-ab9d45ee0f92" xsi:nil="true"/>
    <AppVersion xmlns="a3627f18-ac51-4ec6-b074-ab9d45ee0f92" xsi:nil="true"/>
    <Invited_Students xmlns="a3627f18-ac51-4ec6-b074-ab9d45ee0f92" xsi:nil="true"/>
    <IsNotebookLocked xmlns="a3627f18-ac51-4ec6-b074-ab9d45ee0f92" xsi:nil="true"/>
    <Teachers xmlns="a3627f18-ac51-4ec6-b074-ab9d45ee0f92">
      <UserInfo>
        <DisplayName/>
        <AccountId xsi:nil="true"/>
        <AccountType/>
      </UserInfo>
    </Teachers>
    <Students xmlns="a3627f18-ac51-4ec6-b074-ab9d45ee0f92">
      <UserInfo>
        <DisplayName/>
        <AccountId xsi:nil="true"/>
        <AccountType/>
      </UserInfo>
    </Students>
    <Student_Groups xmlns="a3627f18-ac51-4ec6-b074-ab9d45ee0f92">
      <UserInfo>
        <DisplayName/>
        <AccountId xsi:nil="true"/>
        <AccountType/>
      </UserInfo>
    </Student_Groups>
    <Self_Registration_Enabled xmlns="a3627f18-ac51-4ec6-b074-ab9d45ee0f92" xsi:nil="true"/>
    <Math_Settings xmlns="a3627f18-ac51-4ec6-b074-ab9d45ee0f92" xsi:nil="true"/>
    <DefaultSectionNames xmlns="a3627f18-ac51-4ec6-b074-ab9d45ee0f92" xsi:nil="true"/>
    <TeamsChannelId xmlns="a3627f18-ac51-4ec6-b074-ab9d45ee0f92" xsi:nil="true"/>
    <NotebookType xmlns="a3627f18-ac51-4ec6-b074-ab9d45ee0f92" xsi:nil="true"/>
    <Has_Teacher_Only_SectionGroup xmlns="a3627f18-ac51-4ec6-b074-ab9d45ee0f92" xsi:nil="true"/>
    <Is_Collaboration_Space_Locked xmlns="a3627f18-ac51-4ec6-b074-ab9d45ee0f92" xsi:nil="true"/>
    <Invited_Teachers xmlns="a3627f18-ac51-4ec6-b074-ab9d45ee0f92" xsi:nil="true"/>
    <Owner xmlns="a3627f18-ac51-4ec6-b074-ab9d45ee0f92">
      <UserInfo>
        <DisplayName/>
        <AccountId xsi:nil="true"/>
        <AccountType/>
      </UserInfo>
    </Owner>
    <Self_Registration_Enabled0 xmlns="a3627f18-ac51-4ec6-b074-ab9d45ee0f92" xsi:nil="true"/>
  </documentManagement>
</p:properties>
</file>

<file path=customXml/itemProps1.xml><?xml version="1.0" encoding="utf-8"?>
<ds:datastoreItem xmlns:ds="http://schemas.openxmlformats.org/officeDocument/2006/customXml" ds:itemID="{7E8D71EF-BB84-4307-9502-48BE429C8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332BBC-2BAB-4B91-91F5-195702CD7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ed95a5-94a4-4daf-b569-22254e115754"/>
    <ds:schemaRef ds:uri="a3627f18-ac51-4ec6-b074-ab9d45ee0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9BDA5B-EED3-4474-8B56-CC168D88B7E0}">
  <ds:schemaRefs>
    <ds:schemaRef ds:uri="a1ed95a5-94a4-4daf-b569-22254e11575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a3627f18-ac51-4ec6-b074-ab9d45ee0f9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787</Words>
  <Application>Microsoft Office PowerPoint</Application>
  <PresentationFormat>On-screen Show (4:3)</PresentationFormat>
  <Paragraphs>265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  The Duke of Edinburgh – Bronze Award  Parents’ &amp; Carers’ Information Evening 7th October 2020</vt:lpstr>
      <vt:lpstr>The Benefits</vt:lpstr>
      <vt:lpstr>Benefits</vt:lpstr>
      <vt:lpstr>The Bronze Award</vt:lpstr>
      <vt:lpstr>Bronze Requirements</vt:lpstr>
      <vt:lpstr> DOFE - 4 sections: </vt:lpstr>
      <vt:lpstr>The Skill Section</vt:lpstr>
      <vt:lpstr>Skill Section</vt:lpstr>
      <vt:lpstr>Skill Section</vt:lpstr>
      <vt:lpstr>The Volunteering Section</vt:lpstr>
      <vt:lpstr>PowerPoint Presentation</vt:lpstr>
      <vt:lpstr>Volunteering Section</vt:lpstr>
      <vt:lpstr>The Physical Section</vt:lpstr>
      <vt:lpstr>Physical Section</vt:lpstr>
      <vt:lpstr>Physical Section</vt:lpstr>
      <vt:lpstr>The BEST Section</vt:lpstr>
      <vt:lpstr>Expeditions</vt:lpstr>
      <vt:lpstr>I want to do DOFE?</vt:lpstr>
      <vt:lpstr>I want to do DOFE</vt:lpstr>
      <vt:lpstr>Registering for DOFE</vt:lpstr>
      <vt:lpstr>Completing the Bronze DOFE Award</vt:lpstr>
      <vt:lpstr>Completing the DOFE Award</vt:lpstr>
      <vt:lpstr>Completing the DOFE Award</vt:lpstr>
      <vt:lpstr>Completing the DOFE Award</vt:lpstr>
      <vt:lpstr>Completing the DOFE Award</vt:lpstr>
      <vt:lpstr>Completing the DOFE Award</vt:lpstr>
      <vt:lpstr>Completing the DOFE Award</vt:lpstr>
      <vt:lpstr>Gathering Evidence</vt:lpstr>
      <vt:lpstr>Gathering Evidence</vt:lpstr>
      <vt:lpstr>Nearing the End (of your DOFE Award, not this presentation!)</vt:lpstr>
      <vt:lpstr>Nearing the end of your Award</vt:lpstr>
      <vt:lpstr>Assessor’s Reports</vt:lpstr>
      <vt:lpstr>Assessor’s Report</vt:lpstr>
      <vt:lpstr>Assessor’s Report</vt:lpstr>
      <vt:lpstr>What I need from you</vt:lpstr>
      <vt:lpstr>Commitment</vt:lpstr>
      <vt:lpstr>Commitment</vt:lpstr>
      <vt:lpstr>Additional Recognition</vt:lpstr>
      <vt:lpstr>Additional Recognition</vt:lpstr>
      <vt:lpstr>Further Costs</vt:lpstr>
      <vt:lpstr>Further Costs</vt:lpstr>
      <vt:lpstr>Further Costs</vt:lpstr>
      <vt:lpstr>Hiring Expedition Equipment</vt:lpstr>
      <vt:lpstr>Hiring Equipment</vt:lpstr>
      <vt:lpstr>Next Parents’ Meeting</vt:lpstr>
      <vt:lpstr>Next Parents’ Meeting</vt:lpstr>
      <vt:lpstr>Communicating with students</vt:lpstr>
      <vt:lpstr>Communication</vt:lpstr>
      <vt:lpstr>Student Meetings</vt:lpstr>
      <vt:lpstr>Next Student Meeting</vt:lpstr>
      <vt:lpstr>Student Meetings</vt:lpstr>
      <vt:lpstr>Actions!</vt:lpstr>
      <vt:lpstr>Student Meetings</vt:lpstr>
      <vt:lpstr>Student Meetings</vt:lpstr>
      <vt:lpstr>Well Done! Any Questions?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Kirsten Kirkpatrick</dc:creator>
  <cp:lastModifiedBy>Stuart Boag</cp:lastModifiedBy>
  <cp:revision>60</cp:revision>
  <dcterms:created xsi:type="dcterms:W3CDTF">2017-02-02T16:02:48Z</dcterms:created>
  <dcterms:modified xsi:type="dcterms:W3CDTF">2020-10-07T14:32:53Z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0x010100CA1B65B3F5088B41898D50D6E770AB31</vt:lpwstr>
  </property>
</Properties>
</file>