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56" r:id="rId2"/>
    <p:sldId id="257" r:id="rId3"/>
    <p:sldId id="258" r:id="rId4"/>
    <p:sldId id="260" r:id="rId5"/>
    <p:sldId id="262" r:id="rId6"/>
    <p:sldId id="263" r:id="rId7"/>
    <p:sldId id="264" r:id="rId8"/>
    <p:sldId id="261" r:id="rId9"/>
    <p:sldId id="259" r:id="rId10"/>
    <p:sldId id="266" r:id="rId11"/>
    <p:sldId id="267" r:id="rId12"/>
    <p:sldId id="268" r:id="rId13"/>
    <p:sldId id="269" r:id="rId14"/>
    <p:sldId id="265" r:id="rId15"/>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6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1"/>
            <a:ext cx="2921582" cy="493633"/>
          </a:xfrm>
          <a:prstGeom prst="rect">
            <a:avLst/>
          </a:prstGeom>
        </p:spPr>
        <p:txBody>
          <a:bodyPr vert="horz" lIns="91440" tIns="45720" rIns="91440" bIns="45720" rtlCol="0"/>
          <a:lstStyle>
            <a:lvl1pPr algn="r">
              <a:defRPr sz="1200"/>
            </a:lvl1pPr>
          </a:lstStyle>
          <a:p>
            <a:fld id="{B9386873-7176-4BFB-997C-3657B6B7F19B}" type="datetimeFigureOut">
              <a:rPr lang="en-GB" smtClean="0"/>
              <a:t>07/01/2019</a:t>
            </a:fld>
            <a:endParaRPr lang="en-GB"/>
          </a:p>
        </p:txBody>
      </p:sp>
      <p:sp>
        <p:nvSpPr>
          <p:cNvPr id="4" name="Footer Placeholder 3"/>
          <p:cNvSpPr>
            <a:spLocks noGrp="1"/>
          </p:cNvSpPr>
          <p:nvPr>
            <p:ph type="ftr" sz="quarter" idx="2"/>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7317"/>
            <a:ext cx="2921582" cy="493633"/>
          </a:xfrm>
          <a:prstGeom prst="rect">
            <a:avLst/>
          </a:prstGeom>
        </p:spPr>
        <p:txBody>
          <a:bodyPr vert="horz" lIns="91440" tIns="45720" rIns="91440" bIns="45720" rtlCol="0" anchor="b"/>
          <a:lstStyle>
            <a:lvl1pPr algn="r">
              <a:defRPr sz="1200"/>
            </a:lvl1pPr>
          </a:lstStyle>
          <a:p>
            <a:fld id="{01645ACF-44F3-43EA-9D05-4DDD77E7092D}" type="slidenum">
              <a:rPr lang="en-GB" smtClean="0"/>
              <a:t>‹#›</a:t>
            </a:fld>
            <a:endParaRPr lang="en-GB"/>
          </a:p>
        </p:txBody>
      </p:sp>
    </p:spTree>
    <p:extLst>
      <p:ext uri="{BB962C8B-B14F-4D97-AF65-F5344CB8AC3E}">
        <p14:creationId xmlns:p14="http://schemas.microsoft.com/office/powerpoint/2010/main" val="14608500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9AF56D-1B89-4084-A3B8-2C406D0A99A3}" type="datetimeFigureOut">
              <a:rPr lang="en-GB" smtClean="0"/>
              <a:t>07/01/2019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4ABD761-1F88-40E7-A90C-24A984E5492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AF56D-1B89-4084-A3B8-2C406D0A99A3}"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BD761-1F88-40E7-A90C-24A984E5492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AF56D-1B89-4084-A3B8-2C406D0A99A3}"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BD761-1F88-40E7-A90C-24A984E5492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AF56D-1B89-4084-A3B8-2C406D0A99A3}"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BD761-1F88-40E7-A90C-24A984E54922}" type="slidenum">
              <a:rPr lang="en-GB" smtClean="0"/>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9AF56D-1B89-4084-A3B8-2C406D0A99A3}"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BD761-1F88-40E7-A90C-24A984E54922}"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9AF56D-1B89-4084-A3B8-2C406D0A99A3}" type="datetimeFigureOut">
              <a:rPr lang="en-GB" smtClean="0"/>
              <a:t>07/01/2019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BD761-1F88-40E7-A90C-24A984E54922}" type="slidenum">
              <a:rPr lang="en-GB" smtClean="0"/>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9AF56D-1B89-4084-A3B8-2C406D0A99A3}" type="datetimeFigureOut">
              <a:rPr lang="en-GB" smtClean="0"/>
              <a:t>07/01/2019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ABD761-1F88-40E7-A90C-24A984E5492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9AF56D-1B89-4084-A3B8-2C406D0A99A3}" type="datetimeFigureOut">
              <a:rPr lang="en-GB" smtClean="0"/>
              <a:t>07/01/2019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ABD761-1F88-40E7-A90C-24A984E54922}" type="slidenum">
              <a:rPr lang="en-GB" smtClean="0"/>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AF56D-1B89-4084-A3B8-2C406D0A99A3}" type="datetimeFigureOut">
              <a:rPr lang="en-GB" smtClean="0"/>
              <a:t>07/01/2019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ABD761-1F88-40E7-A90C-24A984E5492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49AF56D-1B89-4084-A3B8-2C406D0A99A3}" type="datetimeFigureOut">
              <a:rPr lang="en-GB" smtClean="0"/>
              <a:t>07/01/2019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BD761-1F88-40E7-A90C-24A984E5492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9AF56D-1B89-4084-A3B8-2C406D0A99A3}" type="datetimeFigureOut">
              <a:rPr lang="en-GB" smtClean="0"/>
              <a:t>07/01/2019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ABD761-1F88-40E7-A90C-24A984E54922}"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9AF56D-1B89-4084-A3B8-2C406D0A99A3}" type="datetimeFigureOut">
              <a:rPr lang="en-GB" smtClean="0"/>
              <a:t>07/01/2019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ABD761-1F88-40E7-A90C-24A984E5492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hoolsliaison@glasgowclyde.ac.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700808"/>
            <a:ext cx="7043916" cy="1754326"/>
          </a:xfrm>
          <a:prstGeom prst="rect">
            <a:avLst/>
          </a:prstGeom>
          <a:noFill/>
        </p:spPr>
        <p:txBody>
          <a:bodyPr wrap="none" rtlCol="0">
            <a:spAutoFit/>
          </a:bodyPr>
          <a:lstStyle/>
          <a:p>
            <a:r>
              <a:rPr lang="en-GB" sz="5400" b="1" dirty="0" smtClean="0">
                <a:latin typeface="Trebuchet MS" panose="020B0603020202020204" pitchFamily="34" charset="0"/>
              </a:rPr>
              <a:t>Preparing for College</a:t>
            </a:r>
          </a:p>
          <a:p>
            <a:pPr algn="ctr"/>
            <a:r>
              <a:rPr lang="en-GB" sz="5400" b="1" dirty="0" smtClean="0">
                <a:latin typeface="Trebuchet MS" panose="020B0603020202020204" pitchFamily="34" charset="0"/>
              </a:rPr>
              <a:t>August </a:t>
            </a:r>
            <a:r>
              <a:rPr lang="en-GB" sz="5400" b="1" dirty="0" smtClean="0">
                <a:latin typeface="Trebuchet MS" panose="020B0603020202020204" pitchFamily="34" charset="0"/>
              </a:rPr>
              <a:t>2019</a:t>
            </a:r>
            <a:endParaRPr lang="en-GB" sz="5400" b="1" dirty="0">
              <a:latin typeface="Trebuchet MS" panose="020B0603020202020204" pitchFamily="34" charset="0"/>
            </a:endParaRPr>
          </a:p>
        </p:txBody>
      </p:sp>
    </p:spTree>
    <p:extLst>
      <p:ext uri="{BB962C8B-B14F-4D97-AF65-F5344CB8AC3E}">
        <p14:creationId xmlns:p14="http://schemas.microsoft.com/office/powerpoint/2010/main" val="454380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GB" dirty="0"/>
              <a:t>My interest in … stems from…</a:t>
            </a:r>
          </a:p>
          <a:p>
            <a:r>
              <a:rPr lang="en-GB" dirty="0"/>
              <a:t> </a:t>
            </a:r>
          </a:p>
          <a:p>
            <a:r>
              <a:rPr lang="en-GB" dirty="0"/>
              <a:t>Earlier in the year, I spent a week at</a:t>
            </a:r>
          </a:p>
          <a:p>
            <a:r>
              <a:rPr lang="en-GB" dirty="0"/>
              <a:t>My experience of …. has taught me….</a:t>
            </a:r>
          </a:p>
          <a:p>
            <a:r>
              <a:rPr lang="en-GB" dirty="0"/>
              <a:t>The time I spent working with.…	has shown me…</a:t>
            </a:r>
          </a:p>
          <a:p>
            <a:r>
              <a:rPr lang="en-GB" dirty="0"/>
              <a:t>			has enabled me to realise</a:t>
            </a:r>
          </a:p>
          <a:p>
            <a:r>
              <a:rPr lang="en-GB" dirty="0"/>
              <a:t>			has demonstrated…</a:t>
            </a:r>
          </a:p>
          <a:p>
            <a:r>
              <a:rPr lang="en-GB" dirty="0"/>
              <a:t> </a:t>
            </a:r>
          </a:p>
          <a:p>
            <a:r>
              <a:rPr lang="en-GB" dirty="0"/>
              <a:t>This year I am studying…</a:t>
            </a:r>
          </a:p>
          <a:p>
            <a:r>
              <a:rPr lang="en-GB" dirty="0"/>
              <a:t>This has enabled me to further / develop / build on</a:t>
            </a:r>
          </a:p>
          <a:p>
            <a:r>
              <a:rPr lang="en-GB" dirty="0"/>
              <a:t> </a:t>
            </a:r>
          </a:p>
          <a:p>
            <a:r>
              <a:rPr lang="en-GB" dirty="0"/>
              <a:t>What other skills do I have:</a:t>
            </a:r>
          </a:p>
          <a:p>
            <a:r>
              <a:rPr lang="en-GB" dirty="0" err="1"/>
              <a:t>Ie</a:t>
            </a:r>
            <a:r>
              <a:rPr lang="en-GB" dirty="0"/>
              <a:t>. In English, I have developed strong extended writing…presentation…</a:t>
            </a:r>
          </a:p>
          <a:p>
            <a:r>
              <a:rPr lang="en-GB" dirty="0"/>
              <a:t> </a:t>
            </a:r>
          </a:p>
          <a:p>
            <a:r>
              <a:rPr lang="en-GB" dirty="0"/>
              <a:t> </a:t>
            </a:r>
          </a:p>
          <a:p>
            <a:r>
              <a:rPr lang="en-GB" dirty="0"/>
              <a:t>After this course I hope to…</a:t>
            </a:r>
          </a:p>
          <a:p>
            <a:r>
              <a:rPr lang="en-GB" dirty="0"/>
              <a:t>or </a:t>
            </a:r>
          </a:p>
          <a:p>
            <a:r>
              <a:rPr lang="en-GB" dirty="0"/>
              <a:t>I would be interested in studying ….(refer to the next level of course)</a:t>
            </a:r>
          </a:p>
          <a:p>
            <a:pPr marL="109728" indent="0">
              <a:buNone/>
            </a:pPr>
            <a:endParaRPr lang="en-GB" dirty="0"/>
          </a:p>
        </p:txBody>
      </p:sp>
      <p:sp>
        <p:nvSpPr>
          <p:cNvPr id="3" name="Title 2"/>
          <p:cNvSpPr>
            <a:spLocks noGrp="1"/>
          </p:cNvSpPr>
          <p:nvPr>
            <p:ph type="title"/>
          </p:nvPr>
        </p:nvSpPr>
        <p:spPr/>
        <p:txBody>
          <a:bodyPr/>
          <a:lstStyle/>
          <a:p>
            <a:r>
              <a:rPr lang="en-GB" dirty="0" err="1" smtClean="0"/>
              <a:t>Wordbank</a:t>
            </a:r>
            <a:endParaRPr lang="en-GB" dirty="0"/>
          </a:p>
        </p:txBody>
      </p:sp>
    </p:spTree>
    <p:extLst>
      <p:ext uri="{BB962C8B-B14F-4D97-AF65-F5344CB8AC3E}">
        <p14:creationId xmlns:p14="http://schemas.microsoft.com/office/powerpoint/2010/main" val="1898733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449288"/>
            <a:ext cx="8856984" cy="6408712"/>
          </a:xfrm>
        </p:spPr>
        <p:txBody>
          <a:bodyPr>
            <a:normAutofit fontScale="70000" lnSpcReduction="20000"/>
          </a:bodyPr>
          <a:lstStyle/>
          <a:p>
            <a:pPr marL="109728" indent="0">
              <a:buNone/>
            </a:pPr>
            <a:r>
              <a:rPr lang="en-GB" dirty="0" smtClean="0"/>
              <a:t>However, if you are applying to a college where you are CURRENTLY studying a vocational course, the application process is a little easier.</a:t>
            </a:r>
          </a:p>
          <a:p>
            <a:pPr marL="109728" indent="0">
              <a:buNone/>
            </a:pPr>
            <a:endParaRPr lang="en-GB" dirty="0" smtClean="0"/>
          </a:p>
          <a:p>
            <a:pPr lvl="0"/>
            <a:r>
              <a:rPr lang="en-GB" b="1" dirty="0"/>
              <a:t>Are you a </a:t>
            </a:r>
            <a:r>
              <a:rPr lang="en-GB" b="1" u="sng" dirty="0"/>
              <a:t>school pupil</a:t>
            </a:r>
            <a:r>
              <a:rPr lang="en-GB" b="1" dirty="0"/>
              <a:t> currently studying at college?</a:t>
            </a:r>
            <a:endParaRPr lang="en-GB" dirty="0"/>
          </a:p>
          <a:p>
            <a:endParaRPr lang="en-GB" dirty="0"/>
          </a:p>
          <a:p>
            <a:pPr lvl="0"/>
            <a:r>
              <a:rPr lang="en-GB" b="1" dirty="0"/>
              <a:t>Are you hoping to progress to a full time course in August 2019?</a:t>
            </a:r>
            <a:endParaRPr lang="en-GB" dirty="0"/>
          </a:p>
          <a:p>
            <a:endParaRPr lang="en-GB" dirty="0"/>
          </a:p>
          <a:p>
            <a:endParaRPr lang="en-GB" dirty="0"/>
          </a:p>
          <a:p>
            <a:r>
              <a:rPr lang="en-GB" dirty="0"/>
              <a:t>If so, you </a:t>
            </a:r>
            <a:r>
              <a:rPr lang="en-GB" b="1" u="sng" dirty="0"/>
              <a:t>do not have to apply online</a:t>
            </a:r>
            <a:r>
              <a:rPr lang="en-GB" dirty="0"/>
              <a:t> – you will be considered as an </a:t>
            </a:r>
            <a:r>
              <a:rPr lang="en-GB" b="1" dirty="0"/>
              <a:t>internal applicant</a:t>
            </a:r>
            <a:r>
              <a:rPr lang="en-GB" dirty="0"/>
              <a:t> and will receive a </a:t>
            </a:r>
            <a:r>
              <a:rPr lang="en-GB" b="1" u="sng" dirty="0"/>
              <a:t>Conditional Offer</a:t>
            </a:r>
            <a:r>
              <a:rPr lang="en-GB" dirty="0"/>
              <a:t> directly from the college before Easter.</a:t>
            </a:r>
          </a:p>
          <a:p>
            <a:pPr marL="109728" indent="0">
              <a:buNone/>
            </a:pPr>
            <a:r>
              <a:rPr lang="en-GB" b="1" dirty="0"/>
              <a:t> </a:t>
            </a:r>
            <a:endParaRPr lang="en-GB" dirty="0"/>
          </a:p>
          <a:p>
            <a:pPr marL="109728" indent="0">
              <a:buNone/>
            </a:pPr>
            <a:r>
              <a:rPr lang="en-GB" b="1" dirty="0"/>
              <a:t> </a:t>
            </a:r>
            <a:endParaRPr lang="en-GB" dirty="0"/>
          </a:p>
          <a:p>
            <a:r>
              <a:rPr lang="en-GB" b="1" dirty="0"/>
              <a:t>This applies to any school pupils </a:t>
            </a:r>
            <a:r>
              <a:rPr lang="en-GB" dirty="0"/>
              <a:t>who may be interested in progressing </a:t>
            </a:r>
            <a:r>
              <a:rPr lang="en-GB" b="1" dirty="0"/>
              <a:t>within</a:t>
            </a:r>
            <a:r>
              <a:rPr lang="en-GB" dirty="0"/>
              <a:t> their existing curriculum areas – and covers:</a:t>
            </a:r>
          </a:p>
          <a:p>
            <a:endParaRPr lang="en-GB" dirty="0"/>
          </a:p>
          <a:p>
            <a:pPr lvl="0"/>
            <a:r>
              <a:rPr lang="en-GB" dirty="0" smtClean="0"/>
              <a:t>Students </a:t>
            </a:r>
            <a:r>
              <a:rPr lang="en-GB" dirty="0"/>
              <a:t>moving from a Level 3/4/5 programme to another FE programme at a higher level (</a:t>
            </a:r>
            <a:r>
              <a:rPr lang="en-GB" b="1" dirty="0">
                <a:solidFill>
                  <a:srgbClr val="FF0000"/>
                </a:solidFill>
              </a:rPr>
              <a:t>in the same obvious curriculum area</a:t>
            </a:r>
            <a:r>
              <a:rPr lang="en-GB" dirty="0"/>
              <a:t>) </a:t>
            </a:r>
            <a:endParaRPr lang="en-GB" dirty="0" smtClean="0"/>
          </a:p>
          <a:p>
            <a:pPr marL="109728" lvl="0" indent="0">
              <a:buNone/>
            </a:pPr>
            <a:r>
              <a:rPr lang="en-GB" dirty="0"/>
              <a:t>	</a:t>
            </a:r>
            <a:r>
              <a:rPr lang="en-GB" dirty="0" smtClean="0"/>
              <a:t>			or </a:t>
            </a:r>
            <a:r>
              <a:rPr lang="en-GB" dirty="0"/>
              <a:t> </a:t>
            </a:r>
          </a:p>
          <a:p>
            <a:pPr lvl="0"/>
            <a:r>
              <a:rPr lang="en-GB" dirty="0"/>
              <a:t>students moving from a Level 6 programme to an HN programme (</a:t>
            </a:r>
            <a:r>
              <a:rPr lang="en-GB" b="1" dirty="0">
                <a:solidFill>
                  <a:srgbClr val="FF0000"/>
                </a:solidFill>
              </a:rPr>
              <a:t>in the same curriculum area</a:t>
            </a:r>
            <a:r>
              <a:rPr lang="en-GB" dirty="0"/>
              <a:t>) </a:t>
            </a:r>
          </a:p>
        </p:txBody>
      </p:sp>
    </p:spTree>
    <p:extLst>
      <p:ext uri="{BB962C8B-B14F-4D97-AF65-F5344CB8AC3E}">
        <p14:creationId xmlns:p14="http://schemas.microsoft.com/office/powerpoint/2010/main" val="133006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04664"/>
            <a:ext cx="8435280" cy="6120680"/>
          </a:xfrm>
        </p:spPr>
        <p:txBody>
          <a:bodyPr>
            <a:normAutofit fontScale="70000" lnSpcReduction="20000"/>
          </a:bodyPr>
          <a:lstStyle/>
          <a:p>
            <a:pPr marL="109728" indent="0">
              <a:buNone/>
            </a:pPr>
            <a:r>
              <a:rPr lang="en-GB" b="1" dirty="0"/>
              <a:t> </a:t>
            </a:r>
            <a:endParaRPr lang="en-GB" dirty="0"/>
          </a:p>
          <a:p>
            <a:r>
              <a:rPr lang="en-GB" b="1" u="sng" dirty="0"/>
              <a:t>What do I need to do?</a:t>
            </a:r>
            <a:endParaRPr lang="en-GB" dirty="0"/>
          </a:p>
          <a:p>
            <a:endParaRPr lang="en-GB" dirty="0"/>
          </a:p>
          <a:p>
            <a:r>
              <a:rPr lang="en-GB" b="1" dirty="0"/>
              <a:t>Start Speaking to College Staff Now ….. Show your Interest</a:t>
            </a:r>
            <a:endParaRPr lang="en-GB" dirty="0"/>
          </a:p>
          <a:p>
            <a:endParaRPr lang="en-GB" dirty="0"/>
          </a:p>
          <a:p>
            <a:r>
              <a:rPr lang="en-GB" dirty="0"/>
              <a:t>The process to support internal progression will be led by Senior Lecturers in each curriculum area. </a:t>
            </a:r>
          </a:p>
          <a:p>
            <a:endParaRPr lang="en-GB" dirty="0"/>
          </a:p>
          <a:p>
            <a:r>
              <a:rPr lang="en-GB" dirty="0"/>
              <a:t>They will make Conditional Offers to school pupils on current courses and you should receive an offer before Easter.</a:t>
            </a:r>
          </a:p>
          <a:p>
            <a:endParaRPr lang="en-GB" dirty="0"/>
          </a:p>
          <a:p>
            <a:r>
              <a:rPr lang="en-GB" b="1" u="sng" dirty="0"/>
              <a:t>Please Note:</a:t>
            </a:r>
            <a:endParaRPr lang="en-GB" dirty="0"/>
          </a:p>
          <a:p>
            <a:r>
              <a:rPr lang="en-GB" dirty="0" smtClean="0">
                <a:solidFill>
                  <a:srgbClr val="FF0000"/>
                </a:solidFill>
              </a:rPr>
              <a:t>If you are interested in applying to a course in </a:t>
            </a:r>
            <a:r>
              <a:rPr lang="en-GB" dirty="0" smtClean="0">
                <a:solidFill>
                  <a:srgbClr val="7030A0"/>
                </a:solidFill>
              </a:rPr>
              <a:t>another Faculty or curriculum area</a:t>
            </a:r>
            <a:r>
              <a:rPr lang="en-GB" dirty="0" smtClean="0">
                <a:solidFill>
                  <a:srgbClr val="FF0000"/>
                </a:solidFill>
              </a:rPr>
              <a:t>, you will need to complete an online application</a:t>
            </a:r>
            <a:r>
              <a:rPr lang="en-GB" dirty="0" smtClean="0"/>
              <a:t> </a:t>
            </a:r>
            <a:r>
              <a:rPr lang="en-GB" dirty="0" smtClean="0">
                <a:solidFill>
                  <a:srgbClr val="FF0000"/>
                </a:solidFill>
              </a:rPr>
              <a:t>– </a:t>
            </a:r>
            <a:r>
              <a:rPr lang="en-GB" dirty="0">
                <a:solidFill>
                  <a:srgbClr val="FF0000"/>
                </a:solidFill>
              </a:rPr>
              <a:t>this application process opens on the 16</a:t>
            </a:r>
            <a:r>
              <a:rPr lang="en-GB" baseline="30000" dirty="0">
                <a:solidFill>
                  <a:srgbClr val="FF0000"/>
                </a:solidFill>
              </a:rPr>
              <a:t>th</a:t>
            </a:r>
            <a:r>
              <a:rPr lang="en-GB" dirty="0">
                <a:solidFill>
                  <a:srgbClr val="FF0000"/>
                </a:solidFill>
              </a:rPr>
              <a:t> January </a:t>
            </a:r>
            <a:r>
              <a:rPr lang="en-GB" dirty="0" smtClean="0">
                <a:solidFill>
                  <a:srgbClr val="FF0000"/>
                </a:solidFill>
              </a:rPr>
              <a:t>2019</a:t>
            </a:r>
            <a:r>
              <a:rPr lang="en-GB" dirty="0">
                <a:solidFill>
                  <a:srgbClr val="FF0000"/>
                </a:solidFill>
              </a:rPr>
              <a:t>.</a:t>
            </a:r>
          </a:p>
          <a:p>
            <a:pPr marL="109728" indent="0">
              <a:buNone/>
            </a:pPr>
            <a:endParaRPr lang="en-GB" dirty="0"/>
          </a:p>
          <a:p>
            <a:r>
              <a:rPr lang="en-GB" b="1" dirty="0"/>
              <a:t>If you have any questions please speak to your Senior Lecturer or Course Tutor.  Alternatively, you can speak to School Liaison at Glasgow Clyde (</a:t>
            </a:r>
            <a:r>
              <a:rPr lang="en-GB" b="1" u="sng" dirty="0">
                <a:hlinkClick r:id="rId2"/>
              </a:rPr>
              <a:t>schoolsliaison@glasgowclyde.ac.uk</a:t>
            </a:r>
            <a:r>
              <a:rPr lang="en-GB" b="1" dirty="0"/>
              <a:t>) or your School Guidance teacher</a:t>
            </a:r>
            <a:r>
              <a:rPr lang="en-GB" b="1" dirty="0" smtClean="0"/>
              <a:t>.</a:t>
            </a:r>
            <a:endParaRPr lang="en-GB" dirty="0"/>
          </a:p>
        </p:txBody>
      </p:sp>
    </p:spTree>
    <p:extLst>
      <p:ext uri="{BB962C8B-B14F-4D97-AF65-F5344CB8AC3E}">
        <p14:creationId xmlns:p14="http://schemas.microsoft.com/office/powerpoint/2010/main" val="3755103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116024"/>
          </a:xfrm>
        </p:spPr>
        <p:txBody>
          <a:bodyPr>
            <a:normAutofit fontScale="85000" lnSpcReduction="20000"/>
          </a:bodyPr>
          <a:lstStyle/>
          <a:p>
            <a:pPr marL="109728" indent="0">
              <a:buNone/>
            </a:pPr>
            <a:r>
              <a:rPr lang="en-GB" dirty="0" smtClean="0"/>
              <a:t>If you are studying Early Education &amp; Childcare and want to apply for HNC Childhood Practice these are related courses and you would be an </a:t>
            </a:r>
            <a:r>
              <a:rPr lang="en-GB" dirty="0" smtClean="0">
                <a:solidFill>
                  <a:srgbClr val="FF0000"/>
                </a:solidFill>
              </a:rPr>
              <a:t>INTERNAL</a:t>
            </a:r>
            <a:r>
              <a:rPr lang="en-GB" dirty="0" smtClean="0"/>
              <a:t> application who does not need to apply online.</a:t>
            </a:r>
          </a:p>
          <a:p>
            <a:pPr marL="109728" indent="0">
              <a:buNone/>
            </a:pPr>
            <a:endParaRPr lang="en-GB" dirty="0" smtClean="0"/>
          </a:p>
          <a:p>
            <a:pPr marL="109728" indent="0">
              <a:buNone/>
            </a:pPr>
            <a:r>
              <a:rPr lang="en-GB" dirty="0" smtClean="0">
                <a:solidFill>
                  <a:srgbClr val="FF0000"/>
                </a:solidFill>
              </a:rPr>
              <a:t>TO DO</a:t>
            </a:r>
            <a:r>
              <a:rPr lang="en-GB" dirty="0" smtClean="0"/>
              <a:t>: </a:t>
            </a:r>
            <a:r>
              <a:rPr lang="en-GB" dirty="0" smtClean="0">
                <a:solidFill>
                  <a:srgbClr val="FF0000"/>
                </a:solidFill>
              </a:rPr>
              <a:t>Speak to your course tutor tomorrow!</a:t>
            </a:r>
          </a:p>
          <a:p>
            <a:pPr marL="109728" indent="0">
              <a:buNone/>
            </a:pPr>
            <a:endParaRPr lang="en-GB" dirty="0"/>
          </a:p>
          <a:p>
            <a:pPr marL="109728" indent="0">
              <a:buNone/>
            </a:pPr>
            <a:r>
              <a:rPr lang="en-GB" dirty="0" smtClean="0"/>
              <a:t>				BUT</a:t>
            </a:r>
          </a:p>
          <a:p>
            <a:pPr marL="109728" indent="0">
              <a:buNone/>
            </a:pPr>
            <a:endParaRPr lang="en-GB" dirty="0" smtClean="0"/>
          </a:p>
          <a:p>
            <a:pPr marL="109728" indent="0">
              <a:buNone/>
            </a:pPr>
            <a:r>
              <a:rPr lang="en-GB" dirty="0" smtClean="0"/>
              <a:t>If you are studying Early Education &amp; Childcare and want to apply for NC Administration then this is NOT a related course and you have to complete an </a:t>
            </a:r>
            <a:r>
              <a:rPr lang="en-GB" dirty="0" smtClean="0">
                <a:solidFill>
                  <a:srgbClr val="FF0000"/>
                </a:solidFill>
              </a:rPr>
              <a:t>ONLINE</a:t>
            </a:r>
            <a:r>
              <a:rPr lang="en-GB" dirty="0" smtClean="0"/>
              <a:t> application.</a:t>
            </a:r>
          </a:p>
          <a:p>
            <a:pPr marL="109728" indent="0">
              <a:buNone/>
            </a:pPr>
            <a:endParaRPr lang="en-GB" dirty="0">
              <a:solidFill>
                <a:srgbClr val="FF0000"/>
              </a:solidFill>
            </a:endParaRPr>
          </a:p>
          <a:p>
            <a:pPr marL="109728" indent="0">
              <a:buNone/>
            </a:pPr>
            <a:r>
              <a:rPr lang="en-GB" dirty="0" smtClean="0">
                <a:solidFill>
                  <a:srgbClr val="FF0000"/>
                </a:solidFill>
              </a:rPr>
              <a:t>TO DO</a:t>
            </a:r>
            <a:r>
              <a:rPr lang="en-GB" dirty="0" smtClean="0"/>
              <a:t>: </a:t>
            </a:r>
            <a:r>
              <a:rPr lang="en-GB" dirty="0" smtClean="0">
                <a:solidFill>
                  <a:srgbClr val="FF0000"/>
                </a:solidFill>
              </a:rPr>
              <a:t>Prepare your personal statement before 16</a:t>
            </a:r>
            <a:r>
              <a:rPr lang="en-GB" baseline="30000" dirty="0" smtClean="0">
                <a:solidFill>
                  <a:srgbClr val="FF0000"/>
                </a:solidFill>
              </a:rPr>
              <a:t>th</a:t>
            </a:r>
            <a:r>
              <a:rPr lang="en-GB" dirty="0" smtClean="0">
                <a:solidFill>
                  <a:srgbClr val="FF0000"/>
                </a:solidFill>
              </a:rPr>
              <a:t> January.</a:t>
            </a:r>
            <a:endParaRPr lang="en-GB" dirty="0">
              <a:solidFill>
                <a:srgbClr val="FF0000"/>
              </a:solidFill>
            </a:endParaRPr>
          </a:p>
        </p:txBody>
      </p:sp>
      <p:sp>
        <p:nvSpPr>
          <p:cNvPr id="3" name="Title 2"/>
          <p:cNvSpPr>
            <a:spLocks noGrp="1"/>
          </p:cNvSpPr>
          <p:nvPr>
            <p:ph type="title"/>
          </p:nvPr>
        </p:nvSpPr>
        <p:spPr/>
        <p:txBody>
          <a:bodyPr/>
          <a:lstStyle/>
          <a:p>
            <a:r>
              <a:rPr lang="en-GB" dirty="0" smtClean="0"/>
              <a:t>Eh?</a:t>
            </a:r>
            <a:endParaRPr lang="en-GB" dirty="0"/>
          </a:p>
        </p:txBody>
      </p:sp>
    </p:spTree>
    <p:extLst>
      <p:ext uri="{BB962C8B-B14F-4D97-AF65-F5344CB8AC3E}">
        <p14:creationId xmlns:p14="http://schemas.microsoft.com/office/powerpoint/2010/main" val="184739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525963"/>
          </a:xfrm>
        </p:spPr>
        <p:txBody>
          <a:bodyPr>
            <a:normAutofit/>
          </a:bodyPr>
          <a:lstStyle/>
          <a:p>
            <a:r>
              <a:rPr lang="en-GB" sz="2000" dirty="0" smtClean="0"/>
              <a:t>You need to browse the individual college websites to see what courses are on offer where</a:t>
            </a:r>
          </a:p>
          <a:p>
            <a:r>
              <a:rPr lang="en-GB" sz="2000" dirty="0" smtClean="0"/>
              <a:t>Check you have the entry requirements (or will have by the end of the academic year)</a:t>
            </a:r>
          </a:p>
          <a:p>
            <a:r>
              <a:rPr lang="en-GB" sz="2000" dirty="0" smtClean="0"/>
              <a:t>Discuss your choices at home and with your pastoral </a:t>
            </a:r>
            <a:r>
              <a:rPr lang="en-GB" sz="2000" dirty="0" smtClean="0"/>
              <a:t>teacher</a:t>
            </a:r>
          </a:p>
          <a:p>
            <a:r>
              <a:rPr lang="en-GB" sz="2000" dirty="0" smtClean="0"/>
              <a:t>Remember, you can apply for 2 courses per college.</a:t>
            </a:r>
            <a:endParaRPr lang="en-GB" sz="2000" dirty="0" smtClean="0"/>
          </a:p>
          <a:p>
            <a:r>
              <a:rPr lang="en-GB" sz="2000" dirty="0" smtClean="0"/>
              <a:t>If necessary, request an appointment with the careers advisor</a:t>
            </a:r>
          </a:p>
          <a:p>
            <a:r>
              <a:rPr lang="en-GB" sz="2000" dirty="0" smtClean="0"/>
              <a:t>Write a draft of your personal statement</a:t>
            </a:r>
          </a:p>
          <a:p>
            <a:pPr marL="109728" indent="0">
              <a:buNone/>
            </a:pPr>
            <a:r>
              <a:rPr lang="en-GB" sz="2000" dirty="0" smtClean="0"/>
              <a:t>	</a:t>
            </a:r>
            <a:r>
              <a:rPr lang="en-GB" sz="2000" dirty="0" smtClean="0">
                <a:solidFill>
                  <a:srgbClr val="FF0000"/>
                </a:solidFill>
              </a:rPr>
              <a:t>ESSENTIAL</a:t>
            </a:r>
            <a:r>
              <a:rPr lang="en-GB" sz="2000" dirty="0" smtClean="0"/>
              <a:t> – get your pastoral teacher to check this!</a:t>
            </a:r>
          </a:p>
          <a:p>
            <a:r>
              <a:rPr lang="en-GB" sz="2000" dirty="0" smtClean="0"/>
              <a:t>Re-draft your personal statement</a:t>
            </a:r>
            <a:endParaRPr lang="en-GB" sz="2000" dirty="0"/>
          </a:p>
        </p:txBody>
      </p:sp>
      <p:sp>
        <p:nvSpPr>
          <p:cNvPr id="3" name="Title 2"/>
          <p:cNvSpPr>
            <a:spLocks noGrp="1"/>
          </p:cNvSpPr>
          <p:nvPr>
            <p:ph type="title"/>
          </p:nvPr>
        </p:nvSpPr>
        <p:spPr/>
        <p:txBody>
          <a:bodyPr>
            <a:normAutofit/>
          </a:bodyPr>
          <a:lstStyle/>
          <a:p>
            <a:r>
              <a:rPr lang="en-GB" sz="3600" dirty="0" smtClean="0"/>
              <a:t>Next Steps…</a:t>
            </a:r>
            <a:endParaRPr lang="en-GB" sz="3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653136"/>
            <a:ext cx="3528392" cy="1923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9829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20000"/>
          </a:bodyPr>
          <a:lstStyle/>
          <a:p>
            <a:pPr marL="109728" indent="0">
              <a:buNone/>
            </a:pPr>
            <a:r>
              <a:rPr lang="en-GB" dirty="0" smtClean="0"/>
              <a:t>If you are going to be applying for a college course starting in August </a:t>
            </a:r>
            <a:r>
              <a:rPr lang="en-GB" dirty="0" smtClean="0"/>
              <a:t>2019, </a:t>
            </a:r>
            <a:r>
              <a:rPr lang="en-GB" dirty="0" smtClean="0"/>
              <a:t>you need to begin preparing now.</a:t>
            </a:r>
          </a:p>
          <a:p>
            <a:pPr marL="109728" indent="0">
              <a:buNone/>
            </a:pPr>
            <a:endParaRPr lang="en-GB" dirty="0"/>
          </a:p>
          <a:p>
            <a:pPr marL="109728" indent="0">
              <a:buNone/>
            </a:pPr>
            <a:r>
              <a:rPr lang="en-GB" dirty="0" smtClean="0"/>
              <a:t>If you meet the criteria below, you should be preparing your application:</a:t>
            </a:r>
          </a:p>
          <a:p>
            <a:pPr marL="109728" indent="0">
              <a:buNone/>
            </a:pPr>
            <a:endParaRPr lang="en-GB" dirty="0" smtClean="0"/>
          </a:p>
          <a:p>
            <a:r>
              <a:rPr lang="en-GB" sz="3000" dirty="0" smtClean="0">
                <a:solidFill>
                  <a:schemeClr val="tx2"/>
                </a:solidFill>
              </a:rPr>
              <a:t>You are leaving school in May </a:t>
            </a:r>
            <a:r>
              <a:rPr lang="en-GB" sz="3000" dirty="0" smtClean="0">
                <a:solidFill>
                  <a:schemeClr val="tx2"/>
                </a:solidFill>
              </a:rPr>
              <a:t>2019</a:t>
            </a:r>
            <a:endParaRPr lang="en-GB" sz="3000" dirty="0" smtClean="0">
              <a:solidFill>
                <a:schemeClr val="tx2"/>
              </a:solidFill>
            </a:endParaRPr>
          </a:p>
          <a:p>
            <a:r>
              <a:rPr lang="en-GB" sz="3000" dirty="0" smtClean="0">
                <a:solidFill>
                  <a:schemeClr val="tx2"/>
                </a:solidFill>
              </a:rPr>
              <a:t>You do not have an UNCONDITIONAL offer for university</a:t>
            </a:r>
          </a:p>
          <a:p>
            <a:r>
              <a:rPr lang="en-GB" sz="3000" dirty="0" smtClean="0">
                <a:solidFill>
                  <a:schemeClr val="tx2"/>
                </a:solidFill>
              </a:rPr>
              <a:t>You do not have a GUARANTEED job or apprenticeship </a:t>
            </a:r>
            <a:endParaRPr lang="en-GB" sz="3000" dirty="0" smtClean="0">
              <a:solidFill>
                <a:schemeClr val="tx2"/>
              </a:solidFill>
            </a:endParaRPr>
          </a:p>
          <a:p>
            <a:r>
              <a:rPr lang="en-GB" sz="3000" dirty="0" smtClean="0">
                <a:solidFill>
                  <a:schemeClr val="tx2"/>
                </a:solidFill>
              </a:rPr>
              <a:t>College may be a good back-up plan allowing you to further develop your skills whilst job/MA hunting.</a:t>
            </a:r>
            <a:endParaRPr lang="en-GB" sz="3000" dirty="0">
              <a:solidFill>
                <a:schemeClr val="tx2"/>
              </a:solidFill>
            </a:endParaRPr>
          </a:p>
        </p:txBody>
      </p:sp>
    </p:spTree>
    <p:extLst>
      <p:ext uri="{BB962C8B-B14F-4D97-AF65-F5344CB8AC3E}">
        <p14:creationId xmlns:p14="http://schemas.microsoft.com/office/powerpoint/2010/main" val="3474881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92500" lnSpcReduction="20000"/>
          </a:bodyPr>
          <a:lstStyle/>
          <a:p>
            <a:pPr marL="109728" indent="0">
              <a:buNone/>
            </a:pPr>
            <a:r>
              <a:rPr lang="en-GB" dirty="0" smtClean="0"/>
              <a:t>The following colleges are all popular with Barrhead High Students:</a:t>
            </a:r>
          </a:p>
          <a:p>
            <a:pPr marL="109728" indent="0">
              <a:buNone/>
            </a:pPr>
            <a:endParaRPr lang="en-GB" dirty="0"/>
          </a:p>
          <a:p>
            <a:pPr marL="109728" indent="0">
              <a:buNone/>
            </a:pPr>
            <a:r>
              <a:rPr lang="en-GB" dirty="0" smtClean="0">
                <a:solidFill>
                  <a:srgbClr val="FF0000"/>
                </a:solidFill>
              </a:rPr>
              <a:t>Glasgow Clyde College </a:t>
            </a:r>
            <a:r>
              <a:rPr lang="en-GB" dirty="0" smtClean="0"/>
              <a:t>(</a:t>
            </a:r>
            <a:r>
              <a:rPr lang="en-GB" dirty="0" err="1" smtClean="0"/>
              <a:t>Langside</a:t>
            </a:r>
            <a:r>
              <a:rPr lang="en-GB" dirty="0" smtClean="0"/>
              <a:t>, </a:t>
            </a:r>
            <a:r>
              <a:rPr lang="en-GB" dirty="0" err="1" smtClean="0"/>
              <a:t>Cardonald</a:t>
            </a:r>
            <a:r>
              <a:rPr lang="en-GB" dirty="0" smtClean="0"/>
              <a:t> &amp; Anniesland campuses)</a:t>
            </a:r>
          </a:p>
          <a:p>
            <a:pPr marL="109728" indent="0">
              <a:buNone/>
            </a:pPr>
            <a:endParaRPr lang="en-GB" dirty="0"/>
          </a:p>
          <a:p>
            <a:pPr marL="109728" indent="0">
              <a:buNone/>
            </a:pPr>
            <a:r>
              <a:rPr lang="en-GB" dirty="0" smtClean="0">
                <a:solidFill>
                  <a:srgbClr val="FF0000"/>
                </a:solidFill>
              </a:rPr>
              <a:t>West College </a:t>
            </a:r>
            <a:r>
              <a:rPr lang="en-GB" dirty="0" smtClean="0"/>
              <a:t>(Reid Kerr, Greenock &amp; Clydebank)</a:t>
            </a:r>
          </a:p>
          <a:p>
            <a:pPr marL="109728" indent="0">
              <a:buNone/>
            </a:pPr>
            <a:endParaRPr lang="en-GB" dirty="0"/>
          </a:p>
          <a:p>
            <a:pPr marL="109728" indent="0">
              <a:buNone/>
            </a:pPr>
            <a:r>
              <a:rPr lang="en-GB" dirty="0" smtClean="0">
                <a:solidFill>
                  <a:srgbClr val="FF0000"/>
                </a:solidFill>
              </a:rPr>
              <a:t>City of Glasgow College </a:t>
            </a:r>
            <a:r>
              <a:rPr lang="en-GB" dirty="0" smtClean="0"/>
              <a:t>(Glasgow city centre)</a:t>
            </a:r>
          </a:p>
          <a:p>
            <a:pPr marL="109728" indent="0">
              <a:buNone/>
            </a:pPr>
            <a:endParaRPr lang="en-GB" dirty="0"/>
          </a:p>
          <a:p>
            <a:pPr marL="109728" indent="0">
              <a:buNone/>
            </a:pPr>
            <a:r>
              <a:rPr lang="en-GB" dirty="0" smtClean="0">
                <a:solidFill>
                  <a:srgbClr val="FF0000"/>
                </a:solidFill>
              </a:rPr>
              <a:t>Glasgow Kelvin College </a:t>
            </a:r>
            <a:r>
              <a:rPr lang="en-GB" dirty="0" smtClean="0"/>
              <a:t>(Springburn, Stowe, </a:t>
            </a:r>
            <a:r>
              <a:rPr lang="en-GB" dirty="0" err="1" smtClean="0"/>
              <a:t>Easterhouse</a:t>
            </a:r>
            <a:r>
              <a:rPr lang="en-GB" dirty="0" smtClean="0"/>
              <a:t>)</a:t>
            </a:r>
          </a:p>
          <a:p>
            <a:pPr marL="109728" indent="0">
              <a:buNone/>
            </a:pPr>
            <a:endParaRPr lang="en-GB" dirty="0"/>
          </a:p>
          <a:p>
            <a:pPr marL="109728" indent="0">
              <a:buNone/>
            </a:pPr>
            <a:r>
              <a:rPr lang="en-GB" dirty="0" smtClean="0">
                <a:solidFill>
                  <a:srgbClr val="FF0000"/>
                </a:solidFill>
              </a:rPr>
              <a:t>Ayrshire College </a:t>
            </a:r>
            <a:r>
              <a:rPr lang="en-GB" dirty="0" smtClean="0"/>
              <a:t>(Kilmarnock, Ayr campuses)</a:t>
            </a:r>
          </a:p>
        </p:txBody>
      </p:sp>
    </p:spTree>
    <p:extLst>
      <p:ext uri="{BB962C8B-B14F-4D97-AF65-F5344CB8AC3E}">
        <p14:creationId xmlns:p14="http://schemas.microsoft.com/office/powerpoint/2010/main" val="233435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29600" cy="5472608"/>
          </a:xfrm>
        </p:spPr>
        <p:txBody>
          <a:bodyPr>
            <a:normAutofit/>
          </a:bodyPr>
          <a:lstStyle/>
          <a:p>
            <a:r>
              <a:rPr lang="en-GB" dirty="0" smtClean="0"/>
              <a:t>You are allowed to apply for 2 courses per college.</a:t>
            </a:r>
          </a:p>
          <a:p>
            <a:pPr marL="109728" indent="0">
              <a:buNone/>
            </a:pPr>
            <a:endParaRPr lang="en-GB" dirty="0" smtClean="0"/>
          </a:p>
          <a:p>
            <a:r>
              <a:rPr lang="en-GB" dirty="0" smtClean="0"/>
              <a:t>You have to make individual applications to each college.</a:t>
            </a:r>
          </a:p>
          <a:p>
            <a:pPr marL="109728" indent="0">
              <a:buNone/>
            </a:pPr>
            <a:endParaRPr lang="en-GB" dirty="0" smtClean="0"/>
          </a:p>
          <a:p>
            <a:r>
              <a:rPr lang="en-GB" dirty="0" smtClean="0"/>
              <a:t>These are done using an online application form.</a:t>
            </a:r>
          </a:p>
          <a:p>
            <a:pPr marL="109728" indent="0">
              <a:buNone/>
            </a:pPr>
            <a:endParaRPr lang="en-GB" dirty="0" smtClean="0"/>
          </a:p>
          <a:p>
            <a:r>
              <a:rPr lang="en-GB" dirty="0" smtClean="0"/>
              <a:t>You will need a note of your Scottish candidate number, your SQA results and (sometimes) your National Insurance Number</a:t>
            </a:r>
            <a:endParaRPr lang="en-GB" dirty="0"/>
          </a:p>
        </p:txBody>
      </p:sp>
    </p:spTree>
    <p:extLst>
      <p:ext uri="{BB962C8B-B14F-4D97-AF65-F5344CB8AC3E}">
        <p14:creationId xmlns:p14="http://schemas.microsoft.com/office/powerpoint/2010/main" val="2875688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6048672"/>
          </a:xfrm>
        </p:spPr>
        <p:txBody>
          <a:bodyPr>
            <a:normAutofit fontScale="92500" lnSpcReduction="20000"/>
          </a:bodyPr>
          <a:lstStyle/>
          <a:p>
            <a:r>
              <a:rPr lang="en-GB" dirty="0" smtClean="0"/>
              <a:t> You will have to write a </a:t>
            </a:r>
            <a:r>
              <a:rPr lang="en-GB" dirty="0" smtClean="0">
                <a:solidFill>
                  <a:srgbClr val="FF0000"/>
                </a:solidFill>
              </a:rPr>
              <a:t>personal statement </a:t>
            </a:r>
            <a:r>
              <a:rPr lang="en-GB" dirty="0" smtClean="0"/>
              <a:t>of 200-300 words describing why you are suited to your chosen course.</a:t>
            </a:r>
          </a:p>
          <a:p>
            <a:endParaRPr lang="en-GB" dirty="0"/>
          </a:p>
          <a:p>
            <a:r>
              <a:rPr lang="en-GB" dirty="0" smtClean="0"/>
              <a:t>If you look like a suitable candidate, you will be called to </a:t>
            </a:r>
            <a:r>
              <a:rPr lang="en-GB" dirty="0" smtClean="0">
                <a:solidFill>
                  <a:srgbClr val="FF0000"/>
                </a:solidFill>
              </a:rPr>
              <a:t>interview</a:t>
            </a:r>
            <a:r>
              <a:rPr lang="en-GB" dirty="0" smtClean="0"/>
              <a:t>.</a:t>
            </a:r>
          </a:p>
          <a:p>
            <a:endParaRPr lang="en-GB" dirty="0"/>
          </a:p>
          <a:p>
            <a:r>
              <a:rPr lang="en-GB" dirty="0" smtClean="0"/>
              <a:t>Interviews are offered on a </a:t>
            </a:r>
            <a:r>
              <a:rPr lang="en-GB" dirty="0" smtClean="0">
                <a:solidFill>
                  <a:srgbClr val="FF0000"/>
                </a:solidFill>
              </a:rPr>
              <a:t>first-come, first served </a:t>
            </a:r>
            <a:r>
              <a:rPr lang="en-GB" dirty="0" smtClean="0"/>
              <a:t>basis.</a:t>
            </a:r>
          </a:p>
          <a:p>
            <a:endParaRPr lang="en-GB" dirty="0" smtClean="0"/>
          </a:p>
          <a:p>
            <a:pPr>
              <a:buFont typeface="Arial" panose="020B0604020202020204" pitchFamily="34" charset="0"/>
              <a:buChar char="•"/>
            </a:pPr>
            <a:r>
              <a:rPr lang="en-GB" dirty="0" smtClean="0">
                <a:solidFill>
                  <a:srgbClr val="7030A0"/>
                </a:solidFill>
              </a:rPr>
              <a:t>Applications are read in order of submission</a:t>
            </a:r>
          </a:p>
          <a:p>
            <a:pPr>
              <a:buFont typeface="Arial" panose="020B0604020202020204" pitchFamily="34" charset="0"/>
              <a:buChar char="•"/>
            </a:pPr>
            <a:r>
              <a:rPr lang="en-GB" dirty="0" smtClean="0">
                <a:solidFill>
                  <a:srgbClr val="7030A0"/>
                </a:solidFill>
              </a:rPr>
              <a:t>Interviews are offered</a:t>
            </a:r>
          </a:p>
          <a:p>
            <a:pPr>
              <a:buFont typeface="Arial" panose="020B0604020202020204" pitchFamily="34" charset="0"/>
              <a:buChar char="•"/>
            </a:pPr>
            <a:r>
              <a:rPr lang="en-GB" dirty="0" smtClean="0">
                <a:solidFill>
                  <a:srgbClr val="7030A0"/>
                </a:solidFill>
              </a:rPr>
              <a:t>If successful at interview, a place is offered</a:t>
            </a:r>
          </a:p>
          <a:p>
            <a:pPr>
              <a:buFont typeface="Arial" panose="020B0604020202020204" pitchFamily="34" charset="0"/>
              <a:buChar char="•"/>
            </a:pPr>
            <a:r>
              <a:rPr lang="en-GB" dirty="0" smtClean="0">
                <a:solidFill>
                  <a:srgbClr val="7030A0"/>
                </a:solidFill>
              </a:rPr>
              <a:t>This may be conditional or unconditional</a:t>
            </a:r>
          </a:p>
          <a:p>
            <a:pPr>
              <a:buFont typeface="Arial" panose="020B0604020202020204" pitchFamily="34" charset="0"/>
              <a:buChar char="•"/>
            </a:pPr>
            <a:r>
              <a:rPr lang="en-GB" dirty="0" smtClean="0">
                <a:solidFill>
                  <a:srgbClr val="7030A0"/>
                </a:solidFill>
              </a:rPr>
              <a:t>Once the course is full, any further applications will be put on a waiting list</a:t>
            </a:r>
          </a:p>
          <a:p>
            <a:pPr marL="109728" indent="0">
              <a:buNone/>
            </a:pPr>
            <a:endParaRPr lang="en-GB" dirty="0">
              <a:solidFill>
                <a:srgbClr val="7030A0"/>
              </a:solidFill>
            </a:endParaRPr>
          </a:p>
        </p:txBody>
      </p:sp>
    </p:spTree>
    <p:extLst>
      <p:ext uri="{BB962C8B-B14F-4D97-AF65-F5344CB8AC3E}">
        <p14:creationId xmlns:p14="http://schemas.microsoft.com/office/powerpoint/2010/main" val="3471834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Last year, Glasgow Clyde College received approximately 600 applications for their HND Social Sciences course on the first day they started accepting applications.</a:t>
            </a:r>
          </a:p>
          <a:p>
            <a:pPr marL="109728" indent="0">
              <a:buNone/>
            </a:pPr>
            <a:endParaRPr lang="en-GB" dirty="0"/>
          </a:p>
          <a:p>
            <a:pPr marL="109728" indent="0">
              <a:buNone/>
            </a:pPr>
            <a:endParaRPr lang="en-GB" dirty="0"/>
          </a:p>
        </p:txBody>
      </p:sp>
    </p:spTree>
    <p:extLst>
      <p:ext uri="{BB962C8B-B14F-4D97-AF65-F5344CB8AC3E}">
        <p14:creationId xmlns:p14="http://schemas.microsoft.com/office/powerpoint/2010/main" val="450503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07288" cy="4611968"/>
          </a:xfrm>
        </p:spPr>
        <p:txBody>
          <a:bodyPr>
            <a:normAutofit fontScale="92500" lnSpcReduction="10000"/>
          </a:bodyPr>
          <a:lstStyle/>
          <a:p>
            <a:r>
              <a:rPr lang="en-GB" dirty="0" smtClean="0"/>
              <a:t>You must have your application ready to submit on the FIRST day the college starts accepting applications.</a:t>
            </a:r>
          </a:p>
          <a:p>
            <a:endParaRPr lang="en-GB" dirty="0"/>
          </a:p>
          <a:p>
            <a:pPr marL="109728" indent="0">
              <a:buNone/>
            </a:pPr>
            <a:r>
              <a:rPr lang="en-GB" dirty="0" smtClean="0">
                <a:solidFill>
                  <a:schemeClr val="accent6">
                    <a:lumMod val="75000"/>
                  </a:schemeClr>
                </a:solidFill>
              </a:rPr>
              <a:t>IMPORTANT DATES:</a:t>
            </a:r>
          </a:p>
          <a:p>
            <a:pPr marL="109728" indent="0">
              <a:buNone/>
            </a:pPr>
            <a:endParaRPr lang="en-GB" dirty="0" smtClean="0">
              <a:solidFill>
                <a:schemeClr val="accent6">
                  <a:lumMod val="75000"/>
                </a:schemeClr>
              </a:solidFill>
            </a:endParaRPr>
          </a:p>
          <a:p>
            <a:pPr marL="109728" indent="0">
              <a:buNone/>
            </a:pPr>
            <a:r>
              <a:rPr lang="en-GB" dirty="0" smtClean="0">
                <a:solidFill>
                  <a:srgbClr val="7030A0"/>
                </a:solidFill>
              </a:rPr>
              <a:t>Glasgow Clyde College </a:t>
            </a:r>
            <a:r>
              <a:rPr lang="en-GB" dirty="0" smtClean="0">
                <a:solidFill>
                  <a:srgbClr val="7030A0"/>
                </a:solidFill>
              </a:rPr>
              <a:t>- </a:t>
            </a:r>
            <a:r>
              <a:rPr lang="en-GB" dirty="0" smtClean="0">
                <a:solidFill>
                  <a:srgbClr val="FF0000"/>
                </a:solidFill>
              </a:rPr>
              <a:t>Wednesday </a:t>
            </a:r>
            <a:r>
              <a:rPr lang="en-GB" dirty="0">
                <a:solidFill>
                  <a:srgbClr val="FF0000"/>
                </a:solidFill>
              </a:rPr>
              <a:t>16</a:t>
            </a:r>
            <a:r>
              <a:rPr lang="en-GB" baseline="30000" dirty="0">
                <a:solidFill>
                  <a:srgbClr val="FF0000"/>
                </a:solidFill>
              </a:rPr>
              <a:t>th</a:t>
            </a:r>
            <a:r>
              <a:rPr lang="en-GB" dirty="0">
                <a:solidFill>
                  <a:srgbClr val="FF0000"/>
                </a:solidFill>
              </a:rPr>
              <a:t> January</a:t>
            </a:r>
          </a:p>
          <a:p>
            <a:pPr marL="109728" indent="0">
              <a:buNone/>
            </a:pPr>
            <a:r>
              <a:rPr lang="en-GB" dirty="0" smtClean="0">
                <a:solidFill>
                  <a:srgbClr val="7030A0"/>
                </a:solidFill>
              </a:rPr>
              <a:t>City </a:t>
            </a:r>
            <a:r>
              <a:rPr lang="en-GB" dirty="0" smtClean="0">
                <a:solidFill>
                  <a:srgbClr val="7030A0"/>
                </a:solidFill>
              </a:rPr>
              <a:t>of Glasgow College </a:t>
            </a:r>
            <a:r>
              <a:rPr lang="en-GB" dirty="0" smtClean="0">
                <a:solidFill>
                  <a:srgbClr val="7030A0"/>
                </a:solidFill>
              </a:rPr>
              <a:t>- </a:t>
            </a:r>
            <a:r>
              <a:rPr lang="en-GB" dirty="0" smtClean="0">
                <a:solidFill>
                  <a:srgbClr val="FF0000"/>
                </a:solidFill>
              </a:rPr>
              <a:t>Wednesday </a:t>
            </a:r>
            <a:r>
              <a:rPr lang="en-GB" dirty="0">
                <a:solidFill>
                  <a:srgbClr val="FF0000"/>
                </a:solidFill>
              </a:rPr>
              <a:t>16</a:t>
            </a:r>
            <a:r>
              <a:rPr lang="en-GB" baseline="30000" dirty="0">
                <a:solidFill>
                  <a:srgbClr val="FF0000"/>
                </a:solidFill>
              </a:rPr>
              <a:t>th</a:t>
            </a:r>
            <a:r>
              <a:rPr lang="en-GB" dirty="0">
                <a:solidFill>
                  <a:srgbClr val="FF0000"/>
                </a:solidFill>
              </a:rPr>
              <a:t> January</a:t>
            </a:r>
          </a:p>
          <a:p>
            <a:pPr marL="109728" indent="0">
              <a:buNone/>
            </a:pPr>
            <a:r>
              <a:rPr lang="en-GB" dirty="0" smtClean="0">
                <a:solidFill>
                  <a:srgbClr val="7030A0"/>
                </a:solidFill>
              </a:rPr>
              <a:t>West </a:t>
            </a:r>
            <a:r>
              <a:rPr lang="en-GB" dirty="0" smtClean="0">
                <a:solidFill>
                  <a:srgbClr val="7030A0"/>
                </a:solidFill>
              </a:rPr>
              <a:t>College </a:t>
            </a:r>
            <a:r>
              <a:rPr lang="en-GB" dirty="0" smtClean="0">
                <a:solidFill>
                  <a:srgbClr val="7030A0"/>
                </a:solidFill>
              </a:rPr>
              <a:t>–</a:t>
            </a:r>
            <a:r>
              <a:rPr lang="en-GB" dirty="0" smtClean="0">
                <a:solidFill>
                  <a:srgbClr val="FF0000"/>
                </a:solidFill>
              </a:rPr>
              <a:t>Tuesday 15</a:t>
            </a:r>
            <a:r>
              <a:rPr lang="en-GB" baseline="30000" dirty="0" smtClean="0">
                <a:solidFill>
                  <a:srgbClr val="FF0000"/>
                </a:solidFill>
              </a:rPr>
              <a:t>th</a:t>
            </a:r>
            <a:r>
              <a:rPr lang="en-GB" dirty="0" smtClean="0">
                <a:solidFill>
                  <a:srgbClr val="FF0000"/>
                </a:solidFill>
              </a:rPr>
              <a:t> January</a:t>
            </a:r>
            <a:endParaRPr lang="en-GB" dirty="0" smtClean="0">
              <a:solidFill>
                <a:srgbClr val="FF0000"/>
              </a:solidFill>
            </a:endParaRPr>
          </a:p>
          <a:p>
            <a:pPr marL="109728" indent="0">
              <a:buNone/>
            </a:pPr>
            <a:r>
              <a:rPr lang="en-GB" dirty="0" smtClean="0">
                <a:solidFill>
                  <a:srgbClr val="7030A0"/>
                </a:solidFill>
              </a:rPr>
              <a:t>Glasgow Kelvin </a:t>
            </a:r>
            <a:r>
              <a:rPr lang="en-GB" dirty="0" smtClean="0">
                <a:solidFill>
                  <a:srgbClr val="7030A0"/>
                </a:solidFill>
              </a:rPr>
              <a:t>–</a:t>
            </a:r>
            <a:r>
              <a:rPr lang="en-GB" dirty="0" smtClean="0">
                <a:solidFill>
                  <a:srgbClr val="FF0000"/>
                </a:solidFill>
              </a:rPr>
              <a:t>Wednesday 16</a:t>
            </a:r>
            <a:r>
              <a:rPr lang="en-GB" baseline="30000" dirty="0" smtClean="0">
                <a:solidFill>
                  <a:srgbClr val="FF0000"/>
                </a:solidFill>
              </a:rPr>
              <a:t>th</a:t>
            </a:r>
            <a:r>
              <a:rPr lang="en-GB" dirty="0" smtClean="0">
                <a:solidFill>
                  <a:srgbClr val="FF0000"/>
                </a:solidFill>
              </a:rPr>
              <a:t> January</a:t>
            </a:r>
          </a:p>
          <a:p>
            <a:pPr marL="109728" indent="0">
              <a:buNone/>
            </a:pPr>
            <a:r>
              <a:rPr lang="en-GB" dirty="0" smtClean="0">
                <a:solidFill>
                  <a:srgbClr val="7030A0"/>
                </a:solidFill>
              </a:rPr>
              <a:t>Ayrshire </a:t>
            </a:r>
            <a:r>
              <a:rPr lang="en-GB" dirty="0" smtClean="0">
                <a:solidFill>
                  <a:srgbClr val="7030A0"/>
                </a:solidFill>
              </a:rPr>
              <a:t>College – </a:t>
            </a:r>
            <a:r>
              <a:rPr lang="en-GB" dirty="0" smtClean="0">
                <a:solidFill>
                  <a:schemeClr val="accent5">
                    <a:lumMod val="75000"/>
                  </a:schemeClr>
                </a:solidFill>
              </a:rPr>
              <a:t>TBC Keep Checking Website</a:t>
            </a:r>
          </a:p>
        </p:txBody>
      </p:sp>
      <p:sp>
        <p:nvSpPr>
          <p:cNvPr id="3" name="Title 2"/>
          <p:cNvSpPr>
            <a:spLocks noGrp="1"/>
          </p:cNvSpPr>
          <p:nvPr>
            <p:ph type="title"/>
          </p:nvPr>
        </p:nvSpPr>
        <p:spPr/>
        <p:txBody>
          <a:bodyPr/>
          <a:lstStyle/>
          <a:p>
            <a:r>
              <a:rPr lang="en-GB" dirty="0" smtClean="0"/>
              <a:t>This means…</a:t>
            </a:r>
            <a:endParaRPr lang="en-GB" dirty="0"/>
          </a:p>
        </p:txBody>
      </p:sp>
    </p:spTree>
    <p:extLst>
      <p:ext uri="{BB962C8B-B14F-4D97-AF65-F5344CB8AC3E}">
        <p14:creationId xmlns:p14="http://schemas.microsoft.com/office/powerpoint/2010/main" val="1931605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marL="109728" indent="0">
              <a:buNone/>
            </a:pPr>
            <a:r>
              <a:rPr lang="en-GB" dirty="0" smtClean="0">
                <a:solidFill>
                  <a:srgbClr val="FF0000"/>
                </a:solidFill>
              </a:rPr>
              <a:t>The Personal </a:t>
            </a:r>
            <a:r>
              <a:rPr lang="en-GB" dirty="0">
                <a:solidFill>
                  <a:srgbClr val="FF0000"/>
                </a:solidFill>
              </a:rPr>
              <a:t>S</a:t>
            </a:r>
            <a:r>
              <a:rPr lang="en-GB" dirty="0" smtClean="0">
                <a:solidFill>
                  <a:srgbClr val="FF0000"/>
                </a:solidFill>
              </a:rPr>
              <a:t>tatement</a:t>
            </a:r>
            <a:r>
              <a:rPr lang="en-GB" dirty="0" smtClean="0"/>
              <a:t>.</a:t>
            </a:r>
          </a:p>
          <a:p>
            <a:pPr marL="109728" indent="0">
              <a:buNone/>
            </a:pPr>
            <a:endParaRPr lang="en-GB" dirty="0" smtClean="0"/>
          </a:p>
          <a:p>
            <a:pPr marL="109728" indent="0">
              <a:buNone/>
            </a:pPr>
            <a:r>
              <a:rPr lang="en-GB" dirty="0" smtClean="0"/>
              <a:t>This is where you prove why you are the perfect candidate for your chosen course and try to persuade them to offer you an interview.</a:t>
            </a:r>
          </a:p>
          <a:p>
            <a:pPr marL="109728" indent="0">
              <a:buNone/>
            </a:pPr>
            <a:endParaRPr lang="en-GB" dirty="0"/>
          </a:p>
          <a:p>
            <a:pPr marL="109728" indent="0">
              <a:buNone/>
            </a:pPr>
            <a:r>
              <a:rPr lang="en-GB" dirty="0" smtClean="0"/>
              <a:t>The personal statement varies from application to application but is normally </a:t>
            </a:r>
            <a:r>
              <a:rPr lang="en-GB" dirty="0" smtClean="0">
                <a:solidFill>
                  <a:schemeClr val="tx2"/>
                </a:solidFill>
              </a:rPr>
              <a:t>200-300</a:t>
            </a:r>
            <a:r>
              <a:rPr lang="en-GB" dirty="0" smtClean="0"/>
              <a:t> words in length.</a:t>
            </a:r>
          </a:p>
          <a:p>
            <a:pPr marL="109728" indent="0">
              <a:buNone/>
            </a:pPr>
            <a:r>
              <a:rPr lang="en-GB" dirty="0" smtClean="0"/>
              <a:t>This is considerably shorter than a UCAS statement and you may have to edit yours significantly.</a:t>
            </a:r>
            <a:endParaRPr lang="en-GB" dirty="0"/>
          </a:p>
        </p:txBody>
      </p:sp>
    </p:spTree>
    <p:extLst>
      <p:ext uri="{BB962C8B-B14F-4D97-AF65-F5344CB8AC3E}">
        <p14:creationId xmlns:p14="http://schemas.microsoft.com/office/powerpoint/2010/main" val="1859418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95536" y="548680"/>
            <a:ext cx="8424936" cy="5909310"/>
          </a:xfrm>
          <a:prstGeom prst="rect">
            <a:avLst/>
          </a:prstGeom>
          <a:solidFill>
            <a:schemeClr val="accent6">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am interested in studying model making because I have a love of art and design and would like to develop my vocational skills and knowledge of the model making industry </a:t>
            </a: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have had some experience in the field of model making. I have made some prosthetic pieces in the house, for example a pig’s nose, horns and brain as I like to practice special effects make up in my own time.  Last year, I ran a special effects workshop with my school’s junior drama club. I enjoyed passing on my skills and knowledge to the younger pupils.</a:t>
            </a: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am confident I will be able to succeed in the course because I am committed and passionate. I am able to work well independently and I have shown this when completing both my still life and design folios in art. I also enjoy working in a team, for example when contributing to group presentations. </a:t>
            </a: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am currently studying a part-time vocational course in Fashion and Design as part of my S5 school curriculum at </a:t>
            </a:r>
            <a:r>
              <a:rPr kumimoji="0" lang="en-GB" alt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Cardonald</a:t>
            </a: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College. I enjoy the greater freedom we are given in choosing our own project work and I have been successful in meeting the course deadlines. I have also enjoyed developing my IT skills when using Illustrator.</a:t>
            </a:r>
            <a:endParaRPr kumimoji="0" lang="en-GB"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After completing this course, I would like to move on and complete the HND level of this course. I aspire to work in special effects in either the television or movie industry and believe this course will give me the skills and expertise to help me achieve my dream job.</a:t>
            </a:r>
            <a:endParaRPr kumimoji="0" lang="en-GB"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1192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212</TotalTime>
  <Words>920</Words>
  <Application>Microsoft Office PowerPoint</Application>
  <PresentationFormat>On-screen Show (4:3)</PresentationFormat>
  <Paragraphs>127</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Lucida Sans Unicode</vt:lpstr>
      <vt:lpstr>Times New Roman</vt:lpstr>
      <vt:lpstr>Trebuchet MS</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This means…</vt:lpstr>
      <vt:lpstr>PowerPoint Presentation</vt:lpstr>
      <vt:lpstr>PowerPoint Presentation</vt:lpstr>
      <vt:lpstr>Wordbank</vt:lpstr>
      <vt:lpstr>PowerPoint Presentation</vt:lpstr>
      <vt:lpstr>PowerPoint Presentation</vt:lpstr>
      <vt:lpstr>Eh?</vt:lpstr>
      <vt:lpstr>Next Steps…</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Wallace</dc:creator>
  <cp:lastModifiedBy>Suzanne Wallace</cp:lastModifiedBy>
  <cp:revision>13</cp:revision>
  <cp:lastPrinted>2018-01-19T11:36:34Z</cp:lastPrinted>
  <dcterms:created xsi:type="dcterms:W3CDTF">2017-01-09T09:01:19Z</dcterms:created>
  <dcterms:modified xsi:type="dcterms:W3CDTF">2019-01-07T09:42:00Z</dcterms:modified>
</cp:coreProperties>
</file>