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8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4830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207FE-05E0-40FE-A7F4-C1DE4E7CD65F}" type="datetimeFigureOut">
              <a:rPr lang="en-GB" smtClean="0"/>
              <a:pPr/>
              <a:t>17/01/2018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A506A-47C0-454E-9163-D9AA47D0DD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207FE-05E0-40FE-A7F4-C1DE4E7CD65F}" type="datetimeFigureOut">
              <a:rPr lang="en-GB" smtClean="0"/>
              <a:pPr/>
              <a:t>17/01/2018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A506A-47C0-454E-9163-D9AA47D0DD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207FE-05E0-40FE-A7F4-C1DE4E7CD65F}" type="datetimeFigureOut">
              <a:rPr lang="en-GB" smtClean="0"/>
              <a:pPr/>
              <a:t>17/01/2018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A506A-47C0-454E-9163-D9AA47D0DD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207FE-05E0-40FE-A7F4-C1DE4E7CD65F}" type="datetimeFigureOut">
              <a:rPr lang="en-GB" smtClean="0"/>
              <a:pPr/>
              <a:t>17/01/2018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A506A-47C0-454E-9163-D9AA47D0DD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207FE-05E0-40FE-A7F4-C1DE4E7CD65F}" type="datetimeFigureOut">
              <a:rPr lang="en-GB" smtClean="0"/>
              <a:pPr/>
              <a:t>17/01/2018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A506A-47C0-454E-9163-D9AA47D0DD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207FE-05E0-40FE-A7F4-C1DE4E7CD65F}" type="datetimeFigureOut">
              <a:rPr lang="en-GB" smtClean="0"/>
              <a:pPr/>
              <a:t>17/01/2018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A506A-47C0-454E-9163-D9AA47D0DD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207FE-05E0-40FE-A7F4-C1DE4E7CD65F}" type="datetimeFigureOut">
              <a:rPr lang="en-GB" smtClean="0"/>
              <a:pPr/>
              <a:t>17/01/2018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A506A-47C0-454E-9163-D9AA47D0DD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207FE-05E0-40FE-A7F4-C1DE4E7CD65F}" type="datetimeFigureOut">
              <a:rPr lang="en-GB" smtClean="0"/>
              <a:pPr/>
              <a:t>17/01/2018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A506A-47C0-454E-9163-D9AA47D0DD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207FE-05E0-40FE-A7F4-C1DE4E7CD65F}" type="datetimeFigureOut">
              <a:rPr lang="en-GB" smtClean="0"/>
              <a:pPr/>
              <a:t>17/01/2018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A506A-47C0-454E-9163-D9AA47D0DD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207FE-05E0-40FE-A7F4-C1DE4E7CD65F}" type="datetimeFigureOut">
              <a:rPr lang="en-GB" smtClean="0"/>
              <a:pPr/>
              <a:t>17/01/2018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A506A-47C0-454E-9163-D9AA47D0DD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207FE-05E0-40FE-A7F4-C1DE4E7CD65F}" type="datetimeFigureOut">
              <a:rPr lang="en-GB" smtClean="0"/>
              <a:pPr/>
              <a:t>17/01/2018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A506A-47C0-454E-9163-D9AA47D0DD0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207FE-05E0-40FE-A7F4-C1DE4E7CD65F}" type="datetimeFigureOut">
              <a:rPr lang="en-GB" smtClean="0"/>
              <a:pPr/>
              <a:t>17/01/2018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A506A-47C0-454E-9163-D9AA47D0DD0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051720" y="1916832"/>
            <a:ext cx="4104456" cy="50405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rgbClr val="FFCC66"/>
            </a:solidFill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000" b="1" dirty="0" smtClean="0">
                <a:solidFill>
                  <a:schemeClr val="bg1"/>
                </a:solidFill>
                <a:effectLst/>
                <a:latin typeface="Berlin Sans FB Demi" panose="020E0802020502020306" pitchFamily="34" charset="0"/>
                <a:ea typeface="Calibri"/>
                <a:cs typeface="Angsana New"/>
              </a:rPr>
              <a:t>Course Guide 2018/19</a:t>
            </a:r>
            <a:endParaRPr lang="en-GB" sz="2000" dirty="0">
              <a:solidFill>
                <a:schemeClr val="bg1"/>
              </a:solidFill>
              <a:effectLst/>
              <a:latin typeface="Berlin Sans FB Demi" panose="020E0802020502020306" pitchFamily="34" charset="0"/>
              <a:ea typeface="Calibri"/>
              <a:cs typeface="Times New Roman"/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17004" t="8536" r="14584" b="9819"/>
          <a:stretch/>
        </p:blipFill>
        <p:spPr bwMode="auto">
          <a:xfrm>
            <a:off x="0" y="-315416"/>
            <a:ext cx="9144000" cy="717341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9552" y="692696"/>
            <a:ext cx="8147248" cy="1872208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Berlin Sans FB Demi" panose="020E0802020502020306" pitchFamily="34" charset="0"/>
                <a:ea typeface="+mj-ea"/>
                <a:cs typeface="+mj-cs"/>
              </a:rPr>
              <a:t>The Vocational Training Programme</a:t>
            </a:r>
            <a:b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Berlin Sans FB Demi" panose="020E0802020502020306" pitchFamily="34" charset="0"/>
                <a:ea typeface="+mj-ea"/>
                <a:cs typeface="+mj-cs"/>
              </a:rPr>
            </a:b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Berlin Sans FB Demi" panose="020E0802020502020306" pitchFamily="34" charset="0"/>
                <a:ea typeface="+mj-ea"/>
                <a:cs typeface="+mj-cs"/>
              </a:rPr>
              <a:t>booklet can be downloaded from: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3200" b="1" dirty="0">
              <a:solidFill>
                <a:srgbClr val="0099FF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rgbClr val="0099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3200" b="1" dirty="0">
              <a:solidFill>
                <a:srgbClr val="0099FF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rgbClr val="0099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9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95536" y="3834553"/>
            <a:ext cx="86409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800" b="1" dirty="0" smtClean="0"/>
              <a:t>  </a:t>
            </a:r>
            <a:r>
              <a:rPr lang="en-GB" sz="2000" b="1" dirty="0">
                <a:latin typeface="Berlin Sans FB Demi" panose="020E0802020502020306" pitchFamily="34" charset="0"/>
              </a:rPr>
              <a:t>http://www.eastrenfrewshire.gov.uk/article/1740/About-our-schools</a:t>
            </a:r>
            <a:endParaRPr lang="en-GB" sz="2000" dirty="0">
              <a:latin typeface="Berlin Sans FB Demi" panose="020E0802020502020306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11560" y="980728"/>
            <a:ext cx="7579568" cy="5454997"/>
          </a:xfrm>
          <a:prstGeom prst="rect">
            <a:avLst/>
          </a:prstGeom>
        </p:spPr>
        <p:txBody>
          <a:bodyPr/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GB" sz="2400" u="sng" dirty="0"/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 Demi" panose="020E0802020502020306" pitchFamily="34" charset="0"/>
              </a:rPr>
              <a:t>2.5 days per week </a:t>
            </a:r>
          </a:p>
          <a:p>
            <a:pPr marR="0" lvl="1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 Demi" panose="020E0802020502020306" pitchFamily="34" charset="0"/>
              </a:rPr>
              <a:t>Monday, Tuesday, Wednesday afternoons, Thursday all day, 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 Demi" panose="020E0802020502020306" pitchFamily="34" charset="0"/>
              </a:rPr>
              <a:t>2 half days</a:t>
            </a:r>
          </a:p>
          <a:p>
            <a:pPr marR="0" lvl="1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 Demi" panose="020E0802020502020306" pitchFamily="34" charset="0"/>
              </a:rPr>
              <a:t>Tuesday/Thursday afternoons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 Demi" panose="020E0802020502020306" pitchFamily="34" charset="0"/>
              </a:rPr>
              <a:t>Friday morning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800" noProof="0" dirty="0" smtClean="0">
                <a:latin typeface="Berlin Sans FB Demi" panose="020E0802020502020306" pitchFamily="34" charset="0"/>
              </a:rPr>
              <a:t>     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 Demi" panose="020E0802020502020306" pitchFamily="34" charset="0"/>
              </a:rPr>
              <a:t>Periods 1,2,3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 Demi" panose="020E0802020502020306" pitchFamily="34" charset="0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 Demi" panose="020E0802020502020306" pitchFamily="34" charset="0"/>
              </a:rPr>
              <a:t>Transport provided or travel expenses reimbursed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277813"/>
            <a:ext cx="91440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Programme Details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323528" y="980728"/>
            <a:ext cx="8424936" cy="568863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Berlin Sans FB Demi" panose="020E0802020502020306" pitchFamily="34" charset="0"/>
              <a:buChar char="∙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 Demi" panose="020E0802020502020306" pitchFamily="34" charset="0"/>
              </a:rPr>
              <a:t>Opportunity to gain qualifications and practical experience 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Berlin Sans FB Demi" panose="020E0802020502020306" pitchFamily="34" charset="0"/>
              <a:buChar char="∙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 Demi" panose="020E0802020502020306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Berlin Sans FB Demi" panose="020E0802020502020306" pitchFamily="34" charset="0"/>
              <a:buChar char="∙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 Demi" panose="020E0802020502020306" pitchFamily="34" charset="0"/>
              </a:rPr>
              <a:t>Most courses run from August to May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Berlin Sans FB Demi" panose="020E0802020502020306" pitchFamily="34" charset="0"/>
              <a:buChar char="∙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 Demi" panose="020E0802020502020306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Berlin Sans FB Demi" panose="020E0802020502020306" pitchFamily="34" charset="0"/>
              <a:buChar char="∙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 Demi" panose="020E0802020502020306" pitchFamily="34" charset="0"/>
              </a:rPr>
              <a:t>Progress reports provided 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 Demi" panose="020E0802020502020306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Berlin Sans FB Demi" panose="020E0802020502020306" pitchFamily="34" charset="0"/>
              <a:buChar char="∙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 Demi" panose="020E0802020502020306" pitchFamily="34" charset="0"/>
              </a:rPr>
              <a:t>Attendance/attitude/performance monitored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Berlin Sans FB Demi" panose="020E0802020502020306" pitchFamily="34" charset="0"/>
              <a:buChar char="∙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 Demi" panose="020E0802020502020306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Berlin Sans FB Demi" panose="020E0802020502020306" pitchFamily="34" charset="0"/>
              <a:buChar char="∙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 Demi" panose="020E0802020502020306" pitchFamily="34" charset="0"/>
              </a:rPr>
              <a:t>Courses do not run on school holidays or in-service days.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 Demi" panose="020E0802020502020306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914400" y="277813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Programme Details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4400" y="277813"/>
            <a:ext cx="77724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Benefits of Vocational Courses</a:t>
            </a:r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381000" y="1600200"/>
            <a:ext cx="8305800" cy="45307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 Demi" panose="020E0802020502020306" pitchFamily="34" charset="0"/>
              </a:rPr>
              <a:t>Relevant for career / work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 Demi" panose="020E0802020502020306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 Demi" panose="020E0802020502020306" pitchFamily="34" charset="0"/>
              </a:rPr>
              <a:t>Practical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 Demi" panose="020E0802020502020306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 Demi" panose="020E0802020502020306" pitchFamily="34" charset="0"/>
              </a:rPr>
              <a:t>New Environment / opportunity to try college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 Demi" panose="020E0802020502020306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 Demi" panose="020E0802020502020306" pitchFamily="34" charset="0"/>
              </a:rPr>
              <a:t>Treated as an adult (responsibility)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 Demi" panose="020E0802020502020306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 Demi" panose="020E0802020502020306" pitchFamily="34" charset="0"/>
              </a:rPr>
              <a:t>Qualifications – Access, National 4, National 5, National Progression Awards, Higher, National Certificate &amp; University Level 1 &amp;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1295400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endParaRPr kumimoji="0" lang="en-GB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5616" y="1124744"/>
            <a:ext cx="7200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4400" dirty="0" smtClean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GB" sz="4400" b="1" dirty="0" smtClean="0">
                <a:latin typeface="Berlin Sans FB Demi" panose="020E0802020502020306" pitchFamily="34" charset="0"/>
              </a:rPr>
              <a:t>Open </a:t>
            </a:r>
            <a:r>
              <a:rPr lang="en-GB" sz="4400" b="1" dirty="0">
                <a:latin typeface="Berlin Sans FB Demi" panose="020E0802020502020306" pitchFamily="34" charset="0"/>
              </a:rPr>
              <a:t>to S5 and S6 </a:t>
            </a:r>
            <a:r>
              <a:rPr lang="en-GB" sz="4400" b="1" dirty="0" smtClean="0">
                <a:latin typeface="Berlin Sans FB Demi" panose="020E0802020502020306" pitchFamily="34" charset="0"/>
              </a:rPr>
              <a:t>pupils</a:t>
            </a:r>
          </a:p>
          <a:p>
            <a:pPr algn="ctr"/>
            <a:endParaRPr lang="en-GB" sz="4400" b="1" dirty="0" smtClean="0">
              <a:latin typeface="Berlin Sans FB Demi" panose="020E0802020502020306" pitchFamily="34" charset="0"/>
            </a:endParaRPr>
          </a:p>
          <a:p>
            <a:pPr algn="ctr"/>
            <a:endParaRPr lang="en-GB" sz="4400" b="1" dirty="0">
              <a:latin typeface="Berlin Sans FB Demi" panose="020E0802020502020306" pitchFamily="34" charset="0"/>
            </a:endParaRPr>
          </a:p>
          <a:p>
            <a:pPr algn="ctr"/>
            <a:r>
              <a:rPr lang="en-GB" sz="4400" b="1" dirty="0">
                <a:latin typeface="Berlin Sans FB Demi" panose="020E0802020502020306" pitchFamily="34" charset="0"/>
              </a:rPr>
              <a:t>some places available to S4</a:t>
            </a:r>
            <a:r>
              <a:rPr lang="en-GB" sz="4400" dirty="0">
                <a:latin typeface="Calibri" pitchFamily="34" charset="0"/>
              </a:rPr>
              <a:t/>
            </a:r>
            <a:br>
              <a:rPr lang="en-GB" sz="4400" dirty="0">
                <a:latin typeface="Calibri" pitchFamily="34" charset="0"/>
              </a:rPr>
            </a:br>
            <a:r>
              <a:rPr lang="en-GB" sz="4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</a:t>
            </a:r>
            <a:endParaRPr lang="en-GB" sz="4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6858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4800" b="1" dirty="0" smtClean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algn="ctr"/>
            <a:r>
              <a:rPr lang="en-GB" sz="6000" b="1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Our </a:t>
            </a:r>
            <a:r>
              <a:rPr lang="en-GB" sz="6000" b="1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Partners</a:t>
            </a:r>
          </a:p>
          <a:p>
            <a:pPr algn="ctr"/>
            <a:endParaRPr lang="en-GB" sz="3000" b="1" dirty="0">
              <a:latin typeface="Times New Roman" pitchFamily="18" charset="0"/>
            </a:endParaRPr>
          </a:p>
          <a:p>
            <a:pPr algn="ctr"/>
            <a:endParaRPr lang="en-GB" sz="1000" b="1" dirty="0"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766" y="1268760"/>
            <a:ext cx="9144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GB" sz="4000" dirty="0" smtClean="0"/>
          </a:p>
          <a:p>
            <a:pPr algn="ctr"/>
            <a:r>
              <a:rPr lang="en-GB" sz="2800" dirty="0" smtClean="0">
                <a:latin typeface="Berlin Sans FB Demi" panose="020E0802020502020306" pitchFamily="34" charset="0"/>
              </a:rPr>
              <a:t>City of Glasgow College</a:t>
            </a:r>
          </a:p>
          <a:p>
            <a:pPr algn="ctr"/>
            <a:r>
              <a:rPr lang="en-GB" sz="2800" dirty="0" smtClean="0">
                <a:latin typeface="Berlin Sans FB Demi" panose="020E0802020502020306" pitchFamily="34" charset="0"/>
              </a:rPr>
              <a:t>Glasgow </a:t>
            </a:r>
            <a:r>
              <a:rPr lang="en-GB" sz="2800" dirty="0">
                <a:latin typeface="Berlin Sans FB Demi" panose="020E0802020502020306" pitchFamily="34" charset="0"/>
              </a:rPr>
              <a:t>Clyde College </a:t>
            </a:r>
          </a:p>
          <a:p>
            <a:pPr algn="ctr"/>
            <a:r>
              <a:rPr lang="en-GB" sz="2800" dirty="0" smtClean="0">
                <a:latin typeface="Berlin Sans FB Demi" panose="020E0802020502020306" pitchFamily="34" charset="0"/>
              </a:rPr>
              <a:t>Glasgow </a:t>
            </a:r>
            <a:r>
              <a:rPr lang="en-GB" sz="2800" dirty="0">
                <a:latin typeface="Berlin Sans FB Demi" panose="020E0802020502020306" pitchFamily="34" charset="0"/>
              </a:rPr>
              <a:t>Kelvin College </a:t>
            </a:r>
          </a:p>
          <a:p>
            <a:pPr algn="ctr"/>
            <a:r>
              <a:rPr lang="en-GB" sz="2800" dirty="0" smtClean="0">
                <a:latin typeface="Berlin Sans FB Demi" panose="020E0802020502020306" pitchFamily="34" charset="0"/>
              </a:rPr>
              <a:t>West </a:t>
            </a:r>
            <a:r>
              <a:rPr lang="en-GB" sz="2800" dirty="0">
                <a:latin typeface="Berlin Sans FB Demi" panose="020E0802020502020306" pitchFamily="34" charset="0"/>
              </a:rPr>
              <a:t>College Scotland </a:t>
            </a:r>
          </a:p>
          <a:p>
            <a:pPr algn="ctr"/>
            <a:r>
              <a:rPr lang="en-GB" sz="2800" dirty="0" smtClean="0">
                <a:latin typeface="Berlin Sans FB Demi" panose="020E0802020502020306" pitchFamily="34" charset="0"/>
              </a:rPr>
              <a:t>Glasgow </a:t>
            </a:r>
            <a:r>
              <a:rPr lang="en-GB" sz="2800" dirty="0">
                <a:latin typeface="Berlin Sans FB Demi" panose="020E0802020502020306" pitchFamily="34" charset="0"/>
              </a:rPr>
              <a:t>Caledonian </a:t>
            </a:r>
            <a:r>
              <a:rPr lang="en-GB" sz="2800" dirty="0" smtClean="0">
                <a:latin typeface="Berlin Sans FB Demi" panose="020E0802020502020306" pitchFamily="34" charset="0"/>
              </a:rPr>
              <a:t>University</a:t>
            </a:r>
          </a:p>
          <a:p>
            <a:pPr algn="ctr"/>
            <a:r>
              <a:rPr lang="en-GB" sz="2800" dirty="0" smtClean="0">
                <a:latin typeface="Berlin Sans FB Demi" panose="020E0802020502020306" pitchFamily="34" charset="0"/>
              </a:rPr>
              <a:t>Strathclyde </a:t>
            </a:r>
            <a:r>
              <a:rPr lang="en-GB" sz="2800" dirty="0" err="1" smtClean="0">
                <a:latin typeface="Berlin Sans FB Demi" panose="020E0802020502020306" pitchFamily="34" charset="0"/>
              </a:rPr>
              <a:t>Univeristy</a:t>
            </a:r>
            <a:endParaRPr lang="en-GB" sz="2800" dirty="0">
              <a:latin typeface="Berlin Sans FB Demi" panose="020E0802020502020306" pitchFamily="34" charset="0"/>
            </a:endParaRPr>
          </a:p>
          <a:p>
            <a:pPr algn="ctr"/>
            <a:r>
              <a:rPr lang="en-GB" sz="2800" dirty="0" err="1">
                <a:latin typeface="Berlin Sans FB Demi" panose="020E0802020502020306" pitchFamily="34" charset="0"/>
              </a:rPr>
              <a:t>Encroute</a:t>
            </a:r>
            <a:r>
              <a:rPr lang="en-GB" sz="2800" dirty="0">
                <a:latin typeface="Berlin Sans FB Demi" panose="020E0802020502020306" pitchFamily="34" charset="0"/>
              </a:rPr>
              <a:t> </a:t>
            </a:r>
            <a:r>
              <a:rPr lang="en-GB" sz="2800" dirty="0" smtClean="0">
                <a:latin typeface="Berlin Sans FB Demi" panose="020E0802020502020306" pitchFamily="34" charset="0"/>
              </a:rPr>
              <a:t>Catering</a:t>
            </a:r>
          </a:p>
          <a:p>
            <a:pPr algn="ctr"/>
            <a:r>
              <a:rPr lang="en-GB" sz="2800" dirty="0" smtClean="0">
                <a:latin typeface="Berlin Sans FB Demi" panose="020E0802020502020306" pitchFamily="34" charset="0"/>
              </a:rPr>
              <a:t>Greenhouse Community Café</a:t>
            </a:r>
          </a:p>
          <a:p>
            <a:pPr algn="ctr"/>
            <a:r>
              <a:rPr lang="en-GB" sz="2800" dirty="0" smtClean="0">
                <a:latin typeface="Berlin Sans FB Demi" panose="020E0802020502020306" pitchFamily="34" charset="0"/>
              </a:rPr>
              <a:t>Neilston Development Trust </a:t>
            </a:r>
          </a:p>
          <a:p>
            <a:pPr algn="ctr"/>
            <a:r>
              <a:rPr lang="en-GB" sz="2800" dirty="0" smtClean="0">
                <a:latin typeface="Berlin Sans FB Demi" panose="020E0802020502020306" pitchFamily="34" charset="0"/>
              </a:rPr>
              <a:t>U Concept</a:t>
            </a:r>
            <a:endParaRPr lang="en-GB" sz="2800" dirty="0">
              <a:latin typeface="Berlin Sans FB Demi" panose="020E0802020502020306" pitchFamily="34" charset="0"/>
            </a:endParaRPr>
          </a:p>
          <a:p>
            <a:pPr algn="ctr"/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51520" y="188640"/>
          <a:ext cx="8712968" cy="487680"/>
        </p:xfrm>
        <a:graphic>
          <a:graphicData uri="http://schemas.openxmlformats.org/drawingml/2006/table">
            <a:tbl>
              <a:tblPr/>
              <a:tblGrid>
                <a:gridCol w="8712968"/>
              </a:tblGrid>
              <a:tr h="462121">
                <a:tc>
                  <a:txBody>
                    <a:bodyPr/>
                    <a:lstStyle/>
                    <a:p>
                      <a:pPr algn="ctr" rtl="0" fontAlgn="b"/>
                      <a:endParaRPr lang="en-GB" sz="3200" b="1" i="0" u="none" strike="noStrike" dirty="0">
                        <a:solidFill>
                          <a:srgbClr val="4830FA"/>
                        </a:solidFill>
                        <a:latin typeface="Calibri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620688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2800" b="1" dirty="0"/>
          </a:p>
          <a:p>
            <a:pPr algn="ctr"/>
            <a:endParaRPr lang="en-GB" sz="2800" b="1" dirty="0"/>
          </a:p>
          <a:p>
            <a:pPr algn="ctr"/>
            <a:endParaRPr lang="en-GB" sz="2800" b="1" dirty="0"/>
          </a:p>
          <a:p>
            <a:pPr algn="ctr"/>
            <a:endParaRPr lang="en-GB" sz="2800" b="1" dirty="0"/>
          </a:p>
          <a:p>
            <a:pPr algn="ctr"/>
            <a:endParaRPr lang="en-GB" sz="2800" b="1" dirty="0"/>
          </a:p>
          <a:p>
            <a:pPr algn="ctr"/>
            <a:endParaRPr lang="en-GB" sz="2800" b="1" dirty="0"/>
          </a:p>
          <a:p>
            <a:pPr algn="ctr"/>
            <a:endParaRPr lang="en-GB" sz="2800" b="1" dirty="0"/>
          </a:p>
          <a:p>
            <a:pPr algn="ctr"/>
            <a:endParaRPr lang="en-GB" sz="2800" b="1" dirty="0"/>
          </a:p>
          <a:p>
            <a:pPr algn="ctr"/>
            <a:endParaRPr lang="en-GB" sz="2800" b="1" dirty="0"/>
          </a:p>
          <a:p>
            <a:pPr algn="ctr"/>
            <a:endParaRPr lang="en-GB" sz="2800" b="1" dirty="0" smtClean="0"/>
          </a:p>
          <a:p>
            <a:pPr algn="ctr"/>
            <a:endParaRPr lang="en-GB" sz="2800" dirty="0"/>
          </a:p>
          <a:p>
            <a:pPr algn="ctr"/>
            <a:r>
              <a:rPr lang="en-GB" sz="4000" dirty="0" smtClean="0"/>
              <a:t> </a:t>
            </a:r>
            <a:endParaRPr lang="en-GB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116633"/>
            <a:ext cx="892899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bg1">
                    <a:lumMod val="50000"/>
                  </a:schemeClr>
                </a:solidFill>
                <a:latin typeface="Berlin Sans FB Demi" panose="020E0802020502020306" pitchFamily="34" charset="0"/>
              </a:rPr>
              <a:t>Courses Available in the following sectors</a:t>
            </a:r>
          </a:p>
          <a:p>
            <a:endParaRPr lang="en-GB" b="1" dirty="0" smtClean="0">
              <a:latin typeface="Berlin Sans FB Demiy)"/>
            </a:endParaRPr>
          </a:p>
          <a:p>
            <a:pPr algn="ctr"/>
            <a:r>
              <a:rPr lang="en-GB" b="1" dirty="0">
                <a:latin typeface="Berlin Sans FB Demiy)"/>
              </a:rPr>
              <a:t>	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504" y="1039218"/>
            <a:ext cx="892899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Berlin Sans FB Demi" panose="020E0802020502020306" pitchFamily="34" charset="0"/>
              </a:rPr>
              <a:t>Access and Continued Learning </a:t>
            </a:r>
          </a:p>
          <a:p>
            <a:pPr algn="ctr"/>
            <a:r>
              <a:rPr lang="en-GB" sz="2400" b="1" dirty="0" smtClean="0">
                <a:latin typeface="Berlin Sans FB Demi" panose="020E0802020502020306" pitchFamily="34" charset="0"/>
              </a:rPr>
              <a:t>Aviation and Travel</a:t>
            </a:r>
          </a:p>
          <a:p>
            <a:pPr algn="ctr"/>
            <a:r>
              <a:rPr lang="en-GB" sz="2400" b="1" dirty="0" smtClean="0">
                <a:latin typeface="Berlin Sans FB Demi" panose="020E0802020502020306" pitchFamily="34" charset="0"/>
              </a:rPr>
              <a:t>Care, Health Life Science &amp; Social Care</a:t>
            </a:r>
          </a:p>
          <a:p>
            <a:pPr algn="ctr"/>
            <a:r>
              <a:rPr lang="en-GB" sz="2400" b="1" dirty="0" smtClean="0">
                <a:latin typeface="Berlin Sans FB Demi" panose="020E0802020502020306" pitchFamily="34" charset="0"/>
              </a:rPr>
              <a:t>	Community and Flexing Learning	</a:t>
            </a:r>
          </a:p>
          <a:p>
            <a:pPr algn="ctr"/>
            <a:r>
              <a:rPr lang="en-GB" sz="2400" b="1" dirty="0" smtClean="0">
                <a:latin typeface="Berlin Sans FB Demi" panose="020E0802020502020306" pitchFamily="34" charset="0"/>
              </a:rPr>
              <a:t>Construction &amp; Engineering</a:t>
            </a:r>
          </a:p>
          <a:p>
            <a:pPr algn="ctr"/>
            <a:r>
              <a:rPr lang="en-GB" sz="2400" b="1" dirty="0" smtClean="0">
                <a:latin typeface="Berlin Sans FB Demi" panose="020E0802020502020306" pitchFamily="34" charset="0"/>
              </a:rPr>
              <a:t>Creative and Digital Industries &amp; Music</a:t>
            </a:r>
          </a:p>
          <a:p>
            <a:pPr algn="ctr"/>
            <a:r>
              <a:rPr lang="en-GB" sz="2400" b="1" dirty="0" smtClean="0">
                <a:latin typeface="Berlin Sans FB Demi" panose="020E0802020502020306" pitchFamily="34" charset="0"/>
              </a:rPr>
              <a:t>Fashion &amp; Design</a:t>
            </a:r>
          </a:p>
          <a:p>
            <a:pPr algn="ctr"/>
            <a:r>
              <a:rPr lang="en-GB" sz="2400" b="1" dirty="0" smtClean="0">
                <a:latin typeface="Berlin Sans FB Demi" panose="020E0802020502020306" pitchFamily="34" charset="0"/>
              </a:rPr>
              <a:t>Hair and Beauty</a:t>
            </a:r>
          </a:p>
          <a:p>
            <a:pPr algn="ctr"/>
            <a:r>
              <a:rPr lang="en-GB" sz="2400" b="1" dirty="0" smtClean="0">
                <a:latin typeface="Berlin Sans FB Demi" panose="020E0802020502020306" pitchFamily="34" charset="0"/>
              </a:rPr>
              <a:t>Horticulture, Hospitality and Landscaping</a:t>
            </a:r>
          </a:p>
          <a:p>
            <a:pPr algn="ctr"/>
            <a:r>
              <a:rPr lang="en-GB" sz="2400" b="1" dirty="0" smtClean="0">
                <a:latin typeface="Berlin Sans FB Demi" panose="020E0802020502020306" pitchFamily="34" charset="0"/>
              </a:rPr>
              <a:t>Humanities &amp; Social Sciences</a:t>
            </a:r>
          </a:p>
          <a:p>
            <a:pPr algn="ctr"/>
            <a:r>
              <a:rPr lang="en-GB" sz="2400" b="1" dirty="0" smtClean="0">
                <a:latin typeface="Berlin Sans FB Demi" panose="020E0802020502020306" pitchFamily="34" charset="0"/>
              </a:rPr>
              <a:t>Nautical	</a:t>
            </a:r>
          </a:p>
          <a:p>
            <a:pPr algn="ctr"/>
            <a:r>
              <a:rPr lang="en-GB" sz="2400" b="1" dirty="0" smtClean="0">
                <a:latin typeface="Berlin Sans FB Demi" panose="020E0802020502020306" pitchFamily="34" charset="0"/>
              </a:rPr>
              <a:t>Personal Development</a:t>
            </a:r>
          </a:p>
          <a:p>
            <a:pPr algn="ctr"/>
            <a:r>
              <a:rPr lang="en-GB" sz="2400" b="1" dirty="0" smtClean="0">
                <a:latin typeface="Berlin Sans FB Demi" panose="020E0802020502020306" pitchFamily="34" charset="0"/>
              </a:rPr>
              <a:t>Sports</a:t>
            </a:r>
          </a:p>
          <a:p>
            <a:pPr algn="ctr"/>
            <a:r>
              <a:rPr lang="en-GB" sz="2400" b="1" dirty="0" smtClean="0">
                <a:latin typeface="Berlin Sans FB Demi" panose="020E0802020502020306" pitchFamily="34" charset="0"/>
              </a:rPr>
              <a:t>Uniformed &amp; Emergency Services </a:t>
            </a:r>
          </a:p>
          <a:p>
            <a:pPr algn="ctr"/>
            <a:r>
              <a:rPr lang="en-GB" sz="2400" b="1" dirty="0" smtClean="0">
                <a:latin typeface="Berlin Sans FB Demi" panose="020E0802020502020306" pitchFamily="34" charset="0"/>
              </a:rPr>
              <a:t>Vehicle Systems  </a:t>
            </a:r>
          </a:p>
          <a:p>
            <a:endParaRPr lang="en-GB" dirty="0">
              <a:latin typeface="Berlin Sans FB Demiy)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Documents and Settings\DavisJ\Desktop\AD6639_SQA_scqf_Ready_Reckoner_A6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14400" y="277813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Berlin Sans FB Demi" panose="020E0802020502020306" pitchFamily="34" charset="0"/>
                <a:ea typeface="+mj-ea"/>
                <a:cs typeface="+mj-cs"/>
              </a:rPr>
              <a:t>Applying for a course</a:t>
            </a:r>
            <a:endParaRPr kumimoji="0" lang="en-US" sz="3200" b="1" i="0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Berlin Sans FB Demi" panose="020E0802020502020306" pitchFamily="34" charset="0"/>
              <a:ea typeface="+mj-ea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79512" y="1600200"/>
            <a:ext cx="8784976" cy="4421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 Demi" panose="020E0802020502020306" pitchFamily="34" charset="0"/>
              </a:rPr>
              <a:t>Register interest with Pupil Support PT 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 Demi" panose="020E0802020502020306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 Demi" panose="020E0802020502020306" pitchFamily="34" charset="0"/>
              </a:rPr>
              <a:t>Complete application form, (including parental consent) – see Pupil Support PT 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Berlin Sans FB Demi" panose="020E0802020502020306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 Demi" panose="020E0802020502020306" pitchFamily="34" charset="0"/>
              </a:rPr>
              <a:t>Interview</a:t>
            </a: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erlin Sans FB Demi" panose="020E0802020502020306" pitchFamily="34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erlin Sans FB Demi" panose="020E0802020502020306" pitchFamily="34" charset="0"/>
              </a:rPr>
              <a:t>School report  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GB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210</Words>
  <Application>Microsoft Office PowerPoint</Application>
  <PresentationFormat>On-screen Show (4:3)</PresentationFormat>
  <Paragraphs>99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East Renfrewshire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DavisJ</dc:creator>
  <cp:lastModifiedBy>Davis, Jillian</cp:lastModifiedBy>
  <cp:revision>63</cp:revision>
  <dcterms:created xsi:type="dcterms:W3CDTF">2015-01-13T13:42:28Z</dcterms:created>
  <dcterms:modified xsi:type="dcterms:W3CDTF">2018-01-17T10:15:46Z</dcterms:modified>
</cp:coreProperties>
</file>