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483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207FE-05E0-40FE-A7F4-C1DE4E7CD65F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51720" y="1916832"/>
            <a:ext cx="4104456" cy="5040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C66"/>
            </a:solidFill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/>
                <a:cs typeface="Angsana New"/>
              </a:rPr>
              <a:t>Course Guide 2018/19</a:t>
            </a:r>
            <a:endParaRPr lang="en-GB" sz="2000" dirty="0">
              <a:solidFill>
                <a:schemeClr val="bg1"/>
              </a:solidFill>
              <a:effectLst/>
              <a:latin typeface="Berlin Sans FB Demi" panose="020E0802020502020306" pitchFamily="34" charset="0"/>
              <a:ea typeface="Calibri"/>
              <a:cs typeface="Times New Roman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7004" t="8536" r="14584" b="9819"/>
          <a:stretch/>
        </p:blipFill>
        <p:spPr bwMode="auto">
          <a:xfrm>
            <a:off x="0" y="-315416"/>
            <a:ext cx="9144000" cy="7173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692696"/>
            <a:ext cx="8147248" cy="187220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Berlin Sans FB Demi" panose="020E0802020502020306" pitchFamily="34" charset="0"/>
                <a:ea typeface="+mj-ea"/>
                <a:cs typeface="+mj-cs"/>
              </a:rPr>
              <a:t>The Vocational Training Programme</a:t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Berlin Sans FB Demi" panose="020E0802020502020306" pitchFamily="34" charset="0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Berlin Sans FB Demi" panose="020E0802020502020306" pitchFamily="34" charset="0"/>
                <a:ea typeface="+mj-ea"/>
                <a:cs typeface="+mj-cs"/>
              </a:rPr>
              <a:t>booklet can be downloaded from: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dirty="0">
              <a:solidFill>
                <a:srgbClr val="0099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dirty="0">
              <a:solidFill>
                <a:srgbClr val="0099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3834553"/>
            <a:ext cx="8640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 smtClean="0"/>
              <a:t>  </a:t>
            </a:r>
            <a:r>
              <a:rPr lang="en-GB" sz="2000" b="1" dirty="0">
                <a:latin typeface="Berlin Sans FB Demi" panose="020E0802020502020306" pitchFamily="34" charset="0"/>
              </a:rPr>
              <a:t>http://www.eastrenfrewshire.gov.uk/article/1740/About-our-schools</a:t>
            </a:r>
            <a:endParaRPr lang="en-GB" sz="2000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980728"/>
            <a:ext cx="7579568" cy="5454997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u="sng" dirty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2.5 days per week </a:t>
            </a:r>
          </a:p>
          <a:p>
            <a:pPr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Monday, Tuesday, Wednesday afternoons, Thursday all day,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2 half days</a:t>
            </a:r>
          </a:p>
          <a:p>
            <a:pPr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Tuesday/Thursday afternoons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Friday morning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noProof="0" dirty="0" smtClean="0">
                <a:latin typeface="Berlin Sans FB Demi" panose="020E0802020502020306" pitchFamily="34" charset="0"/>
              </a:rPr>
              <a:t>    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Periods 1,2,3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Transport provided or travel expenses reimbursed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77813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528" y="980728"/>
            <a:ext cx="8424936" cy="56886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Opportunity to gain qualifications and practical experience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Most courses run from August to May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Progress reports provided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Attendance/attitude/performance monitored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erlin Sans FB Demi" panose="020E0802020502020306" pitchFamily="34" charset="0"/>
              <a:buChar char="∙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Courses do not run on school holidays or in-service days.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Benefits of Vocational Courses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81000" y="1600200"/>
            <a:ext cx="83058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Relevant for career /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Practical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New Environment / opportunity to try college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Treated as an adult (responsibility)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Qualifications – Access, National 4, National 5, National Progression Awards, Higher, National Certificate &amp; University Level 1 &amp;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124744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4400" b="1" dirty="0" smtClean="0">
                <a:latin typeface="Berlin Sans FB Demi" panose="020E0802020502020306" pitchFamily="34" charset="0"/>
              </a:rPr>
              <a:t>Open </a:t>
            </a:r>
            <a:r>
              <a:rPr lang="en-GB" sz="4400" b="1" dirty="0">
                <a:latin typeface="Berlin Sans FB Demi" panose="020E0802020502020306" pitchFamily="34" charset="0"/>
              </a:rPr>
              <a:t>to S5 and S6 </a:t>
            </a:r>
            <a:r>
              <a:rPr lang="en-GB" sz="4400" b="1" dirty="0" smtClean="0">
                <a:latin typeface="Berlin Sans FB Demi" panose="020E0802020502020306" pitchFamily="34" charset="0"/>
              </a:rPr>
              <a:t>pupils</a:t>
            </a:r>
          </a:p>
          <a:p>
            <a:pPr algn="ctr"/>
            <a:endParaRPr lang="en-GB" sz="4400" b="1" dirty="0" smtClean="0">
              <a:latin typeface="Berlin Sans FB Demi" panose="020E0802020502020306" pitchFamily="34" charset="0"/>
            </a:endParaRPr>
          </a:p>
          <a:p>
            <a:pPr algn="ctr"/>
            <a:endParaRPr lang="en-GB" sz="4400" b="1" dirty="0">
              <a:latin typeface="Berlin Sans FB Demi" panose="020E0802020502020306" pitchFamily="34" charset="0"/>
            </a:endParaRPr>
          </a:p>
          <a:p>
            <a:pPr algn="ctr"/>
            <a:r>
              <a:rPr lang="en-GB" sz="4400" b="1" dirty="0">
                <a:latin typeface="Berlin Sans FB Demi" panose="020E0802020502020306" pitchFamily="34" charset="0"/>
              </a:rPr>
              <a:t>some places available to S4</a:t>
            </a:r>
            <a:r>
              <a:rPr lang="en-GB" sz="4400" dirty="0">
                <a:latin typeface="Calibri" pitchFamily="34" charset="0"/>
              </a:rPr>
              <a:t/>
            </a:r>
            <a:br>
              <a:rPr lang="en-GB" sz="4400" dirty="0">
                <a:latin typeface="Calibri" pitchFamily="34" charset="0"/>
              </a:rPr>
            </a:br>
            <a:r>
              <a:rPr lang="en-GB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endParaRPr lang="en-GB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6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Our </a:t>
            </a:r>
            <a:r>
              <a:rPr lang="en-GB" sz="6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Partners</a:t>
            </a:r>
          </a:p>
          <a:p>
            <a:pPr algn="ctr"/>
            <a:endParaRPr lang="en-GB" sz="3000" b="1" dirty="0">
              <a:latin typeface="Times New Roman" pitchFamily="18" charset="0"/>
            </a:endParaRPr>
          </a:p>
          <a:p>
            <a:pPr algn="ctr"/>
            <a:endParaRPr lang="en-GB" sz="1000" b="1" dirty="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66" y="126876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4000" dirty="0" smtClean="0"/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City of Glasgow College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Glasgow </a:t>
            </a:r>
            <a:r>
              <a:rPr lang="en-GB" sz="2800" dirty="0">
                <a:latin typeface="Berlin Sans FB Demi" panose="020E0802020502020306" pitchFamily="34" charset="0"/>
              </a:rPr>
              <a:t>Clyde College 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Glasgow </a:t>
            </a:r>
            <a:r>
              <a:rPr lang="en-GB" sz="2800" dirty="0">
                <a:latin typeface="Berlin Sans FB Demi" panose="020E0802020502020306" pitchFamily="34" charset="0"/>
              </a:rPr>
              <a:t>Kelvin College 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West </a:t>
            </a:r>
            <a:r>
              <a:rPr lang="en-GB" sz="2800" dirty="0">
                <a:latin typeface="Berlin Sans FB Demi" panose="020E0802020502020306" pitchFamily="34" charset="0"/>
              </a:rPr>
              <a:t>College Scotland 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Glasgow </a:t>
            </a:r>
            <a:r>
              <a:rPr lang="en-GB" sz="2800" dirty="0">
                <a:latin typeface="Berlin Sans FB Demi" panose="020E0802020502020306" pitchFamily="34" charset="0"/>
              </a:rPr>
              <a:t>Caledonian </a:t>
            </a:r>
            <a:r>
              <a:rPr lang="en-GB" sz="2800" dirty="0" smtClean="0">
                <a:latin typeface="Berlin Sans FB Demi" panose="020E0802020502020306" pitchFamily="34" charset="0"/>
              </a:rPr>
              <a:t>University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Strathclyde </a:t>
            </a:r>
            <a:r>
              <a:rPr lang="en-GB" sz="2800" dirty="0" err="1" smtClean="0">
                <a:latin typeface="Berlin Sans FB Demi" panose="020E0802020502020306" pitchFamily="34" charset="0"/>
              </a:rPr>
              <a:t>Univeristy</a:t>
            </a:r>
            <a:endParaRPr lang="en-GB" sz="2800" dirty="0">
              <a:latin typeface="Berlin Sans FB Demi" panose="020E0802020502020306" pitchFamily="34" charset="0"/>
            </a:endParaRPr>
          </a:p>
          <a:p>
            <a:pPr algn="ctr"/>
            <a:r>
              <a:rPr lang="en-GB" sz="2800" dirty="0" err="1">
                <a:latin typeface="Berlin Sans FB Demi" panose="020E0802020502020306" pitchFamily="34" charset="0"/>
              </a:rPr>
              <a:t>Encroute</a:t>
            </a:r>
            <a:r>
              <a:rPr lang="en-GB" sz="2800" dirty="0">
                <a:latin typeface="Berlin Sans FB Demi" panose="020E0802020502020306" pitchFamily="34" charset="0"/>
              </a:rPr>
              <a:t> </a:t>
            </a:r>
            <a:r>
              <a:rPr lang="en-GB" sz="2800" dirty="0" smtClean="0">
                <a:latin typeface="Berlin Sans FB Demi" panose="020E0802020502020306" pitchFamily="34" charset="0"/>
              </a:rPr>
              <a:t>Catering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Greenhouse Community Café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Neilston Development Trust </a:t>
            </a:r>
          </a:p>
          <a:p>
            <a:pPr algn="ctr"/>
            <a:r>
              <a:rPr lang="en-GB" sz="2800" dirty="0" smtClean="0">
                <a:latin typeface="Berlin Sans FB Demi" panose="020E0802020502020306" pitchFamily="34" charset="0"/>
              </a:rPr>
              <a:t>U Concept</a:t>
            </a:r>
            <a:endParaRPr lang="en-GB" sz="2800" dirty="0">
              <a:latin typeface="Berlin Sans FB Demi" panose="020E0802020502020306" pitchFamily="34" charset="0"/>
            </a:endParaRPr>
          </a:p>
          <a:p>
            <a:pPr algn="ctr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88640"/>
          <a:ext cx="8712968" cy="48768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462121">
                <a:tc>
                  <a:txBody>
                    <a:bodyPr/>
                    <a:lstStyle/>
                    <a:p>
                      <a:pPr algn="ctr" rtl="0" fontAlgn="b"/>
                      <a:endParaRPr lang="en-GB" sz="3200" b="1" i="0" u="none" strike="noStrike" dirty="0">
                        <a:solidFill>
                          <a:srgbClr val="4830FA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20688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 smtClean="0"/>
          </a:p>
          <a:p>
            <a:pPr algn="ctr"/>
            <a:endParaRPr lang="en-GB" sz="2800" dirty="0"/>
          </a:p>
          <a:p>
            <a:pPr algn="ctr"/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16633"/>
            <a:ext cx="89289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Courses Available in the following sectors</a:t>
            </a:r>
          </a:p>
          <a:p>
            <a:endParaRPr lang="en-GB" b="1" dirty="0" smtClean="0">
              <a:latin typeface="Berlin Sans FB Demiy)"/>
            </a:endParaRPr>
          </a:p>
          <a:p>
            <a:pPr algn="ctr"/>
            <a:r>
              <a:rPr lang="en-GB" b="1" dirty="0">
                <a:latin typeface="Berlin Sans FB Demiy)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1039218"/>
            <a:ext cx="89289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Access and Continued Learning 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Aviation and Travel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Care, Health Life Science &amp; Social Care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	Community and Flexing Learning	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Construction &amp; Engineering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Creative and Digital Industries &amp; Music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Fashion &amp; Design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Hair and Beauty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Horticulture, Hospitality and Landscaping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Humanities &amp; Social Sciences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Nautical	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Personal Development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Sports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Uniformed &amp; Emergency Services </a:t>
            </a:r>
          </a:p>
          <a:p>
            <a:pPr algn="ctr"/>
            <a:r>
              <a:rPr lang="en-GB" sz="2400" b="1" dirty="0" smtClean="0">
                <a:latin typeface="Berlin Sans FB Demi" panose="020E0802020502020306" pitchFamily="34" charset="0"/>
              </a:rPr>
              <a:t>Vehicle Systems  </a:t>
            </a:r>
          </a:p>
          <a:p>
            <a:endParaRPr lang="en-GB" dirty="0">
              <a:latin typeface="Berlin Sans FB Demi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DavisJ\Desktop\AD6639_SQA_scqf_Ready_Reckoner_A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Berlin Sans FB Demi" panose="020E0802020502020306" pitchFamily="34" charset="0"/>
                <a:ea typeface="+mj-ea"/>
                <a:cs typeface="+mj-cs"/>
              </a:rPr>
              <a:t>Applying for a course</a:t>
            </a:r>
            <a:endParaRPr kumimoji="0" lang="en-US" sz="3200" b="1" i="0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Berlin Sans FB Demi" panose="020E0802020502020306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600200"/>
            <a:ext cx="8784976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Register interest with Pupil Support PT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Complete application form, (including parental consent) – see Pupil Support PT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Interview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anose="020E08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anose="020E0802020502020306" pitchFamily="34" charset="0"/>
              </a:rPr>
              <a:t>School report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210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DavisJ</dc:creator>
  <cp:lastModifiedBy>Davis, Jillian</cp:lastModifiedBy>
  <cp:revision>63</cp:revision>
  <dcterms:created xsi:type="dcterms:W3CDTF">2015-01-13T13:42:28Z</dcterms:created>
  <dcterms:modified xsi:type="dcterms:W3CDTF">2018-01-17T10:15:46Z</dcterms:modified>
</cp:coreProperties>
</file>