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3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7" autoAdjust="0"/>
  </p:normalViewPr>
  <p:slideViewPr>
    <p:cSldViewPr snapToGrid="0" showGuides="1">
      <p:cViewPr>
        <p:scale>
          <a:sx n="100" d="100"/>
          <a:sy n="100" d="100"/>
        </p:scale>
        <p:origin x="-516" y="78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008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600" y="900001"/>
            <a:ext cx="5664600" cy="2110050"/>
          </a:xfrm>
        </p:spPr>
        <p:txBody>
          <a:bodyPr/>
          <a:lstStyle>
            <a:lvl1pPr algn="l">
              <a:lnSpc>
                <a:spcPts val="7700"/>
              </a:lnSpc>
              <a:defRPr sz="7400" spc="-6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200" y="2993400"/>
            <a:ext cx="4201200" cy="1752600"/>
          </a:xfrm>
        </p:spPr>
        <p:txBody>
          <a:bodyPr/>
          <a:lstStyle>
            <a:lvl1pPr marL="0" indent="0" algn="l">
              <a:lnSpc>
                <a:spcPts val="4600"/>
              </a:lnSpc>
              <a:spcBef>
                <a:spcPts val="0"/>
              </a:spcBef>
              <a:buNone/>
              <a:defRPr sz="4000" spc="-6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46268"/>
            <a:ext cx="1584000" cy="83586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 noChangeAspect="1"/>
          </p:cNvSpPr>
          <p:nvPr>
            <p:ph type="pic" sz="quarter" idx="10" hasCustomPrompt="1"/>
          </p:nvPr>
        </p:nvSpPr>
        <p:spPr>
          <a:xfrm rot="21300000">
            <a:off x="5091484" y="3214744"/>
            <a:ext cx="3583742" cy="3809651"/>
          </a:xfrm>
          <a:noFill/>
        </p:spPr>
        <p:txBody>
          <a:bodyPr tIns="118800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image or delete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3327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600" y="900001"/>
            <a:ext cx="5664600" cy="2110050"/>
          </a:xfrm>
        </p:spPr>
        <p:txBody>
          <a:bodyPr/>
          <a:lstStyle>
            <a:lvl1pPr algn="l">
              <a:lnSpc>
                <a:spcPts val="7700"/>
              </a:lnSpc>
              <a:defRPr sz="7400" spc="-6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200" y="2993400"/>
            <a:ext cx="4201200" cy="1752600"/>
          </a:xfrm>
        </p:spPr>
        <p:txBody>
          <a:bodyPr/>
          <a:lstStyle>
            <a:lvl1pPr marL="0" indent="0" algn="l">
              <a:lnSpc>
                <a:spcPts val="4600"/>
              </a:lnSpc>
              <a:spcBef>
                <a:spcPts val="0"/>
              </a:spcBef>
              <a:buNone/>
              <a:defRPr sz="4000" spc="-6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46268"/>
            <a:ext cx="1584000" cy="8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58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g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930320"/>
            <a:ext cx="75156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901600"/>
            <a:ext cx="5895625" cy="3225600"/>
          </a:xfrm>
        </p:spPr>
        <p:txBody>
          <a:bodyPr/>
          <a:lstStyle>
            <a:lvl1pPr marL="0" indent="0">
              <a:spcBef>
                <a:spcPts val="1417"/>
              </a:spcBef>
              <a:buNone/>
              <a:defRPr/>
            </a:lvl1pPr>
            <a:lvl2pPr marL="179388" indent="-179388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3575" y="2008188"/>
            <a:ext cx="7573225" cy="5550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0" hasCustomPrompt="1"/>
          </p:nvPr>
        </p:nvSpPr>
        <p:spPr>
          <a:xfrm rot="21294977">
            <a:off x="6786090" y="3314658"/>
            <a:ext cx="1663718" cy="1193314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image or delete</a:t>
            </a:r>
            <a:endParaRPr lang="en-GB" dirty="0"/>
          </a:p>
        </p:txBody>
      </p:sp>
      <p:sp>
        <p:nvSpPr>
          <p:cNvPr id="9" name="Picture Placeholder 7"/>
          <p:cNvSpPr>
            <a:spLocks noGrp="1" noChangeAspect="1"/>
          </p:cNvSpPr>
          <p:nvPr>
            <p:ph type="pic" sz="quarter" idx="14" hasCustomPrompt="1"/>
          </p:nvPr>
        </p:nvSpPr>
        <p:spPr>
          <a:xfrm rot="21294977">
            <a:off x="6893530" y="4549486"/>
            <a:ext cx="1661953" cy="1197648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image or delete</a:t>
            </a:r>
            <a:endParaRPr lang="en-GB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5" hasCustomPrompt="1"/>
          </p:nvPr>
        </p:nvSpPr>
        <p:spPr>
          <a:xfrm rot="21294977">
            <a:off x="6992460" y="5784422"/>
            <a:ext cx="1670915" cy="1144790"/>
          </a:xfrm>
          <a:noFill/>
        </p:spPr>
        <p:txBody>
          <a:bodyPr tIns="216000"/>
          <a:lstStyle>
            <a:lvl1pPr marL="0" indent="0" algn="ctr">
              <a:buNone/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image or delete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2108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g 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930320"/>
            <a:ext cx="75156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901600"/>
            <a:ext cx="7558825" cy="3225600"/>
          </a:xfrm>
        </p:spPr>
        <p:txBody>
          <a:bodyPr/>
          <a:lstStyle>
            <a:lvl1pPr marL="165600" indent="-165600">
              <a:spcBef>
                <a:spcPts val="1417"/>
              </a:spcBef>
              <a:buFont typeface="Arial" panose="020B0604020202020204" pitchFamily="34" charset="0"/>
              <a:buChar char="•"/>
              <a:defRPr>
                <a:solidFill>
                  <a:srgbClr val="006072"/>
                </a:solidFill>
              </a:defRPr>
            </a:lvl1pPr>
            <a:lvl2pPr marL="439200" indent="-179388">
              <a:defRPr>
                <a:solidFill>
                  <a:srgbClr val="00607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3575" y="2008188"/>
            <a:ext cx="7573225" cy="5550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8677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g 5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930320"/>
            <a:ext cx="75156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901600"/>
            <a:ext cx="7558825" cy="3225600"/>
          </a:xfrm>
        </p:spPr>
        <p:txBody>
          <a:bodyPr/>
          <a:lstStyle>
            <a:lvl1pPr marL="165100" indent="-165100">
              <a:spcBef>
                <a:spcPts val="1417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439738" indent="-179388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3575" y="2008188"/>
            <a:ext cx="7573225" cy="5550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4611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g 6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6" y="930320"/>
            <a:ext cx="360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3576" y="2008188"/>
            <a:ext cx="3606800" cy="5550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901600"/>
            <a:ext cx="3600000" cy="3225600"/>
          </a:xfrm>
        </p:spPr>
        <p:txBody>
          <a:bodyPr/>
          <a:lstStyle>
            <a:lvl1pPr marL="0" indent="0">
              <a:spcBef>
                <a:spcPts val="1417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  <a:lvl2pPr marL="439738" indent="-179388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7"/>
          <p:cNvSpPr>
            <a:spLocks noGrp="1" noChangeAspect="1"/>
          </p:cNvSpPr>
          <p:nvPr>
            <p:ph type="pic" sz="quarter" idx="10" hasCustomPrompt="1"/>
          </p:nvPr>
        </p:nvSpPr>
        <p:spPr>
          <a:xfrm rot="21300000">
            <a:off x="5033873" y="1904937"/>
            <a:ext cx="3583742" cy="2581689"/>
          </a:xfrm>
          <a:noFill/>
        </p:spPr>
        <p:txBody>
          <a:bodyPr tIns="118800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image or delete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3062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g 7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930320"/>
            <a:ext cx="75156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901600"/>
            <a:ext cx="5794825" cy="3225600"/>
          </a:xfrm>
        </p:spPr>
        <p:txBody>
          <a:bodyPr/>
          <a:lstStyle>
            <a:lvl1pPr marL="165100" indent="-165100">
              <a:spcBef>
                <a:spcPts val="1417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439738" indent="-179388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63575" y="2008188"/>
            <a:ext cx="7573225" cy="5550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5011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663575" y="2232025"/>
            <a:ext cx="5924550" cy="4233863"/>
          </a:xfrm>
        </p:spPr>
        <p:txBody>
          <a:bodyPr tIns="612000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Insert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8249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774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3575" y="930320"/>
            <a:ext cx="7834314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575" y="2901600"/>
            <a:ext cx="7834314" cy="3225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7" r:id="rId4"/>
    <p:sldLayoutId id="2147483658" r:id="rId5"/>
    <p:sldLayoutId id="2147483659" r:id="rId6"/>
    <p:sldLayoutId id="2147483660" r:id="rId7"/>
    <p:sldLayoutId id="2147483656" r:id="rId8"/>
    <p:sldLayoutId id="2147483654" r:id="rId9"/>
  </p:sldLayoutIdLst>
  <p:txStyles>
    <p:titleStyle>
      <a:lvl1pPr algn="l" defTabSz="914400" rtl="0" eaLnBrk="1" latinLnBrk="0" hangingPunct="1">
        <a:lnSpc>
          <a:spcPts val="6800"/>
        </a:lnSpc>
        <a:spcBef>
          <a:spcPct val="0"/>
        </a:spcBef>
        <a:buNone/>
        <a:defRPr sz="6500" b="1" kern="1200" spc="-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50813" indent="-150813" algn="l" defTabSz="914400" rtl="0" eaLnBrk="1" latinLnBrk="0" hangingPunct="1">
        <a:spcBef>
          <a:spcPts val="1417"/>
        </a:spcBef>
        <a:buFont typeface="Arial" pitchFamily="34" charset="0"/>
        <a:buChar char="•"/>
        <a:defRPr sz="1500" b="1" kern="1200" spc="-60" baseline="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159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b="1" kern="1200" spc="-6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600" y="1876425"/>
            <a:ext cx="7451550" cy="1133626"/>
          </a:xfrm>
        </p:spPr>
        <p:txBody>
          <a:bodyPr/>
          <a:lstStyle/>
          <a:p>
            <a:r>
              <a:rPr lang="en-GB" sz="4000" dirty="0" smtClean="0"/>
              <a:t>Skills Development Scotland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Claire Anderson</a:t>
            </a:r>
          </a:p>
          <a:p>
            <a:r>
              <a:rPr lang="en-GB" dirty="0" smtClean="0"/>
              <a:t>Careers Adviser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574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447675"/>
            <a:ext cx="7515625" cy="866775"/>
          </a:xfrm>
        </p:spPr>
        <p:txBody>
          <a:bodyPr/>
          <a:lstStyle/>
          <a:p>
            <a:r>
              <a:rPr lang="en-GB" sz="6000" dirty="0" smtClean="0"/>
              <a:t>College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1400175"/>
            <a:ext cx="7558825" cy="5238750"/>
          </a:xfrm>
        </p:spPr>
        <p:txBody>
          <a:bodyPr/>
          <a:lstStyle/>
          <a:p>
            <a:r>
              <a:rPr lang="en-GB" sz="2200" dirty="0" smtClean="0"/>
              <a:t>Apply January onwards on individual college websites</a:t>
            </a:r>
          </a:p>
          <a:p>
            <a:pPr lvl="0"/>
            <a:r>
              <a:rPr lang="en-GB" sz="2200" dirty="0" smtClean="0"/>
              <a:t>Apply to as many colleges as want</a:t>
            </a:r>
          </a:p>
          <a:p>
            <a:pPr lvl="0"/>
            <a:r>
              <a:rPr lang="en-GB" sz="2200" dirty="0" smtClean="0"/>
              <a:t>Check entry levels/requirements – </a:t>
            </a:r>
          </a:p>
          <a:p>
            <a:pPr lvl="0">
              <a:buNone/>
            </a:pPr>
            <a:r>
              <a:rPr lang="en-GB" sz="2200" dirty="0" smtClean="0"/>
              <a:t>		NC/NQ Level 4 – Up to National 3 Qualifications</a:t>
            </a:r>
          </a:p>
          <a:p>
            <a:pPr lvl="0">
              <a:buNone/>
            </a:pPr>
            <a:r>
              <a:rPr lang="en-GB" sz="2200" dirty="0" smtClean="0"/>
              <a:t>		NC/NQ Level 5 – National 4 Qualifications</a:t>
            </a:r>
          </a:p>
          <a:p>
            <a:pPr lvl="0">
              <a:buNone/>
            </a:pPr>
            <a:r>
              <a:rPr lang="en-GB" sz="2200" dirty="0" smtClean="0"/>
              <a:t>		NC/NQ Level 6 – National 5 Qualifications</a:t>
            </a:r>
          </a:p>
          <a:p>
            <a:pPr lvl="0">
              <a:buNone/>
            </a:pPr>
            <a:r>
              <a:rPr lang="en-GB" sz="2200" dirty="0" smtClean="0"/>
              <a:t>		HNC Level 7 – 1 to 2 Highers</a:t>
            </a:r>
          </a:p>
          <a:p>
            <a:pPr lvl="0">
              <a:buNone/>
            </a:pPr>
            <a:r>
              <a:rPr lang="en-GB" sz="2200" dirty="0" smtClean="0"/>
              <a:t>		HNC Level 8 – 2 to 3 Highers</a:t>
            </a:r>
          </a:p>
          <a:p>
            <a:pPr lvl="0"/>
            <a:r>
              <a:rPr lang="en-GB" sz="2200" dirty="0" smtClean="0"/>
              <a:t>Can be used as a back up to university applications</a:t>
            </a:r>
          </a:p>
          <a:p>
            <a:pPr lvl="0"/>
            <a:r>
              <a:rPr lang="en-GB" sz="2200" dirty="0" smtClean="0"/>
              <a:t>Check articulation routes with the universities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447675"/>
            <a:ext cx="7515625" cy="866775"/>
          </a:xfrm>
        </p:spPr>
        <p:txBody>
          <a:bodyPr/>
          <a:lstStyle/>
          <a:p>
            <a:r>
              <a:rPr lang="en-GB" sz="6000" dirty="0" smtClean="0"/>
              <a:t>University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1600199"/>
            <a:ext cx="7558825" cy="5038725"/>
          </a:xfrm>
        </p:spPr>
        <p:txBody>
          <a:bodyPr/>
          <a:lstStyle/>
          <a:p>
            <a:pPr lvl="0"/>
            <a:r>
              <a:rPr lang="en-GB" sz="2200" dirty="0" smtClean="0"/>
              <a:t>Apply online via UCAS by 15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January</a:t>
            </a:r>
          </a:p>
          <a:p>
            <a:pPr lvl="0"/>
            <a:r>
              <a:rPr lang="en-GB" sz="2200" dirty="0" smtClean="0"/>
              <a:t>Apply by 15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October for Medicine, Dentistry, Veterinary Medicine, Oxford &amp; Cambridge </a:t>
            </a:r>
          </a:p>
          <a:p>
            <a:pPr lvl="0"/>
            <a:r>
              <a:rPr lang="en-GB" sz="2200" dirty="0" smtClean="0"/>
              <a:t>Up to 5 undergraduate choices</a:t>
            </a:r>
          </a:p>
          <a:p>
            <a:pPr lvl="0"/>
            <a:r>
              <a:rPr lang="en-GB" sz="2200" dirty="0" smtClean="0"/>
              <a:t>Consider course choice carefully – strengths &amp; interests</a:t>
            </a:r>
          </a:p>
          <a:p>
            <a:pPr lvl="0"/>
            <a:r>
              <a:rPr lang="en-GB" sz="2200" dirty="0" smtClean="0"/>
              <a:t>Look at range of entry requirements – 4+ Highers required</a:t>
            </a:r>
          </a:p>
          <a:p>
            <a:pPr lvl="0"/>
            <a:r>
              <a:rPr lang="en-GB" sz="2200" dirty="0" smtClean="0"/>
              <a:t>Research courses thoroughly</a:t>
            </a:r>
          </a:p>
          <a:p>
            <a:pPr lvl="0"/>
            <a:r>
              <a:rPr lang="en-GB" sz="2200" dirty="0" smtClean="0"/>
              <a:t>Contact University directly for specific questions</a:t>
            </a:r>
          </a:p>
          <a:p>
            <a:r>
              <a:rPr lang="en-GB" sz="2200" dirty="0" smtClean="0"/>
              <a:t>Importance of Personal Statement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-123825"/>
            <a:ext cx="8480425" cy="2466975"/>
          </a:xfrm>
        </p:spPr>
        <p:txBody>
          <a:bodyPr/>
          <a:lstStyle/>
          <a:p>
            <a:r>
              <a:rPr lang="en-GB" sz="4000" dirty="0" smtClean="0"/>
              <a:t> </a:t>
            </a:r>
            <a:r>
              <a:rPr lang="en-GB" sz="4000" dirty="0" smtClean="0"/>
              <a:t>        </a:t>
            </a:r>
            <a:r>
              <a:rPr lang="en-GB" sz="4000" dirty="0" smtClean="0"/>
              <a:t>myworldofwork.co.uk</a:t>
            </a:r>
            <a:r>
              <a:rPr lang="en-GB" sz="6000" dirty="0" smtClean="0"/>
              <a:t/>
            </a:r>
            <a:br>
              <a:rPr lang="en-GB" sz="6000" dirty="0" smtClean="0"/>
            </a:b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1600199"/>
            <a:ext cx="7558825" cy="5038725"/>
          </a:xfrm>
        </p:spPr>
        <p:txBody>
          <a:bodyPr/>
          <a:lstStyle/>
          <a:p>
            <a:pPr>
              <a:buNone/>
            </a:pPr>
            <a:endParaRPr lang="en-GB" sz="3200" u="sng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3200" b="0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400" u="sng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400" u="sng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200" dirty="0"/>
          </a:p>
        </p:txBody>
      </p:sp>
      <p:pic>
        <p:nvPicPr>
          <p:cNvPr id="4" name="Picture 3" descr="Hard Hat_blu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06538" y="1751856"/>
            <a:ext cx="772393" cy="720080"/>
          </a:xfrm>
          <a:prstGeom prst="rect">
            <a:avLst/>
          </a:prstGeom>
        </p:spPr>
      </p:pic>
      <p:pic>
        <p:nvPicPr>
          <p:cNvPr id="5" name="Picture 4" descr="House_blu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44457" y="1781331"/>
            <a:ext cx="840566" cy="623030"/>
          </a:xfrm>
          <a:prstGeom prst="rect">
            <a:avLst/>
          </a:prstGeom>
        </p:spPr>
      </p:pic>
      <p:pic>
        <p:nvPicPr>
          <p:cNvPr id="6" name="Picture 5" descr="Spanner_blu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59921" y="1710959"/>
            <a:ext cx="740490" cy="630424"/>
          </a:xfrm>
          <a:prstGeom prst="rect">
            <a:avLst/>
          </a:prstGeom>
        </p:spPr>
      </p:pic>
      <p:pic>
        <p:nvPicPr>
          <p:cNvPr id="7" name="Picture 6" descr="Bulb_blu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79307" y="1691228"/>
            <a:ext cx="360040" cy="784186"/>
          </a:xfrm>
          <a:prstGeom prst="rect">
            <a:avLst/>
          </a:prstGeom>
        </p:spPr>
      </p:pic>
      <p:pic>
        <p:nvPicPr>
          <p:cNvPr id="8" name="Picture 7" descr="Test Tubes_blu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343404" y="1629070"/>
            <a:ext cx="648072" cy="775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2790825"/>
            <a:ext cx="554268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DS PowerPoint Template">
  <a:themeElements>
    <a:clrScheme name="SDS PowerPoint">
      <a:dk1>
        <a:srgbClr val="000000"/>
      </a:dk1>
      <a:lt1>
        <a:srgbClr val="FFFFFF"/>
      </a:lt1>
      <a:dk2>
        <a:srgbClr val="006072"/>
      </a:dk2>
      <a:lt2>
        <a:srgbClr val="00A1AF"/>
      </a:lt2>
      <a:accent1>
        <a:srgbClr val="F99B1C"/>
      </a:accent1>
      <a:accent2>
        <a:srgbClr val="00637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99B1C"/>
      </a:hlink>
      <a:folHlink>
        <a:srgbClr val="F99B1C"/>
      </a:folHlink>
    </a:clrScheme>
    <a:fontScheme name="SD Scot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6a86dc4b-94a2-41c6-ac04-738aee2ee8e3">PowerPoint</Document_x0020_Type>
    <Description0 xmlns="6a86dc4b-94a2-41c6-ac04-738aee2ee8e3">NOTE: Please save to your desktop before editing. Slides can be removed or duplicated as required.</Description0>
    <Order0 xmlns="6a86dc4b-94a2-41c6-ac04-738aee2ee8e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FD61CF628F844FB14B0ABE56A9D3C7" ma:contentTypeVersion="4" ma:contentTypeDescription="Create a new document." ma:contentTypeScope="" ma:versionID="62f78ec8726e747ffffa192c316951a7">
  <xsd:schema xmlns:xsd="http://www.w3.org/2001/XMLSchema" xmlns:xs="http://www.w3.org/2001/XMLSchema" xmlns:p="http://schemas.microsoft.com/office/2006/metadata/properties" xmlns:ns2="6a86dc4b-94a2-41c6-ac04-738aee2ee8e3" targetNamespace="http://schemas.microsoft.com/office/2006/metadata/properties" ma:root="true" ma:fieldsID="eac03d0fec50f6cf37ebc0f11ba67d67" ns2:_="">
    <xsd:import namespace="6a86dc4b-94a2-41c6-ac04-738aee2ee8e3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Document_x0020_Type" minOccurs="0"/>
                <xsd:element ref="ns2:Orde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6dc4b-94a2-41c6-ac04-738aee2ee8e3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  <xsd:element name="Document_x0020_Type" ma:index="9" nillable="true" ma:displayName="Document Type" ma:internalName="Document_x0020_Type">
      <xsd:simpleType>
        <xsd:restriction base="dms:Text">
          <xsd:maxLength value="255"/>
        </xsd:restriction>
      </xsd:simpleType>
    </xsd:element>
    <xsd:element name="Order0" ma:index="10" nillable="true" ma:displayName="Order" ma:internalName="Order0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44220C-89A1-4B9F-A188-09C8B85532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A87E67-35D1-4697-9E38-ECD5F81B836D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6a86dc4b-94a2-41c6-ac04-738aee2ee8e3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7091A01-AF94-4B26-9670-30E6403442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86dc4b-94a2-41c6-ac04-738aee2ee8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SDS PowerPoint Template</Template>
  <TotalTime>74</TotalTime>
  <Words>89</Words>
  <Application>Microsoft Office PowerPoint</Application>
  <PresentationFormat>On-screen Show (4:3)</PresentationFormat>
  <Paragraphs>28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SDS PowerPoint Template</vt:lpstr>
      <vt:lpstr>Skills Development Scotland</vt:lpstr>
      <vt:lpstr>College</vt:lpstr>
      <vt:lpstr>University</vt:lpstr>
      <vt:lpstr>         myworldofwork.co.uk </vt:lpstr>
    </vt:vector>
  </TitlesOfParts>
  <Company>Skills Development Scotland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Development Scotland</dc:title>
  <dc:creator>andersonc2</dc:creator>
  <cp:lastModifiedBy>andersonc2</cp:lastModifiedBy>
  <cp:revision>12</cp:revision>
  <dcterms:created xsi:type="dcterms:W3CDTF">2018-01-10T15:16:58Z</dcterms:created>
  <dcterms:modified xsi:type="dcterms:W3CDTF">2018-01-11T09:50:23Z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0x01010085FD61CF628F844FB14B0ABE56A9D3C7</vt:lpwstr>
  </property>
  <property fmtid="{D5CDD505-2E9C-101B-9397-08002B2CF9AE}" pid="3" name="TaxKeyword">
    <vt:lpwstr/>
  </property>
  <property fmtid="{D5CDD505-2E9C-101B-9397-08002B2CF9AE}" pid="4" name="InformationClassification">
    <vt:lpwstr/>
  </property>
  <property fmtid="{D5CDD505-2E9C-101B-9397-08002B2CF9AE}" pid="5" name="EDRMSRegion">
    <vt:lpwstr/>
  </property>
  <property fmtid="{D5CDD505-2E9C-101B-9397-08002B2CF9AE}" pid="6" name="EDRMSBCS">
    <vt:lpwstr/>
  </property>
</Properties>
</file>