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8" r:id="rId5"/>
    <p:sldMasterId id="2147483716" r:id="rId6"/>
  </p:sldMasterIdLst>
  <p:notesMasterIdLst>
    <p:notesMasterId r:id="rId18"/>
  </p:notesMasterIdLst>
  <p:handoutMasterIdLst>
    <p:handoutMasterId r:id="rId19"/>
  </p:handoutMasterIdLst>
  <p:sldIdLst>
    <p:sldId id="296" r:id="rId7"/>
    <p:sldId id="278" r:id="rId8"/>
    <p:sldId id="309" r:id="rId9"/>
    <p:sldId id="300" r:id="rId10"/>
    <p:sldId id="310" r:id="rId11"/>
    <p:sldId id="299" r:id="rId12"/>
    <p:sldId id="306" r:id="rId13"/>
    <p:sldId id="301" r:id="rId14"/>
    <p:sldId id="312" r:id="rId15"/>
    <p:sldId id="303" r:id="rId16"/>
    <p:sldId id="304" r:id="rId17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9" autoAdjust="0"/>
    <p:restoredTop sz="94533" autoAdjust="0"/>
  </p:normalViewPr>
  <p:slideViewPr>
    <p:cSldViewPr snapToGrid="0" showGuides="1">
      <p:cViewPr varScale="1">
        <p:scale>
          <a:sx n="134" d="100"/>
          <a:sy n="134" d="100"/>
        </p:scale>
        <p:origin x="-954" y="-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832" y="30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glasgowkelvin.ac.uk\gkcstaff\Foundation%20Apprenticeship%20Team\Contracts\1820%20FA%20Contract%20Documentation\FQ%20Workings\Demand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 smtClean="0"/>
              <a:t>Projected</a:t>
            </a:r>
            <a:r>
              <a:rPr lang="en-GB" sz="2400" baseline="0" dirty="0" smtClean="0"/>
              <a:t> Employment 2017-2027</a:t>
            </a:r>
            <a:endParaRPr lang="en-GB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759311537786535"/>
          <c:y val="0.12767442211438743"/>
          <c:w val="0.76167353853591613"/>
          <c:h val="0.70968415275433994"/>
        </c:manualLayout>
      </c:layout>
      <c:barChart>
        <c:barDir val="bar"/>
        <c:grouping val="stacked"/>
        <c:varyColors val="0"/>
        <c:ser>
          <c:idx val="4"/>
          <c:order val="0"/>
          <c:tx>
            <c:v>Expansion Jobs</c:v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Sheet1!$A$76:$A$86</c:f>
              <c:strCache>
                <c:ptCount val="9"/>
                <c:pt idx="0">
                  <c:v>Life Sciences</c:v>
                </c:pt>
                <c:pt idx="1">
                  <c:v>Energy</c:v>
                </c:pt>
                <c:pt idx="2">
                  <c:v>ICT/Digital</c:v>
                </c:pt>
                <c:pt idx="3">
                  <c:v>Food &amp; Drink</c:v>
                </c:pt>
                <c:pt idx="4">
                  <c:v>Engineering</c:v>
                </c:pt>
                <c:pt idx="5">
                  <c:v>Creative Industries</c:v>
                </c:pt>
                <c:pt idx="6">
                  <c:v>Construction</c:v>
                </c:pt>
                <c:pt idx="7">
                  <c:v>Financial &amp; Business Services</c:v>
                </c:pt>
                <c:pt idx="8">
                  <c:v>Health &amp; Social Care</c:v>
                </c:pt>
              </c:strCache>
            </c:strRef>
          </c:cat>
          <c:val>
            <c:numRef>
              <c:f>Sheet1!$F$76:$F$86</c:f>
              <c:numCache>
                <c:formatCode>General</c:formatCode>
                <c:ptCount val="9"/>
                <c:pt idx="0">
                  <c:v>100</c:v>
                </c:pt>
                <c:pt idx="1">
                  <c:v>-200</c:v>
                </c:pt>
                <c:pt idx="2">
                  <c:v>1100</c:v>
                </c:pt>
                <c:pt idx="3">
                  <c:v>-400</c:v>
                </c:pt>
                <c:pt idx="4">
                  <c:v>900</c:v>
                </c:pt>
                <c:pt idx="5">
                  <c:v>2100</c:v>
                </c:pt>
                <c:pt idx="6">
                  <c:v>5200</c:v>
                </c:pt>
                <c:pt idx="7">
                  <c:v>6200</c:v>
                </c:pt>
                <c:pt idx="8">
                  <c:v>4100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8E-4B9B-A3FA-7FCC77C9009B}"/>
            </c:ext>
          </c:extLst>
        </c:ser>
        <c:ser>
          <c:idx val="5"/>
          <c:order val="1"/>
          <c:tx>
            <c:v>Replacement Jobs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Sheet1!$A$76:$A$86</c:f>
              <c:strCache>
                <c:ptCount val="9"/>
                <c:pt idx="0">
                  <c:v>Life Sciences</c:v>
                </c:pt>
                <c:pt idx="1">
                  <c:v>Energy</c:v>
                </c:pt>
                <c:pt idx="2">
                  <c:v>ICT/Digital</c:v>
                </c:pt>
                <c:pt idx="3">
                  <c:v>Food &amp; Drink</c:v>
                </c:pt>
                <c:pt idx="4">
                  <c:v>Engineering</c:v>
                </c:pt>
                <c:pt idx="5">
                  <c:v>Creative Industries</c:v>
                </c:pt>
                <c:pt idx="6">
                  <c:v>Construction</c:v>
                </c:pt>
                <c:pt idx="7">
                  <c:v>Financial &amp; Business Services</c:v>
                </c:pt>
                <c:pt idx="8">
                  <c:v>Health &amp; Social Care</c:v>
                </c:pt>
              </c:strCache>
            </c:strRef>
          </c:cat>
          <c:val>
            <c:numRef>
              <c:f>Sheet1!$G$76:$G$86</c:f>
              <c:numCache>
                <c:formatCode>General</c:formatCode>
                <c:ptCount val="9"/>
                <c:pt idx="0">
                  <c:v>100</c:v>
                </c:pt>
                <c:pt idx="1">
                  <c:v>1900</c:v>
                </c:pt>
                <c:pt idx="2">
                  <c:v>700</c:v>
                </c:pt>
                <c:pt idx="3">
                  <c:v>2200</c:v>
                </c:pt>
                <c:pt idx="4">
                  <c:v>2700</c:v>
                </c:pt>
                <c:pt idx="5">
                  <c:v>4300</c:v>
                </c:pt>
                <c:pt idx="6">
                  <c:v>10500</c:v>
                </c:pt>
                <c:pt idx="7">
                  <c:v>11700</c:v>
                </c:pt>
                <c:pt idx="8">
                  <c:v>27300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8E-4B9B-A3FA-7FCC77C90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0621952"/>
        <c:axId val="806234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Sheet1!$A$76:$A$86</c15:sqref>
                        </c15:formulaRef>
                      </c:ext>
                    </c:extLst>
                    <c:strCache>
                      <c:ptCount val="9"/>
                      <c:pt idx="0">
                        <c:v>Life Sciences</c:v>
                      </c:pt>
                      <c:pt idx="1">
                        <c:v>Energy</c:v>
                      </c:pt>
                      <c:pt idx="2">
                        <c:v>ICT/Digital</c:v>
                      </c:pt>
                      <c:pt idx="3">
                        <c:v>Food &amp; Drink</c:v>
                      </c:pt>
                      <c:pt idx="4">
                        <c:v>Engineering</c:v>
                      </c:pt>
                      <c:pt idx="5">
                        <c:v>Creative Industries</c:v>
                      </c:pt>
                      <c:pt idx="6">
                        <c:v>Construction</c:v>
                      </c:pt>
                      <c:pt idx="7">
                        <c:v>Financial &amp; Business Services</c:v>
                      </c:pt>
                      <c:pt idx="8">
                        <c:v>Health &amp; Social Care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Sheet1!$B$76:$B$86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0.1</c:v>
                      </c:pt>
                      <c:pt idx="1">
                        <c:v>-0.2</c:v>
                      </c:pt>
                      <c:pt idx="2">
                        <c:v>1.1000000000000001</c:v>
                      </c:pt>
                      <c:pt idx="3">
                        <c:v>-0.4</c:v>
                      </c:pt>
                      <c:pt idx="4">
                        <c:v>0.9</c:v>
                      </c:pt>
                      <c:pt idx="5">
                        <c:v>2.1</c:v>
                      </c:pt>
                      <c:pt idx="6">
                        <c:v>5.2</c:v>
                      </c:pt>
                      <c:pt idx="7">
                        <c:v>6.2</c:v>
                      </c:pt>
                      <c:pt idx="8">
                        <c:v>4.0999999999999996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28E-4B9B-A3FA-7FCC77C9009B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Sheet1!$A$76:$A$86</c15:sqref>
                        </c15:formulaRef>
                      </c:ext>
                    </c:extLst>
                    <c:strCache>
                      <c:ptCount val="9"/>
                      <c:pt idx="0">
                        <c:v>Life Sciences</c:v>
                      </c:pt>
                      <c:pt idx="1">
                        <c:v>Energy</c:v>
                      </c:pt>
                      <c:pt idx="2">
                        <c:v>ICT/Digital</c:v>
                      </c:pt>
                      <c:pt idx="3">
                        <c:v>Food &amp; Drink</c:v>
                      </c:pt>
                      <c:pt idx="4">
                        <c:v>Engineering</c:v>
                      </c:pt>
                      <c:pt idx="5">
                        <c:v>Creative Industries</c:v>
                      </c:pt>
                      <c:pt idx="6">
                        <c:v>Construction</c:v>
                      </c:pt>
                      <c:pt idx="7">
                        <c:v>Financial &amp; Business Services</c:v>
                      </c:pt>
                      <c:pt idx="8">
                        <c:v>Health &amp; Social Care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Sheet1!$C$76:$C$86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0.1</c:v>
                      </c:pt>
                      <c:pt idx="1">
                        <c:v>1.9</c:v>
                      </c:pt>
                      <c:pt idx="2">
                        <c:v>0.7</c:v>
                      </c:pt>
                      <c:pt idx="3">
                        <c:v>2.2000000000000002</c:v>
                      </c:pt>
                      <c:pt idx="4">
                        <c:v>2.7</c:v>
                      </c:pt>
                      <c:pt idx="5">
                        <c:v>4.3</c:v>
                      </c:pt>
                      <c:pt idx="6">
                        <c:v>10.5</c:v>
                      </c:pt>
                      <c:pt idx="7">
                        <c:v>11.7</c:v>
                      </c:pt>
                      <c:pt idx="8">
                        <c:v>27.3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28E-4B9B-A3FA-7FCC77C9009B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Sheet1!$A$76:$A$86</c15:sqref>
                        </c15:formulaRef>
                      </c:ext>
                    </c:extLst>
                    <c:strCache>
                      <c:ptCount val="9"/>
                      <c:pt idx="0">
                        <c:v>Life Sciences</c:v>
                      </c:pt>
                      <c:pt idx="1">
                        <c:v>Energy</c:v>
                      </c:pt>
                      <c:pt idx="2">
                        <c:v>ICT/Digital</c:v>
                      </c:pt>
                      <c:pt idx="3">
                        <c:v>Food &amp; Drink</c:v>
                      </c:pt>
                      <c:pt idx="4">
                        <c:v>Engineering</c:v>
                      </c:pt>
                      <c:pt idx="5">
                        <c:v>Creative Industries</c:v>
                      </c:pt>
                      <c:pt idx="6">
                        <c:v>Construction</c:v>
                      </c:pt>
                      <c:pt idx="7">
                        <c:v>Financial &amp; Business Services</c:v>
                      </c:pt>
                      <c:pt idx="8">
                        <c:v>Health &amp; Social Care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Sheet1!$D$76:$D$86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0.2</c:v>
                      </c:pt>
                      <c:pt idx="1">
                        <c:v>1.7</c:v>
                      </c:pt>
                      <c:pt idx="2">
                        <c:v>1.8</c:v>
                      </c:pt>
                      <c:pt idx="3">
                        <c:v>1.8000000000000003</c:v>
                      </c:pt>
                      <c:pt idx="4">
                        <c:v>3.6</c:v>
                      </c:pt>
                      <c:pt idx="5">
                        <c:v>6.4</c:v>
                      </c:pt>
                      <c:pt idx="6">
                        <c:v>15.7</c:v>
                      </c:pt>
                      <c:pt idx="7">
                        <c:v>17.899999999999999</c:v>
                      </c:pt>
                      <c:pt idx="8">
                        <c:v>31.4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28E-4B9B-A3FA-7FCC77C9009B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Sheet1!$A$76:$A$86</c15:sqref>
                        </c15:formulaRef>
                      </c:ext>
                    </c:extLst>
                    <c:strCache>
                      <c:ptCount val="9"/>
                      <c:pt idx="0">
                        <c:v>Life Sciences</c:v>
                      </c:pt>
                      <c:pt idx="1">
                        <c:v>Energy</c:v>
                      </c:pt>
                      <c:pt idx="2">
                        <c:v>ICT/Digital</c:v>
                      </c:pt>
                      <c:pt idx="3">
                        <c:v>Food &amp; Drink</c:v>
                      </c:pt>
                      <c:pt idx="4">
                        <c:v>Engineering</c:v>
                      </c:pt>
                      <c:pt idx="5">
                        <c:v>Creative Industries</c:v>
                      </c:pt>
                      <c:pt idx="6">
                        <c:v>Construction</c:v>
                      </c:pt>
                      <c:pt idx="7">
                        <c:v>Financial &amp; Business Services</c:v>
                      </c:pt>
                      <c:pt idx="8">
                        <c:v>Health &amp; Social Care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Sheet1!$E$76:$E$86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2.9</c:v>
                      </c:pt>
                      <c:pt idx="1">
                        <c:v>13.5</c:v>
                      </c:pt>
                      <c:pt idx="2">
                        <c:v>8</c:v>
                      </c:pt>
                      <c:pt idx="3">
                        <c:v>54.9</c:v>
                      </c:pt>
                      <c:pt idx="4">
                        <c:v>21.1</c:v>
                      </c:pt>
                      <c:pt idx="5">
                        <c:v>23.4</c:v>
                      </c:pt>
                      <c:pt idx="6">
                        <c:v>91.1</c:v>
                      </c:pt>
                      <c:pt idx="7">
                        <c:v>53</c:v>
                      </c:pt>
                      <c:pt idx="8">
                        <c:v>139.19999999999999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28E-4B9B-A3FA-7FCC77C9009B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Sheet1!$A$76:$A$86</c15:sqref>
                        </c15:formulaRef>
                      </c:ext>
                    </c:extLst>
                    <c:strCache>
                      <c:ptCount val="9"/>
                      <c:pt idx="0">
                        <c:v>Life Sciences</c:v>
                      </c:pt>
                      <c:pt idx="1">
                        <c:v>Energy</c:v>
                      </c:pt>
                      <c:pt idx="2">
                        <c:v>ICT/Digital</c:v>
                      </c:pt>
                      <c:pt idx="3">
                        <c:v>Food &amp; Drink</c:v>
                      </c:pt>
                      <c:pt idx="4">
                        <c:v>Engineering</c:v>
                      </c:pt>
                      <c:pt idx="5">
                        <c:v>Creative Industries</c:v>
                      </c:pt>
                      <c:pt idx="6">
                        <c:v>Construction</c:v>
                      </c:pt>
                      <c:pt idx="7">
                        <c:v>Financial &amp; Business Services</c:v>
                      </c:pt>
                      <c:pt idx="8">
                        <c:v>Health &amp; Social Care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Sheet1!$H$76:$H$86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</c:v>
                      </c:pt>
                      <c:pt idx="1">
                        <c:v>1700</c:v>
                      </c:pt>
                      <c:pt idx="2">
                        <c:v>1800</c:v>
                      </c:pt>
                      <c:pt idx="3">
                        <c:v>1800.0000000000002</c:v>
                      </c:pt>
                      <c:pt idx="4">
                        <c:v>3600</c:v>
                      </c:pt>
                      <c:pt idx="5">
                        <c:v>6400</c:v>
                      </c:pt>
                      <c:pt idx="6">
                        <c:v>15700</c:v>
                      </c:pt>
                      <c:pt idx="7">
                        <c:v>17900</c:v>
                      </c:pt>
                      <c:pt idx="8">
                        <c:v>31400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28E-4B9B-A3FA-7FCC77C9009B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gradFill rotWithShape="1">
                    <a:gsLst>
                      <a:gs pos="0">
                        <a:schemeClr val="accent2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Sheet1!$A$76:$A$86</c15:sqref>
                        </c15:formulaRef>
                      </c:ext>
                    </c:extLst>
                    <c:strCache>
                      <c:ptCount val="9"/>
                      <c:pt idx="0">
                        <c:v>Life Sciences</c:v>
                      </c:pt>
                      <c:pt idx="1">
                        <c:v>Energy</c:v>
                      </c:pt>
                      <c:pt idx="2">
                        <c:v>ICT/Digital</c:v>
                      </c:pt>
                      <c:pt idx="3">
                        <c:v>Food &amp; Drink</c:v>
                      </c:pt>
                      <c:pt idx="4">
                        <c:v>Engineering</c:v>
                      </c:pt>
                      <c:pt idx="5">
                        <c:v>Creative Industries</c:v>
                      </c:pt>
                      <c:pt idx="6">
                        <c:v>Construction</c:v>
                      </c:pt>
                      <c:pt idx="7">
                        <c:v>Financial &amp; Business Services</c:v>
                      </c:pt>
                      <c:pt idx="8">
                        <c:v>Health &amp; Social Care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Sheet1!$I$76:$I$86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2900</c:v>
                      </c:pt>
                      <c:pt idx="1">
                        <c:v>13500</c:v>
                      </c:pt>
                      <c:pt idx="2">
                        <c:v>8000</c:v>
                      </c:pt>
                      <c:pt idx="3">
                        <c:v>54900</c:v>
                      </c:pt>
                      <c:pt idx="4">
                        <c:v>21100</c:v>
                      </c:pt>
                      <c:pt idx="5">
                        <c:v>23400</c:v>
                      </c:pt>
                      <c:pt idx="6">
                        <c:v>91100</c:v>
                      </c:pt>
                      <c:pt idx="7">
                        <c:v>53000</c:v>
                      </c:pt>
                      <c:pt idx="8">
                        <c:v>139200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28E-4B9B-A3FA-7FCC77C9009B}"/>
                  </c:ext>
                </c:extLst>
              </c15:ser>
            </c15:filteredBarSeries>
          </c:ext>
        </c:extLst>
      </c:barChart>
      <c:catAx>
        <c:axId val="8062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23488"/>
        <c:crosses val="autoZero"/>
        <c:auto val="1"/>
        <c:lblAlgn val="ctr"/>
        <c:lblOffset val="100"/>
        <c:noMultiLvlLbl val="0"/>
      </c:catAx>
      <c:valAx>
        <c:axId val="80623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C4D9A-10AB-4D2C-AFF0-08862054B39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643657-A5B3-400D-9ACF-EA046EDC57FA}">
      <dgm:prSet phldrT="[Text]"/>
      <dgm:spPr/>
      <dgm:t>
        <a:bodyPr/>
        <a:lstStyle/>
        <a:p>
          <a:r>
            <a:rPr lang="en-GB" dirty="0" smtClean="0"/>
            <a:t>Overall</a:t>
          </a:r>
          <a:endParaRPr lang="en-GB" dirty="0"/>
        </a:p>
      </dgm:t>
    </dgm:pt>
    <dgm:pt modelId="{A451C689-17C1-48F2-8B62-F9042296EB3E}" type="parTrans" cxnId="{DB32FD5E-F17F-42E1-931B-027CBB2D78AB}">
      <dgm:prSet/>
      <dgm:spPr/>
      <dgm:t>
        <a:bodyPr/>
        <a:lstStyle/>
        <a:p>
          <a:endParaRPr lang="en-GB"/>
        </a:p>
      </dgm:t>
    </dgm:pt>
    <dgm:pt modelId="{265F2EB3-F47E-4066-BF40-2BB52A0E64C3}" type="sibTrans" cxnId="{DB32FD5E-F17F-42E1-931B-027CBB2D78AB}">
      <dgm:prSet/>
      <dgm:spPr/>
      <dgm:t>
        <a:bodyPr/>
        <a:lstStyle/>
        <a:p>
          <a:endParaRPr lang="en-GB"/>
        </a:p>
      </dgm:t>
    </dgm:pt>
    <dgm:pt modelId="{F9D35BAD-3A05-42D3-A635-F522A478A950}">
      <dgm:prSet phldrT="[Text]"/>
      <dgm:spPr/>
      <dgm:t>
        <a:bodyPr/>
        <a:lstStyle/>
        <a:p>
          <a:r>
            <a:rPr lang="en-GB" dirty="0" smtClean="0"/>
            <a:t>Programme becomes one of your Option choices</a:t>
          </a:r>
          <a:endParaRPr lang="en-GB" dirty="0"/>
        </a:p>
      </dgm:t>
    </dgm:pt>
    <dgm:pt modelId="{A8321F7D-2C5F-4B47-9B94-13FE9FA88343}" type="parTrans" cxnId="{841DE640-24C4-44E8-B058-A514CE2EC932}">
      <dgm:prSet/>
      <dgm:spPr/>
      <dgm:t>
        <a:bodyPr/>
        <a:lstStyle/>
        <a:p>
          <a:endParaRPr lang="en-GB"/>
        </a:p>
      </dgm:t>
    </dgm:pt>
    <dgm:pt modelId="{D7C3C33D-8FD0-46EE-8418-9980757EDD17}" type="sibTrans" cxnId="{841DE640-24C4-44E8-B058-A514CE2EC932}">
      <dgm:prSet/>
      <dgm:spPr/>
      <dgm:t>
        <a:bodyPr/>
        <a:lstStyle/>
        <a:p>
          <a:endParaRPr lang="en-GB"/>
        </a:p>
      </dgm:t>
    </dgm:pt>
    <dgm:pt modelId="{7E45426C-9189-415E-B16A-6F6F95BAA91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Yr. 1: S5</a:t>
          </a:r>
          <a:endParaRPr lang="en-GB" dirty="0"/>
        </a:p>
      </dgm:t>
    </dgm:pt>
    <dgm:pt modelId="{126F8E23-C978-4324-91EB-85C26D7327C9}" type="parTrans" cxnId="{2BA78DBF-AA6D-4F9A-8EAB-39E09FC494B9}">
      <dgm:prSet/>
      <dgm:spPr/>
      <dgm:t>
        <a:bodyPr/>
        <a:lstStyle/>
        <a:p>
          <a:endParaRPr lang="en-GB"/>
        </a:p>
      </dgm:t>
    </dgm:pt>
    <dgm:pt modelId="{389303F2-E600-48FD-93E1-3C1D32930F77}" type="sibTrans" cxnId="{2BA78DBF-AA6D-4F9A-8EAB-39E09FC494B9}">
      <dgm:prSet/>
      <dgm:spPr/>
      <dgm:t>
        <a:bodyPr/>
        <a:lstStyle/>
        <a:p>
          <a:endParaRPr lang="en-GB"/>
        </a:p>
      </dgm:t>
    </dgm:pt>
    <dgm:pt modelId="{94098B88-6E95-4969-BAC3-AE786FDE02F4}">
      <dgm:prSet phldrT="[Text]"/>
      <dgm:spPr/>
      <dgm:t>
        <a:bodyPr/>
        <a:lstStyle/>
        <a:p>
          <a:r>
            <a:rPr lang="en-GB" dirty="0" smtClean="0"/>
            <a:t>You attend College 2 half days per week</a:t>
          </a:r>
        </a:p>
        <a:p>
          <a:r>
            <a:rPr lang="en-GB" dirty="0" smtClean="0"/>
            <a:t>4 days per week in school</a:t>
          </a:r>
        </a:p>
      </dgm:t>
    </dgm:pt>
    <dgm:pt modelId="{AD6B551D-2D8C-4BAE-AD4C-E657E159A09D}" type="parTrans" cxnId="{BFBF3BCB-724D-4553-8CF1-3EC67AA59211}">
      <dgm:prSet/>
      <dgm:spPr/>
      <dgm:t>
        <a:bodyPr/>
        <a:lstStyle/>
        <a:p>
          <a:endParaRPr lang="en-GB"/>
        </a:p>
      </dgm:t>
    </dgm:pt>
    <dgm:pt modelId="{905543E8-A390-4838-9F9E-4FC095662FA0}" type="sibTrans" cxnId="{BFBF3BCB-724D-4553-8CF1-3EC67AA59211}">
      <dgm:prSet/>
      <dgm:spPr/>
      <dgm:t>
        <a:bodyPr/>
        <a:lstStyle/>
        <a:p>
          <a:endParaRPr lang="en-GB"/>
        </a:p>
      </dgm:t>
    </dgm:pt>
    <dgm:pt modelId="{02BD39D8-3B18-499B-9F67-0D6FE07D80A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Yr. 2: S6</a:t>
          </a:r>
          <a:endParaRPr lang="en-GB" dirty="0"/>
        </a:p>
      </dgm:t>
    </dgm:pt>
    <dgm:pt modelId="{63494D9A-4298-443D-8C18-166E8C774AC6}" type="parTrans" cxnId="{6016EA0F-12FC-46F1-8A78-38064387D0FA}">
      <dgm:prSet/>
      <dgm:spPr/>
      <dgm:t>
        <a:bodyPr/>
        <a:lstStyle/>
        <a:p>
          <a:endParaRPr lang="en-GB"/>
        </a:p>
      </dgm:t>
    </dgm:pt>
    <dgm:pt modelId="{9E055217-34A6-4419-9E76-DA472F3BD615}" type="sibTrans" cxnId="{6016EA0F-12FC-46F1-8A78-38064387D0FA}">
      <dgm:prSet/>
      <dgm:spPr/>
      <dgm:t>
        <a:bodyPr/>
        <a:lstStyle/>
        <a:p>
          <a:endParaRPr lang="en-GB"/>
        </a:p>
      </dgm:t>
    </dgm:pt>
    <dgm:pt modelId="{1FBDF0FF-40DC-4836-A043-A68FE73E8FA9}">
      <dgm:prSet phldrT="[Text]"/>
      <dgm:spPr/>
      <dgm:t>
        <a:bodyPr/>
        <a:lstStyle/>
        <a:p>
          <a:r>
            <a:rPr lang="en-GB" dirty="0" smtClean="0"/>
            <a:t>You attend school 3 or 4 days per week</a:t>
          </a:r>
        </a:p>
        <a:p>
          <a:r>
            <a:rPr lang="en-GB" dirty="0" smtClean="0"/>
            <a:t>Up to 1 day at college and 1 day per week with an employer </a:t>
          </a:r>
          <a:endParaRPr lang="en-GB" dirty="0"/>
        </a:p>
      </dgm:t>
    </dgm:pt>
    <dgm:pt modelId="{0DDB21BC-D598-4231-AA52-9DD48B61B3B2}" type="parTrans" cxnId="{3B08F2E2-F964-4ECB-8151-2ED405928CD5}">
      <dgm:prSet/>
      <dgm:spPr/>
      <dgm:t>
        <a:bodyPr/>
        <a:lstStyle/>
        <a:p>
          <a:endParaRPr lang="en-GB"/>
        </a:p>
      </dgm:t>
    </dgm:pt>
    <dgm:pt modelId="{6CDC920C-B55B-43C3-ABFA-F8650712344B}" type="sibTrans" cxnId="{3B08F2E2-F964-4ECB-8151-2ED405928CD5}">
      <dgm:prSet/>
      <dgm:spPr/>
      <dgm:t>
        <a:bodyPr/>
        <a:lstStyle/>
        <a:p>
          <a:endParaRPr lang="en-GB"/>
        </a:p>
      </dgm:t>
    </dgm:pt>
    <dgm:pt modelId="{2DE5A7D0-180D-49DB-8456-3E949095A63A}" type="pres">
      <dgm:prSet presAssocID="{D0EC4D9A-10AB-4D2C-AFF0-08862054B39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A87AE6D-CD5F-4C99-959C-4BAE8B390520}" type="pres">
      <dgm:prSet presAssocID="{B4643657-A5B3-400D-9ACF-EA046EDC57F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D4154A-7B48-4D24-94E9-2253843571CF}" type="pres">
      <dgm:prSet presAssocID="{B4643657-A5B3-400D-9ACF-EA046EDC57F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65E640-CD92-4575-9F20-BE41993BB374}" type="pres">
      <dgm:prSet presAssocID="{7E45426C-9189-415E-B16A-6F6F95BAA91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D86900-80D9-4441-BC3F-E7E7731F97F8}" type="pres">
      <dgm:prSet presAssocID="{7E45426C-9189-415E-B16A-6F6F95BAA91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93609-EE2C-4B45-9910-A68B3395C098}" type="pres">
      <dgm:prSet presAssocID="{02BD39D8-3B18-499B-9F67-0D6FE07D80A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534528-3C94-410B-B037-09F107071185}" type="pres">
      <dgm:prSet presAssocID="{02BD39D8-3B18-499B-9F67-0D6FE07D80A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A6EEF6-3006-407B-AE7B-B2BEE059C4B4}" type="presOf" srcId="{B4643657-A5B3-400D-9ACF-EA046EDC57FA}" destId="{5A87AE6D-CD5F-4C99-959C-4BAE8B390520}" srcOrd="0" destOrd="0" presId="urn:microsoft.com/office/officeart/2009/3/layout/IncreasingArrowsProcess"/>
    <dgm:cxn modelId="{BFBF3BCB-724D-4553-8CF1-3EC67AA59211}" srcId="{7E45426C-9189-415E-B16A-6F6F95BAA915}" destId="{94098B88-6E95-4969-BAC3-AE786FDE02F4}" srcOrd="0" destOrd="0" parTransId="{AD6B551D-2D8C-4BAE-AD4C-E657E159A09D}" sibTransId="{905543E8-A390-4838-9F9E-4FC095662FA0}"/>
    <dgm:cxn modelId="{33541B43-4926-43E8-B712-417A3A1CF8F1}" type="presOf" srcId="{F9D35BAD-3A05-42D3-A635-F522A478A950}" destId="{06D4154A-7B48-4D24-94E9-2253843571CF}" srcOrd="0" destOrd="0" presId="urn:microsoft.com/office/officeart/2009/3/layout/IncreasingArrowsProcess"/>
    <dgm:cxn modelId="{AD53F06E-C1E1-4653-A0FE-77FDCAF37C32}" type="presOf" srcId="{D0EC4D9A-10AB-4D2C-AFF0-08862054B399}" destId="{2DE5A7D0-180D-49DB-8456-3E949095A63A}" srcOrd="0" destOrd="0" presId="urn:microsoft.com/office/officeart/2009/3/layout/IncreasingArrowsProcess"/>
    <dgm:cxn modelId="{6016EA0F-12FC-46F1-8A78-38064387D0FA}" srcId="{D0EC4D9A-10AB-4D2C-AFF0-08862054B399}" destId="{02BD39D8-3B18-499B-9F67-0D6FE07D80A3}" srcOrd="2" destOrd="0" parTransId="{63494D9A-4298-443D-8C18-166E8C774AC6}" sibTransId="{9E055217-34A6-4419-9E76-DA472F3BD615}"/>
    <dgm:cxn modelId="{6E8040D2-D2EA-4322-AAA5-0B2ECFDA3134}" type="presOf" srcId="{02BD39D8-3B18-499B-9F67-0D6FE07D80A3}" destId="{1E893609-EE2C-4B45-9910-A68B3395C098}" srcOrd="0" destOrd="0" presId="urn:microsoft.com/office/officeart/2009/3/layout/IncreasingArrowsProcess"/>
    <dgm:cxn modelId="{841DE640-24C4-44E8-B058-A514CE2EC932}" srcId="{B4643657-A5B3-400D-9ACF-EA046EDC57FA}" destId="{F9D35BAD-3A05-42D3-A635-F522A478A950}" srcOrd="0" destOrd="0" parTransId="{A8321F7D-2C5F-4B47-9B94-13FE9FA88343}" sibTransId="{D7C3C33D-8FD0-46EE-8418-9980757EDD17}"/>
    <dgm:cxn modelId="{3B08F2E2-F964-4ECB-8151-2ED405928CD5}" srcId="{02BD39D8-3B18-499B-9F67-0D6FE07D80A3}" destId="{1FBDF0FF-40DC-4836-A043-A68FE73E8FA9}" srcOrd="0" destOrd="0" parTransId="{0DDB21BC-D598-4231-AA52-9DD48B61B3B2}" sibTransId="{6CDC920C-B55B-43C3-ABFA-F8650712344B}"/>
    <dgm:cxn modelId="{DB32FD5E-F17F-42E1-931B-027CBB2D78AB}" srcId="{D0EC4D9A-10AB-4D2C-AFF0-08862054B399}" destId="{B4643657-A5B3-400D-9ACF-EA046EDC57FA}" srcOrd="0" destOrd="0" parTransId="{A451C689-17C1-48F2-8B62-F9042296EB3E}" sibTransId="{265F2EB3-F47E-4066-BF40-2BB52A0E64C3}"/>
    <dgm:cxn modelId="{36682A23-13E0-44AB-BFEA-9A411727947F}" type="presOf" srcId="{1FBDF0FF-40DC-4836-A043-A68FE73E8FA9}" destId="{59534528-3C94-410B-B037-09F107071185}" srcOrd="0" destOrd="0" presId="urn:microsoft.com/office/officeart/2009/3/layout/IncreasingArrowsProcess"/>
    <dgm:cxn modelId="{2BA78DBF-AA6D-4F9A-8EAB-39E09FC494B9}" srcId="{D0EC4D9A-10AB-4D2C-AFF0-08862054B399}" destId="{7E45426C-9189-415E-B16A-6F6F95BAA915}" srcOrd="1" destOrd="0" parTransId="{126F8E23-C978-4324-91EB-85C26D7327C9}" sibTransId="{389303F2-E600-48FD-93E1-3C1D32930F77}"/>
    <dgm:cxn modelId="{ACAC3936-6A28-4ADC-BD51-5C1B2F2056CB}" type="presOf" srcId="{7E45426C-9189-415E-B16A-6F6F95BAA915}" destId="{8965E640-CD92-4575-9F20-BE41993BB374}" srcOrd="0" destOrd="0" presId="urn:microsoft.com/office/officeart/2009/3/layout/IncreasingArrowsProcess"/>
    <dgm:cxn modelId="{A9BBCDBE-E09A-4848-B5F9-C91AC8DC6E1B}" type="presOf" srcId="{94098B88-6E95-4969-BAC3-AE786FDE02F4}" destId="{3AD86900-80D9-4441-BC3F-E7E7731F97F8}" srcOrd="0" destOrd="0" presId="urn:microsoft.com/office/officeart/2009/3/layout/IncreasingArrowsProcess"/>
    <dgm:cxn modelId="{033A259E-0745-4990-813B-E4B8F0E0187A}" type="presParOf" srcId="{2DE5A7D0-180D-49DB-8456-3E949095A63A}" destId="{5A87AE6D-CD5F-4C99-959C-4BAE8B390520}" srcOrd="0" destOrd="0" presId="urn:microsoft.com/office/officeart/2009/3/layout/IncreasingArrowsProcess"/>
    <dgm:cxn modelId="{33D6F8E3-D9C0-408D-86F1-053EEB585712}" type="presParOf" srcId="{2DE5A7D0-180D-49DB-8456-3E949095A63A}" destId="{06D4154A-7B48-4D24-94E9-2253843571CF}" srcOrd="1" destOrd="0" presId="urn:microsoft.com/office/officeart/2009/3/layout/IncreasingArrowsProcess"/>
    <dgm:cxn modelId="{0CB7E1F4-077A-4C67-9D3E-E29DAB5A1B14}" type="presParOf" srcId="{2DE5A7D0-180D-49DB-8456-3E949095A63A}" destId="{8965E640-CD92-4575-9F20-BE41993BB374}" srcOrd="2" destOrd="0" presId="urn:microsoft.com/office/officeart/2009/3/layout/IncreasingArrowsProcess"/>
    <dgm:cxn modelId="{D3697C81-30FB-4650-9831-B3449C6A85B3}" type="presParOf" srcId="{2DE5A7D0-180D-49DB-8456-3E949095A63A}" destId="{3AD86900-80D9-4441-BC3F-E7E7731F97F8}" srcOrd="3" destOrd="0" presId="urn:microsoft.com/office/officeart/2009/3/layout/IncreasingArrowsProcess"/>
    <dgm:cxn modelId="{C4059247-E120-4544-8896-5E763E323110}" type="presParOf" srcId="{2DE5A7D0-180D-49DB-8456-3E949095A63A}" destId="{1E893609-EE2C-4B45-9910-A68B3395C098}" srcOrd="4" destOrd="0" presId="urn:microsoft.com/office/officeart/2009/3/layout/IncreasingArrowsProcess"/>
    <dgm:cxn modelId="{A05AFD1C-EA8E-4C0A-8E98-A6B4B84DCF7C}" type="presParOf" srcId="{2DE5A7D0-180D-49DB-8456-3E949095A63A}" destId="{59534528-3C94-410B-B037-09F10707118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AE6D-CD5F-4C99-959C-4BAE8B390520}">
      <dsp:nvSpPr>
        <dsp:cNvPr id="0" name=""/>
        <dsp:cNvSpPr/>
      </dsp:nvSpPr>
      <dsp:spPr>
        <a:xfrm>
          <a:off x="0" y="511542"/>
          <a:ext cx="6781799" cy="9876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679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Overall</a:t>
          </a:r>
          <a:endParaRPr lang="en-GB" sz="1800" kern="1200" dirty="0"/>
        </a:p>
      </dsp:txBody>
      <dsp:txXfrm>
        <a:off x="0" y="758464"/>
        <a:ext cx="6534877" cy="493844"/>
      </dsp:txXfrm>
    </dsp:sp>
    <dsp:sp modelId="{06D4154A-7B48-4D24-94E9-2253843571CF}">
      <dsp:nvSpPr>
        <dsp:cNvPr id="0" name=""/>
        <dsp:cNvSpPr/>
      </dsp:nvSpPr>
      <dsp:spPr>
        <a:xfrm>
          <a:off x="0" y="1273192"/>
          <a:ext cx="2088794" cy="1902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Programme becomes one of your Option choices</a:t>
          </a:r>
          <a:endParaRPr lang="en-GB" sz="1800" kern="1200" dirty="0"/>
        </a:p>
      </dsp:txBody>
      <dsp:txXfrm>
        <a:off x="0" y="1273192"/>
        <a:ext cx="2088794" cy="1902651"/>
      </dsp:txXfrm>
    </dsp:sp>
    <dsp:sp modelId="{8965E640-CD92-4575-9F20-BE41993BB374}">
      <dsp:nvSpPr>
        <dsp:cNvPr id="0" name=""/>
        <dsp:cNvSpPr/>
      </dsp:nvSpPr>
      <dsp:spPr>
        <a:xfrm>
          <a:off x="2088794" y="840771"/>
          <a:ext cx="4693005" cy="9876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679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Yr. 1: S5</a:t>
          </a:r>
          <a:endParaRPr lang="en-GB" sz="1800" kern="1200" dirty="0"/>
        </a:p>
      </dsp:txBody>
      <dsp:txXfrm>
        <a:off x="2088794" y="1087693"/>
        <a:ext cx="4446083" cy="493844"/>
      </dsp:txXfrm>
    </dsp:sp>
    <dsp:sp modelId="{3AD86900-80D9-4441-BC3F-E7E7731F97F8}">
      <dsp:nvSpPr>
        <dsp:cNvPr id="0" name=""/>
        <dsp:cNvSpPr/>
      </dsp:nvSpPr>
      <dsp:spPr>
        <a:xfrm>
          <a:off x="2088794" y="1602421"/>
          <a:ext cx="2088794" cy="1902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You attend College 2 half days per week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4 days per week in school</a:t>
          </a:r>
        </a:p>
      </dsp:txBody>
      <dsp:txXfrm>
        <a:off x="2088794" y="1602421"/>
        <a:ext cx="2088794" cy="1902651"/>
      </dsp:txXfrm>
    </dsp:sp>
    <dsp:sp modelId="{1E893609-EE2C-4B45-9910-A68B3395C098}">
      <dsp:nvSpPr>
        <dsp:cNvPr id="0" name=""/>
        <dsp:cNvSpPr/>
      </dsp:nvSpPr>
      <dsp:spPr>
        <a:xfrm>
          <a:off x="4177588" y="1170001"/>
          <a:ext cx="2604211" cy="987688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679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Yr. 2: S6</a:t>
          </a:r>
          <a:endParaRPr lang="en-GB" sz="1800" kern="1200" dirty="0"/>
        </a:p>
      </dsp:txBody>
      <dsp:txXfrm>
        <a:off x="4177588" y="1416923"/>
        <a:ext cx="2357289" cy="493844"/>
      </dsp:txXfrm>
    </dsp:sp>
    <dsp:sp modelId="{59534528-3C94-410B-B037-09F107071185}">
      <dsp:nvSpPr>
        <dsp:cNvPr id="0" name=""/>
        <dsp:cNvSpPr/>
      </dsp:nvSpPr>
      <dsp:spPr>
        <a:xfrm>
          <a:off x="4177588" y="1931651"/>
          <a:ext cx="2088794" cy="18748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You attend school 3 or 4 days per week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Up to 1 day at college and 1 day per week with an employer </a:t>
          </a:r>
          <a:endParaRPr lang="en-GB" sz="1800" kern="1200" dirty="0"/>
        </a:p>
      </dsp:txBody>
      <dsp:txXfrm>
        <a:off x="4177588" y="1931651"/>
        <a:ext cx="2088794" cy="1874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2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AB375-8885-E442-A165-18AC1A7593AC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2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E3C79-2680-1F43-A414-969F4DF380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48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92720" y="4715153"/>
            <a:ext cx="4477298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1392" y="9430307"/>
            <a:ext cx="81134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88580" y="4687889"/>
            <a:ext cx="5547096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E4BE2-BCD5-4AE5-8E60-FC282B4C07B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24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715963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7215" y="4675190"/>
            <a:ext cx="5928312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0A987-EBCF-44D1-8A42-9869B3BE2F4E}" type="slidenum">
              <a:rPr lang="en-GB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715963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7215" y="4675190"/>
            <a:ext cx="5928312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0A987-EBCF-44D1-8A42-9869B3BE2F4E}" type="slidenum">
              <a:rPr lang="en-GB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1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715963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7215" y="4675190"/>
            <a:ext cx="5928312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0A987-EBCF-44D1-8A42-9869B3BE2F4E}" type="slidenum">
              <a:rPr lang="en-GB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18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715963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7215" y="4675190"/>
            <a:ext cx="5928312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0A987-EBCF-44D1-8A42-9869B3BE2F4E}" type="slidenum">
              <a:rPr lang="en-GB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0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715963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7215" y="4675190"/>
            <a:ext cx="5928312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0A987-EBCF-44D1-8A42-9869B3BE2F4E}" type="slidenum">
              <a:rPr lang="en-GB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1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75" y="715963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7215" y="4675190"/>
            <a:ext cx="5928312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0A987-EBCF-44D1-8A42-9869B3BE2F4E}" type="slidenum">
              <a:rPr lang="en-GB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0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34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32BF0-0537-C64E-A21A-AF1F1AFD04A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CDDA00-6DE7-9549-A76E-B61AF8FE6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6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32BF0-0537-C64E-A21A-AF1F1AFD04A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CDDA00-6DE7-9549-A76E-B61AF8FE6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6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00" y="900001"/>
            <a:ext cx="5664600" cy="2110050"/>
          </a:xfrm>
        </p:spPr>
        <p:txBody>
          <a:bodyPr/>
          <a:lstStyle>
            <a:lvl1pPr algn="l">
              <a:lnSpc>
                <a:spcPts val="7700"/>
              </a:lnSpc>
              <a:defRPr sz="7400" spc="-6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00" y="2993400"/>
            <a:ext cx="4201200" cy="175260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 spc="-6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6268"/>
            <a:ext cx="1584000" cy="83586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 noChangeAspect="1"/>
          </p:cNvSpPr>
          <p:nvPr>
            <p:ph type="pic" sz="quarter" idx="10" hasCustomPrompt="1"/>
          </p:nvPr>
        </p:nvSpPr>
        <p:spPr>
          <a:xfrm rot="21300000">
            <a:off x="5091484" y="3214744"/>
            <a:ext cx="3583742" cy="3809651"/>
          </a:xfrm>
          <a:noFill/>
        </p:spPr>
        <p:txBody>
          <a:bodyPr tIns="118800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00" y="900001"/>
            <a:ext cx="5664600" cy="2110050"/>
          </a:xfrm>
        </p:spPr>
        <p:txBody>
          <a:bodyPr/>
          <a:lstStyle>
            <a:lvl1pPr algn="l">
              <a:lnSpc>
                <a:spcPts val="7700"/>
              </a:lnSpc>
              <a:defRPr sz="7400" spc="-6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00" y="2993400"/>
            <a:ext cx="4201200" cy="175260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 spc="-6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6268"/>
            <a:ext cx="1584000" cy="83586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 noChangeAspect="1"/>
          </p:cNvSpPr>
          <p:nvPr>
            <p:ph type="pic" sz="quarter" idx="13" hasCustomPrompt="1"/>
          </p:nvPr>
        </p:nvSpPr>
        <p:spPr>
          <a:xfrm rot="21294977">
            <a:off x="3357090" y="5041858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14" hasCustomPrompt="1"/>
          </p:nvPr>
        </p:nvSpPr>
        <p:spPr>
          <a:xfrm rot="21294977">
            <a:off x="5058890" y="4889458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5" hasCustomPrompt="1"/>
          </p:nvPr>
        </p:nvSpPr>
        <p:spPr>
          <a:xfrm rot="21294977">
            <a:off x="6786090" y="4737057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6" hasCustomPrompt="1"/>
          </p:nvPr>
        </p:nvSpPr>
        <p:spPr>
          <a:xfrm rot="21294977">
            <a:off x="6896156" y="5990123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17" hasCustomPrompt="1"/>
          </p:nvPr>
        </p:nvSpPr>
        <p:spPr>
          <a:xfrm rot="21294977">
            <a:off x="5168955" y="6134056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8" hasCustomPrompt="1"/>
          </p:nvPr>
        </p:nvSpPr>
        <p:spPr>
          <a:xfrm rot="21294977">
            <a:off x="3458689" y="6286744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58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5895625" cy="3225600"/>
          </a:xfrm>
        </p:spPr>
        <p:txBody>
          <a:bodyPr/>
          <a:lstStyle>
            <a:lvl1pPr marL="0" indent="0">
              <a:spcBef>
                <a:spcPts val="1417"/>
              </a:spcBef>
              <a:buNone/>
              <a:defRPr/>
            </a:lvl1pPr>
            <a:lvl2pPr marL="179388" indent="-179388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21308237">
            <a:off x="6781574" y="3322378"/>
            <a:ext cx="1663200" cy="1191600"/>
          </a:xfrm>
          <a:scene3d>
            <a:camera prst="orthographicFront">
              <a:rot lat="0" lon="21300000" rev="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7558825" cy="3225600"/>
          </a:xfrm>
        </p:spPr>
        <p:txBody>
          <a:bodyPr/>
          <a:lstStyle>
            <a:lvl1pPr marL="165600" indent="-1656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rgbClr val="006072"/>
                </a:solidFill>
              </a:defRPr>
            </a:lvl1pPr>
            <a:lvl2pPr marL="439200" indent="-179388">
              <a:defRPr>
                <a:solidFill>
                  <a:srgbClr val="00607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77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7558825" cy="3225600"/>
          </a:xfrm>
        </p:spPr>
        <p:txBody>
          <a:bodyPr/>
          <a:lstStyle>
            <a:lvl1pPr marL="165100" indent="-1651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39738" indent="-179388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11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6" y="930320"/>
            <a:ext cx="360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6" y="2008188"/>
            <a:ext cx="3606800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3600000" cy="3225600"/>
          </a:xfrm>
        </p:spPr>
        <p:txBody>
          <a:bodyPr/>
          <a:lstStyle>
            <a:lvl1pPr marL="0" indent="0">
              <a:spcBef>
                <a:spcPts val="1417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  <a:lvl2pPr marL="439738" indent="-179388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7"/>
          <p:cNvSpPr>
            <a:spLocks noGrp="1" noChangeAspect="1"/>
          </p:cNvSpPr>
          <p:nvPr>
            <p:ph type="pic" sz="quarter" idx="10" hasCustomPrompt="1"/>
          </p:nvPr>
        </p:nvSpPr>
        <p:spPr>
          <a:xfrm rot="21300000">
            <a:off x="5033873" y="1904937"/>
            <a:ext cx="3583742" cy="2581689"/>
          </a:xfrm>
          <a:noFill/>
        </p:spPr>
        <p:txBody>
          <a:bodyPr tIns="118800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15" hasCustomPrompt="1"/>
          </p:nvPr>
        </p:nvSpPr>
        <p:spPr>
          <a:xfrm rot="21294977">
            <a:off x="7023248" y="4452922"/>
            <a:ext cx="1768155" cy="1247767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 hasCustomPrompt="1"/>
          </p:nvPr>
        </p:nvSpPr>
        <p:spPr>
          <a:xfrm rot="21294977">
            <a:off x="6680348" y="522272"/>
            <a:ext cx="1768155" cy="1247767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620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 noChangeAspect="1"/>
          </p:cNvSpPr>
          <p:nvPr>
            <p:ph type="pic" sz="quarter" idx="10" hasCustomPrompt="1"/>
          </p:nvPr>
        </p:nvSpPr>
        <p:spPr>
          <a:xfrm rot="21293899">
            <a:off x="5500382" y="3831140"/>
            <a:ext cx="2994940" cy="2273983"/>
          </a:xfrm>
          <a:noFill/>
        </p:spPr>
        <p:txBody>
          <a:bodyPr tIns="1188000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2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5794825" cy="3225600"/>
          </a:xfrm>
        </p:spPr>
        <p:txBody>
          <a:bodyPr/>
          <a:lstStyle>
            <a:lvl1pPr marL="165100" indent="-1651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39738" indent="-179388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21308237">
            <a:off x="6781574" y="3450987"/>
            <a:ext cx="1663200" cy="1191600"/>
          </a:xfrm>
          <a:scene3d>
            <a:camera prst="orthographicFront">
              <a:rot lat="0" lon="21300000" rev="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1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32BF0-0537-C64E-A21A-AF1F1AFD04A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CDDA00-6DE7-9549-A76E-B61AF8FE6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02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663575" y="2232025"/>
            <a:ext cx="5924550" cy="4233863"/>
          </a:xfrm>
        </p:spPr>
        <p:txBody>
          <a:bodyPr tIns="612000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Insert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492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6125"/>
            <a:ext cx="15843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00" y="900001"/>
            <a:ext cx="5664600" cy="2110050"/>
          </a:xfrm>
        </p:spPr>
        <p:txBody>
          <a:bodyPr/>
          <a:lstStyle>
            <a:lvl1pPr algn="l">
              <a:lnSpc>
                <a:spcPts val="7700"/>
              </a:lnSpc>
              <a:defRPr sz="7400" spc="-6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00" y="2993400"/>
            <a:ext cx="4201200" cy="175260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 spc="-6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0"/>
          </p:nvPr>
        </p:nvSpPr>
        <p:spPr>
          <a:xfrm rot="21300000">
            <a:off x="5091484" y="3214744"/>
            <a:ext cx="3583742" cy="3809651"/>
          </a:xfrm>
          <a:noFill/>
        </p:spPr>
        <p:txBody>
          <a:bodyPr tIns="118800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DD62-B21E-4263-BAD9-8EB814873ED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CE9A-89BF-4B84-BAAE-FCCCF89CF12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469F-A62B-4477-9C0A-6FAA476E3EA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5F23-DAFE-48E8-B69E-D3FA7BE8126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9860-D089-40CF-8F17-8467CE04B47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143F-BADE-4C6B-9DEB-920B6E7D7A4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3D2A-9711-4832-ABAD-242456BB12F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6F00-EB72-40A6-B6F1-98D9639C5EC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3001-968A-4863-B2BA-4CBF922D762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7E27-4A4E-44B7-9B6A-9E0455468AD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4D65-A2B8-49F3-BEB2-6EA9DEDDFD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1E57-F894-4665-8FBC-A3F149E8E71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C122-98D3-4B85-B9CA-ABC60D6A3B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09D7-A3CA-4E68-B41A-1BBB3DFCBAC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32BF0-0537-C64E-A21A-AF1F1AFD04A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CDDA00-6DE7-9549-A76E-B61AF8FE6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67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A98-0616-4ED4-9BF6-511137B0E5D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0F80-0BE4-4906-BF00-8656460563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6E77-B1A0-4FA8-BDD4-D81327C1E31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DBE8-C8B3-4F7D-A9DD-2D6501E5817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5553-B629-45B8-B0A2-A8356D98E63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8B44-99E1-4E63-86E9-651C2B4A0C8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E248-80E4-4C12-9F70-1E85002C001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D840-77C4-4C82-9B04-91BE451CA57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v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6125"/>
            <a:ext cx="15843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00" y="900001"/>
            <a:ext cx="5664600" cy="2110050"/>
          </a:xfrm>
        </p:spPr>
        <p:txBody>
          <a:bodyPr/>
          <a:lstStyle>
            <a:lvl1pPr algn="l">
              <a:lnSpc>
                <a:spcPts val="7700"/>
              </a:lnSpc>
              <a:defRPr sz="7400" spc="-6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00" y="2993400"/>
            <a:ext cx="4201200" cy="175260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 spc="-6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3"/>
          </p:nvPr>
        </p:nvSpPr>
        <p:spPr>
          <a:xfrm rot="21294977">
            <a:off x="3357090" y="5041858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14"/>
          </p:nvPr>
        </p:nvSpPr>
        <p:spPr>
          <a:xfrm rot="21294977">
            <a:off x="5058890" y="4889458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5"/>
          </p:nvPr>
        </p:nvSpPr>
        <p:spPr>
          <a:xfrm rot="21294977">
            <a:off x="6786090" y="4737057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6"/>
          </p:nvPr>
        </p:nvSpPr>
        <p:spPr>
          <a:xfrm rot="21294977">
            <a:off x="6896156" y="5990123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17"/>
          </p:nvPr>
        </p:nvSpPr>
        <p:spPr>
          <a:xfrm rot="21294977">
            <a:off x="5168955" y="6134056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8"/>
          </p:nvPr>
        </p:nvSpPr>
        <p:spPr>
          <a:xfrm rot="21294977">
            <a:off x="3458689" y="6286744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6125"/>
            <a:ext cx="15843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00" y="900001"/>
            <a:ext cx="5664600" cy="2110050"/>
          </a:xfrm>
        </p:spPr>
        <p:txBody>
          <a:bodyPr/>
          <a:lstStyle>
            <a:lvl1pPr algn="l">
              <a:lnSpc>
                <a:spcPts val="7700"/>
              </a:lnSpc>
              <a:defRPr sz="7400" spc="-6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00" y="2993400"/>
            <a:ext cx="4201200" cy="175260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 spc="-6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0"/>
          </p:nvPr>
        </p:nvSpPr>
        <p:spPr>
          <a:xfrm rot="21300000">
            <a:off x="5091484" y="3214744"/>
            <a:ext cx="3583742" cy="3809651"/>
          </a:xfrm>
          <a:noFill/>
        </p:spPr>
        <p:txBody>
          <a:bodyPr tIns="118800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Pg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7558825" cy="3225600"/>
          </a:xfrm>
        </p:spPr>
        <p:txBody>
          <a:bodyPr/>
          <a:lstStyle>
            <a:lvl1pPr marL="165600" indent="-1656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rgbClr val="006072"/>
                </a:solidFill>
              </a:defRPr>
            </a:lvl1pPr>
            <a:lvl2pPr marL="439200" indent="-179388">
              <a:defRPr>
                <a:solidFill>
                  <a:srgbClr val="00607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32BF0-0537-C64E-A21A-AF1F1AFD04A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CDDA00-6DE7-9549-A76E-B61AF8FE6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0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32BF0-0537-C64E-A21A-AF1F1AFD04A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CDDA00-6DE7-9549-A76E-B61AF8FE6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9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32BF0-0537-C64E-A21A-AF1F1AFD04A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CDDA00-6DE7-9549-A76E-B61AF8FE6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1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32BF0-0537-C64E-A21A-AF1F1AFD04A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CDDA00-6DE7-9549-A76E-B61AF8FE6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0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32BF0-0537-C64E-A21A-AF1F1AFD04A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CDDA00-6DE7-9549-A76E-B61AF8FE6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1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32BF0-0537-C64E-A21A-AF1F1AFD04A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CDDA00-6DE7-9549-A76E-B61AF8FE6D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1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S_Powerpoint_Slide3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2197" y="0"/>
            <a:ext cx="9696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4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834314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575" y="2901600"/>
            <a:ext cx="7834314" cy="3225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763" r:id="rId11"/>
  </p:sldLayoutIdLst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500" b="1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50813" indent="-150813" algn="l" defTabSz="914400" rtl="0" eaLnBrk="1" latinLnBrk="0" hangingPunct="1">
        <a:spcBef>
          <a:spcPts val="1417"/>
        </a:spcBef>
        <a:buFont typeface="Arial" pitchFamily="34" charset="0"/>
        <a:buChar char="•"/>
        <a:defRPr sz="1500" b="1" kern="1200" spc="-60" baseline="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159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b="1" kern="1200" spc="-6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BF76C6-7DF3-40FF-A5F0-E552DDED9B3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68F831-7FB0-476C-B092-CE84BC24C8B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qf.org.uk/the-framework/search-database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scqf.org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18" Type="http://schemas.openxmlformats.org/officeDocument/2006/relationships/image" Target="../media/image32.jpg"/><Relationship Id="rId3" Type="http://schemas.openxmlformats.org/officeDocument/2006/relationships/image" Target="../media/image17.jpg"/><Relationship Id="rId21" Type="http://schemas.openxmlformats.org/officeDocument/2006/relationships/image" Target="../media/image35.jp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" Type="http://schemas.openxmlformats.org/officeDocument/2006/relationships/image" Target="../media/image16.png"/><Relationship Id="rId16" Type="http://schemas.openxmlformats.org/officeDocument/2006/relationships/image" Target="../media/image30.jpg"/><Relationship Id="rId20" Type="http://schemas.openxmlformats.org/officeDocument/2006/relationships/image" Target="../media/image34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19" Type="http://schemas.openxmlformats.org/officeDocument/2006/relationships/image" Target="../media/image33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UoD" TargetMode="External"/><Relationship Id="rId13" Type="http://schemas.openxmlformats.org/officeDocument/2006/relationships/hyperlink" Target="AtyU" TargetMode="External"/><Relationship Id="rId18" Type="http://schemas.openxmlformats.org/officeDocument/2006/relationships/image" Target="../media/image46.jpeg"/><Relationship Id="rId26" Type="http://schemas.openxmlformats.org/officeDocument/2006/relationships/image" Target="../media/image50.png"/><Relationship Id="rId3" Type="http://schemas.openxmlformats.org/officeDocument/2006/relationships/image" Target="../media/image38.png"/><Relationship Id="rId21" Type="http://schemas.openxmlformats.org/officeDocument/2006/relationships/hyperlink" Target="UOA" TargetMode="External"/><Relationship Id="rId7" Type="http://schemas.openxmlformats.org/officeDocument/2006/relationships/image" Target="../media/image40.jpg"/><Relationship Id="rId12" Type="http://schemas.openxmlformats.org/officeDocument/2006/relationships/image" Target="../media/image43.png"/><Relationship Id="rId17" Type="http://schemas.openxmlformats.org/officeDocument/2006/relationships/hyperlink" Target="UStr" TargetMode="External"/><Relationship Id="rId25" Type="http://schemas.openxmlformats.org/officeDocument/2006/relationships/hyperlink" Target="US" TargetMode="External"/><Relationship Id="rId2" Type="http://schemas.openxmlformats.org/officeDocument/2006/relationships/hyperlink" Target="ENp" TargetMode="External"/><Relationship Id="rId16" Type="http://schemas.openxmlformats.org/officeDocument/2006/relationships/image" Target="../media/image45.jpg"/><Relationship Id="rId20" Type="http://schemas.openxmlformats.org/officeDocument/2006/relationships/image" Target="../media/image47.jpg"/><Relationship Id="rId1" Type="http://schemas.openxmlformats.org/officeDocument/2006/relationships/slideLayout" Target="../slideLayouts/slideLayout36.xml"/><Relationship Id="rId6" Type="http://schemas.openxmlformats.org/officeDocument/2006/relationships/hyperlink" Target="RGU" TargetMode="External"/><Relationship Id="rId11" Type="http://schemas.openxmlformats.org/officeDocument/2006/relationships/image" Target="../media/image42.jpg"/><Relationship Id="rId24" Type="http://schemas.openxmlformats.org/officeDocument/2006/relationships/image" Target="../media/image49.jpeg"/><Relationship Id="rId5" Type="http://schemas.openxmlformats.org/officeDocument/2006/relationships/image" Target="../media/image39.jpg"/><Relationship Id="rId15" Type="http://schemas.openxmlformats.org/officeDocument/2006/relationships/hyperlink" Target="UG" TargetMode="External"/><Relationship Id="rId23" Type="http://schemas.openxmlformats.org/officeDocument/2006/relationships/hyperlink" Target="GCU" TargetMode="External"/><Relationship Id="rId28" Type="http://schemas.openxmlformats.org/officeDocument/2006/relationships/image" Target="../media/image51.jpg"/><Relationship Id="rId10" Type="http://schemas.openxmlformats.org/officeDocument/2006/relationships/hyperlink" Target="UoE" TargetMode="External"/><Relationship Id="rId19" Type="http://schemas.openxmlformats.org/officeDocument/2006/relationships/hyperlink" Target="HW" TargetMode="External"/><Relationship Id="rId4" Type="http://schemas.openxmlformats.org/officeDocument/2006/relationships/hyperlink" Target="UHI" TargetMode="External"/><Relationship Id="rId9" Type="http://schemas.openxmlformats.org/officeDocument/2006/relationships/image" Target="../media/image41.jpg"/><Relationship Id="rId14" Type="http://schemas.openxmlformats.org/officeDocument/2006/relationships/image" Target="../media/image44.jpg"/><Relationship Id="rId22" Type="http://schemas.openxmlformats.org/officeDocument/2006/relationships/image" Target="../media/image48.jpg"/><Relationship Id="rId27" Type="http://schemas.openxmlformats.org/officeDocument/2006/relationships/hyperlink" Target="U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113" y="2090738"/>
            <a:ext cx="6173787" cy="1404937"/>
          </a:xfrm>
        </p:spPr>
        <p:txBody>
          <a:bodyPr/>
          <a:lstStyle/>
          <a:p>
            <a:pPr eaLnBrk="1" fontAlgn="auto" hangingPunct="1">
              <a:lnSpc>
                <a:spcPts val="4500"/>
              </a:lnSpc>
              <a:spcAft>
                <a:spcPts val="0"/>
              </a:spcAft>
              <a:defRPr/>
            </a:pP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pic>
        <p:nvPicPr>
          <p:cNvPr id="40963" name="Picture Placeholder 5" descr="Engineering%20team%20manager%20Mel%20Robertson%20and%20Modern%20Apprentice%20Grant%20Forsyth%204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8655" r="18655"/>
          <a:stretch>
            <a:fillRect/>
          </a:stretch>
        </p:blipFill>
        <p:spPr>
          <a:xfrm rot="21300000">
            <a:off x="5091113" y="3214688"/>
            <a:ext cx="3584575" cy="3810000"/>
          </a:xfr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8670" y="2020466"/>
            <a:ext cx="8424863" cy="29511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3000"/>
              </a:lnSpc>
              <a:spcAft>
                <a:spcPts val="600"/>
              </a:spcAft>
              <a:defRPr/>
            </a:pPr>
            <a:r>
              <a:rPr lang="en-GB" altLang="en-US" sz="3300" b="1" dirty="0" smtClean="0">
                <a:solidFill>
                  <a:srgbClr val="006072"/>
                </a:solidFill>
                <a:latin typeface="+mj-lt"/>
                <a:ea typeface="+mj-ea"/>
                <a:cs typeface="+mj-cs"/>
              </a:rPr>
              <a:t>Senior Phase Pathways:</a:t>
            </a:r>
          </a:p>
          <a:p>
            <a:pPr eaLnBrk="1" fontAlgn="auto" hangingPunct="1">
              <a:lnSpc>
                <a:spcPts val="3000"/>
              </a:lnSpc>
              <a:spcAft>
                <a:spcPts val="600"/>
              </a:spcAft>
              <a:defRPr/>
            </a:pPr>
            <a:r>
              <a:rPr lang="en-GB" altLang="en-US" sz="3300" b="1" dirty="0" smtClean="0">
                <a:solidFill>
                  <a:srgbClr val="006072"/>
                </a:solidFill>
                <a:latin typeface="+mj-lt"/>
                <a:ea typeface="+mj-ea"/>
                <a:cs typeface="+mj-cs"/>
              </a:rPr>
              <a:t>Foundation Apprenticeships</a:t>
            </a:r>
          </a:p>
          <a:p>
            <a:pPr eaLnBrk="1" fontAlgn="auto" hangingPunct="1">
              <a:lnSpc>
                <a:spcPts val="3000"/>
              </a:lnSpc>
              <a:spcAft>
                <a:spcPts val="600"/>
              </a:spcAft>
              <a:defRPr/>
            </a:pPr>
            <a:endParaRPr lang="en-GB" sz="2900" b="1" dirty="0" smtClean="0">
              <a:solidFill>
                <a:srgbClr val="002060"/>
              </a:solidFill>
            </a:endParaRPr>
          </a:p>
          <a:p>
            <a:pPr eaLnBrk="1" fontAlgn="auto" hangingPunct="1">
              <a:lnSpc>
                <a:spcPts val="3000"/>
              </a:lnSpc>
              <a:spcAft>
                <a:spcPts val="600"/>
              </a:spcAft>
              <a:defRPr/>
            </a:pPr>
            <a:r>
              <a:rPr lang="en-GB" sz="2900" dirty="0" smtClean="0">
                <a:solidFill>
                  <a:srgbClr val="002060"/>
                </a:solidFill>
              </a:rPr>
              <a:t>Gail Paterson and </a:t>
            </a:r>
          </a:p>
          <a:p>
            <a:pPr eaLnBrk="1" fontAlgn="auto" hangingPunct="1">
              <a:lnSpc>
                <a:spcPts val="3000"/>
              </a:lnSpc>
              <a:spcAft>
                <a:spcPts val="600"/>
              </a:spcAft>
              <a:defRPr/>
            </a:pPr>
            <a:r>
              <a:rPr lang="en-GB" sz="2900" dirty="0" smtClean="0">
                <a:solidFill>
                  <a:srgbClr val="002060"/>
                </a:solidFill>
              </a:rPr>
              <a:t>Ashleigh Bonnar</a:t>
            </a:r>
            <a:endParaRPr lang="en-GB" sz="29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687" t="14147" r="16794" b="66390"/>
          <a:stretch/>
        </p:blipFill>
        <p:spPr>
          <a:xfrm>
            <a:off x="1598216" y="740581"/>
            <a:ext cx="4862368" cy="757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1" y="831272"/>
            <a:ext cx="1873508" cy="789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515225" cy="11430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chemeClr val="accent5">
                    <a:lumMod val="75000"/>
                  </a:schemeClr>
                </a:solidFill>
                <a:latin typeface="Arial (Headings)"/>
              </a:rPr>
              <a:t>Eligibility Criteria?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" y="1270000"/>
            <a:ext cx="701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Students are expected to have </a:t>
            </a:r>
            <a:r>
              <a:rPr lang="en-GB" sz="2400" dirty="0"/>
              <a:t>an interest in developing greater awareness of the industry with a potential desire to pursue as a </a:t>
            </a:r>
            <a:r>
              <a:rPr lang="en-GB" sz="2400" dirty="0" smtClean="0"/>
              <a:t>career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Students </a:t>
            </a:r>
            <a:r>
              <a:rPr lang="en-GB" sz="2400" dirty="0"/>
              <a:t>must be capable of working at Level 6 (Higher) over S5 and </a:t>
            </a:r>
            <a:r>
              <a:rPr lang="en-GB" sz="2400" dirty="0" smtClean="0"/>
              <a:t>S6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Some Frameworks require these to include English and </a:t>
            </a:r>
            <a:r>
              <a:rPr lang="en-GB" sz="2400" dirty="0" smtClean="0"/>
              <a:t>Maths</a:t>
            </a:r>
            <a:endParaRPr lang="en-GB" sz="2400" dirty="0"/>
          </a:p>
          <a:p>
            <a:pPr fontAlgn="base"/>
            <a:endParaRPr lang="en-GB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Programme lasts 2 years.  No Foundation Apprenticeship qualification or part qualification if participants leave early</a:t>
            </a:r>
          </a:p>
          <a:p>
            <a:pPr fontAlgn="base"/>
            <a:endParaRPr lang="en-GB" sz="2400" dirty="0" smtClean="0"/>
          </a:p>
          <a:p>
            <a:pPr fontAlgn="base"/>
            <a:endParaRPr lang="en-GB" sz="2400" dirty="0" smtClean="0"/>
          </a:p>
          <a:p>
            <a:pPr fontAlgn="base"/>
            <a:endParaRPr lang="en-GB" sz="2000" dirty="0" smtClean="0"/>
          </a:p>
          <a:p>
            <a:pPr fontAlgn="base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8326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515225" cy="11430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chemeClr val="accent5">
                    <a:lumMod val="75000"/>
                  </a:schemeClr>
                </a:solidFill>
                <a:latin typeface="Arial (Headings)"/>
              </a:rPr>
              <a:t>Why should I apply?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1365" y="1143000"/>
            <a:ext cx="661863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7188" indent="-357188" eaLnBrk="1" hangingPunct="1">
              <a:spcBef>
                <a:spcPct val="0"/>
              </a:spcBef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Industry is telling education that something needs to change</a:t>
            </a:r>
          </a:p>
          <a:p>
            <a:pPr marL="357188" indent="-357188" eaLnBrk="1" hangingPunct="1">
              <a:spcBef>
                <a:spcPct val="0"/>
              </a:spcBef>
              <a:buNone/>
            </a:pP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57188" indent="-357188" eaLnBrk="1" hangingPunct="1"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Increasingly jobs require much more than academic qualifications</a:t>
            </a:r>
          </a:p>
          <a:p>
            <a:pPr marL="357188" indent="-357188" eaLnBrk="1" hangingPunct="1">
              <a:spcBef>
                <a:spcPct val="0"/>
              </a:spcBef>
            </a:pPr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eaLnBrk="1" hangingPunct="1"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the end of S6 you will have gained invaluable industry experience</a:t>
            </a:r>
          </a:p>
          <a:p>
            <a:pPr marL="357188" indent="-357188" eaLnBrk="1" hangingPunct="1">
              <a:spcBef>
                <a:spcPct val="0"/>
              </a:spcBef>
            </a:pP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indent="-357188" eaLnBrk="1" hangingPunct="1">
              <a:spcBef>
                <a:spcPct val="0"/>
              </a:spcBef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You</a:t>
            </a:r>
            <a:r>
              <a:rPr kumimoji="0" lang="en-GB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will have experienced College Life</a:t>
            </a:r>
          </a:p>
          <a:p>
            <a:pPr marL="357188" indent="-357188" eaLnBrk="1" hangingPunct="1">
              <a:spcBef>
                <a:spcPct val="0"/>
              </a:spcBef>
            </a:pPr>
            <a:endParaRPr lang="en-GB" sz="20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57188" indent="-357188" eaLnBrk="1" hangingPunct="1">
              <a:spcBef>
                <a:spcPct val="0"/>
              </a:spcBef>
            </a:pPr>
            <a:r>
              <a:rPr lang="en-GB" sz="20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will have gained competitive advantage for routes to employment and/or future learning</a:t>
            </a:r>
          </a:p>
          <a:p>
            <a:pPr marL="357188" indent="-357188" eaLnBrk="1" hangingPunct="1">
              <a:spcBef>
                <a:spcPct val="0"/>
              </a:spcBef>
            </a:pPr>
            <a:endParaRPr kumimoji="0" lang="en-GB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7188" indent="-357188" eaLnBrk="1" hangingPunct="1"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will have an industry designed, led and supported qualification – at Higher Level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515225" cy="11430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chemeClr val="accent5">
                    <a:lumMod val="75000"/>
                  </a:schemeClr>
                </a:solidFill>
                <a:latin typeface="Arial (Headings)"/>
              </a:rPr>
              <a:t>What are they?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220" y="1143000"/>
            <a:ext cx="61926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Same level as Highers</a:t>
            </a:r>
          </a:p>
          <a:p>
            <a:pPr fontAlgn="base"/>
            <a:endParaRPr lang="en-GB" sz="24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2 </a:t>
            </a:r>
            <a:r>
              <a:rPr lang="en-GB" sz="2400" dirty="0"/>
              <a:t>year programmes to gain an industry recognised qualification.</a:t>
            </a:r>
            <a:endParaRPr lang="en-GB" dirty="0"/>
          </a:p>
          <a:p>
            <a:pPr fontAlgn="base"/>
            <a:endParaRPr lang="en-GB" sz="24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Open to pupils starting S5.</a:t>
            </a:r>
            <a:endParaRPr lang="en-GB" dirty="0" smtClean="0"/>
          </a:p>
          <a:p>
            <a:pPr fontAlgn="base"/>
            <a:endParaRPr lang="en-GB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Currently 13 </a:t>
            </a:r>
            <a:r>
              <a:rPr lang="en-GB" sz="2400" dirty="0"/>
              <a:t>frameworks offered by Glasgow </a:t>
            </a:r>
            <a:r>
              <a:rPr lang="en-GB" sz="2400" dirty="0" smtClean="0"/>
              <a:t>and Paisley colleges.</a:t>
            </a:r>
          </a:p>
          <a:p>
            <a:pPr fontAlgn="base"/>
            <a:endParaRPr lang="en-GB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New frameworks being added.</a:t>
            </a:r>
            <a:endParaRPr lang="en-GB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Combine school, college and work placement.</a:t>
            </a:r>
            <a:endParaRPr lang="en-GB" dirty="0" smtClean="0"/>
          </a:p>
          <a:p>
            <a:pPr fontAlgn="base"/>
            <a:endParaRPr lang="en-GB" dirty="0" smtClean="0"/>
          </a:p>
          <a:p>
            <a:pPr fontAlgn="base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515225" cy="11430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chemeClr val="accent5">
                    <a:lumMod val="75000"/>
                  </a:schemeClr>
                </a:solidFill>
                <a:latin typeface="Arial (Headings)"/>
              </a:rPr>
              <a:t>How they compare?</a:t>
            </a: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79388" y="1001412"/>
            <a:ext cx="8475663" cy="5176838"/>
            <a:chOff x="169" y="636"/>
            <a:chExt cx="5339" cy="3261"/>
          </a:xfrm>
        </p:grpSpPr>
        <p:pic>
          <p:nvPicPr>
            <p:cNvPr id="1050" name="Picture 26" descr="The Scottish Credit and Qualifications Framewor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15131" r="4440" b="5431"/>
            <a:stretch/>
          </p:blipFill>
          <p:spPr bwMode="auto">
            <a:xfrm>
              <a:off x="169" y="720"/>
              <a:ext cx="5271" cy="3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4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12" y="636"/>
              <a:ext cx="342" cy="3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23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684" y="3600"/>
              <a:ext cx="102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22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1596" y="2616"/>
              <a:ext cx="9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21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1596" y="2862"/>
              <a:ext cx="98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20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1596" y="3114"/>
              <a:ext cx="9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9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1596" y="3402"/>
              <a:ext cx="84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8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1596" y="1884"/>
              <a:ext cx="9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7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1596" y="2124"/>
              <a:ext cx="9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1596" y="2370"/>
              <a:ext cx="98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5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4632" y="1620"/>
              <a:ext cx="8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4632" y="1380"/>
              <a:ext cx="86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3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4626" y="1056"/>
              <a:ext cx="87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2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4626" y="894"/>
              <a:ext cx="88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1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4632" y="1872"/>
              <a:ext cx="87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0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4632" y="2202"/>
              <a:ext cx="876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9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4632" y="2406"/>
              <a:ext cx="87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8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4632" y="2724"/>
              <a:ext cx="864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7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4632" y="2952"/>
              <a:ext cx="864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7060644" y="3811287"/>
            <a:ext cx="1713470" cy="681037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515225" cy="11430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chemeClr val="accent5">
                    <a:lumMod val="75000"/>
                  </a:schemeClr>
                </a:solidFill>
                <a:latin typeface="Arial (Headings)"/>
              </a:rPr>
              <a:t>Options Available…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101" t="22758" r="16331" b="16763"/>
          <a:stretch/>
        </p:blipFill>
        <p:spPr>
          <a:xfrm>
            <a:off x="179388" y="1665465"/>
            <a:ext cx="8023654" cy="3927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2141" y="4316627"/>
            <a:ext cx="5173362" cy="1276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6927" y="1745673"/>
            <a:ext cx="1537854" cy="781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074920" y="1803863"/>
            <a:ext cx="1537854" cy="7509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17242" y="1803863"/>
            <a:ext cx="1537854" cy="737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396081" y="1745673"/>
            <a:ext cx="1537854" cy="883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396081" y="3150524"/>
            <a:ext cx="1537854" cy="105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4920" y="3150524"/>
            <a:ext cx="1537854" cy="904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883747"/>
              </p:ext>
            </p:extLst>
          </p:nvPr>
        </p:nvGraphicFramePr>
        <p:xfrm>
          <a:off x="179388" y="1142999"/>
          <a:ext cx="8264396" cy="459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79388" y="0"/>
            <a:ext cx="751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4000" b="1" dirty="0" smtClean="0">
                <a:solidFill>
                  <a:schemeClr val="accent5">
                    <a:lumMod val="75000"/>
                  </a:schemeClr>
                </a:solidFill>
                <a:latin typeface="Arial (Headings)"/>
              </a:rPr>
              <a:t>Industry Demand…</a:t>
            </a:r>
          </a:p>
        </p:txBody>
      </p:sp>
    </p:spTree>
    <p:extLst>
      <p:ext uri="{BB962C8B-B14F-4D97-AF65-F5344CB8AC3E}">
        <p14:creationId xmlns:p14="http://schemas.microsoft.com/office/powerpoint/2010/main" val="13312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515225" cy="11430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chemeClr val="accent5">
                    <a:lumMod val="75000"/>
                  </a:schemeClr>
                </a:solidFill>
                <a:latin typeface="Arial (Headings)"/>
              </a:rPr>
              <a:t>How do they work?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9912159"/>
              </p:ext>
            </p:extLst>
          </p:nvPr>
        </p:nvGraphicFramePr>
        <p:xfrm>
          <a:off x="838200" y="1143000"/>
          <a:ext cx="6781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8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87AE6D-CD5F-4C99-959C-4BAE8B390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65E640-CD92-4575-9F20-BE41993BB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893609-EE2C-4B45-9910-A68B3395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4154A-7B48-4D24-94E9-225384357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D86900-80D9-4441-BC3F-E7E7731F9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34528-3C94-410B-B037-09F107071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179388" y="0"/>
            <a:ext cx="751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4000" b="1" dirty="0" smtClean="0">
                <a:solidFill>
                  <a:schemeClr val="accent5">
                    <a:lumMod val="75000"/>
                  </a:schemeClr>
                </a:solidFill>
                <a:latin typeface="Arial (Headings)"/>
              </a:rPr>
              <a:t>Employer Engagement: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" y="1406857"/>
            <a:ext cx="1414117" cy="3920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61" y="1311851"/>
            <a:ext cx="1098466" cy="6004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74" y="1310395"/>
            <a:ext cx="1082682" cy="5108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84" y="855156"/>
            <a:ext cx="1057275" cy="13049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7" b="31919"/>
          <a:stretch/>
        </p:blipFill>
        <p:spPr>
          <a:xfrm>
            <a:off x="159671" y="2479342"/>
            <a:ext cx="1836039" cy="4330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24" y="2421632"/>
            <a:ext cx="2322818" cy="7742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93" y="3723278"/>
            <a:ext cx="1990027" cy="10915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94" y="3535688"/>
            <a:ext cx="1348952" cy="9667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8" b="28830"/>
          <a:stretch/>
        </p:blipFill>
        <p:spPr>
          <a:xfrm>
            <a:off x="2190136" y="4883570"/>
            <a:ext cx="1254897" cy="5519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23" y="2318625"/>
            <a:ext cx="619840" cy="10867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70" y="4771972"/>
            <a:ext cx="1143177" cy="7751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4" y="3259525"/>
            <a:ext cx="1406650" cy="10961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54" y="4920848"/>
            <a:ext cx="1853570" cy="6116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32187" r="4699" b="30371"/>
          <a:stretch/>
        </p:blipFill>
        <p:spPr>
          <a:xfrm>
            <a:off x="2255443" y="3745605"/>
            <a:ext cx="2166551" cy="5025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32" y="1140113"/>
            <a:ext cx="1147177" cy="9060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7" b="35516"/>
          <a:stretch/>
        </p:blipFill>
        <p:spPr>
          <a:xfrm>
            <a:off x="6903148" y="5012504"/>
            <a:ext cx="1526231" cy="42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41" y="2251820"/>
            <a:ext cx="1730283" cy="1089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31" y="5666627"/>
            <a:ext cx="1335381" cy="1168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1" y="5753224"/>
            <a:ext cx="1948578" cy="995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2" y="4740321"/>
            <a:ext cx="1891997" cy="7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515225" cy="11430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chemeClr val="accent5">
                    <a:lumMod val="75000"/>
                  </a:schemeClr>
                </a:solidFill>
                <a:latin typeface="Arial (Headings)"/>
              </a:rPr>
              <a:t>Progression opportunities…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59" y="1137412"/>
            <a:ext cx="4451350" cy="4192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906" y="1823780"/>
            <a:ext cx="31217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FAST TRACK MODERN APPRENTICESHIP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60659" y="2926131"/>
            <a:ext cx="1346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EMPLOYMENT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 rot="20985737">
            <a:off x="4926560" y="4136119"/>
            <a:ext cx="20701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UNIVERSITY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 rot="20985737">
            <a:off x="5101462" y="2419024"/>
            <a:ext cx="17203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COLLEGE HNC/HND</a:t>
            </a:r>
            <a:endParaRPr lang="en-GB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" y="2702643"/>
            <a:ext cx="2052569" cy="234932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6065" y="4620169"/>
            <a:ext cx="3569835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FOUNDATION APPRENTICESHIP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3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17795 0.0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hlinkClick r:id="rId2" action="ppaction://hlinkfile" tooltip="Accepted as Higher (with essential subjects)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61" y="5284384"/>
            <a:ext cx="1314199" cy="400395"/>
          </a:xfrm>
          <a:prstGeom prst="rect">
            <a:avLst/>
          </a:prstGeom>
        </p:spPr>
      </p:pic>
      <p:pic>
        <p:nvPicPr>
          <p:cNvPr id="26" name="Picture 25">
            <a:hlinkClick r:id="rId4" action="ppaction://hlinkfile" tooltip="Accepted as Higher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13" y="1533800"/>
            <a:ext cx="1187411" cy="378519"/>
          </a:xfrm>
          <a:prstGeom prst="rect">
            <a:avLst/>
          </a:prstGeom>
        </p:spPr>
      </p:pic>
      <p:pic>
        <p:nvPicPr>
          <p:cNvPr id="25" name="Picture 24">
            <a:hlinkClick r:id="rId6" action="ppaction://hlinkfile" tooltip="Accepted as Higher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85" y="1800812"/>
            <a:ext cx="821372" cy="767637"/>
          </a:xfrm>
          <a:prstGeom prst="rect">
            <a:avLst/>
          </a:prstGeom>
        </p:spPr>
      </p:pic>
      <p:pic>
        <p:nvPicPr>
          <p:cNvPr id="24" name="Picture 23">
            <a:hlinkClick r:id="rId8" action="ppaction://hlinkfile" tooltip="Accepted as Higher (CYP supports Teaching)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62" y="2733235"/>
            <a:ext cx="1147164" cy="678934"/>
          </a:xfrm>
          <a:prstGeom prst="rect">
            <a:avLst/>
          </a:prstGeom>
        </p:spPr>
      </p:pic>
      <p:pic>
        <p:nvPicPr>
          <p:cNvPr id="28" name="Picture 27">
            <a:hlinkClick r:id="rId10" action="ppaction://hlinkfile" tooltip="Accepted as Higher (with essential subjects)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82" y="4373574"/>
            <a:ext cx="1122591" cy="7588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0"/>
            <a:ext cx="751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4000" b="1" dirty="0" smtClean="0">
                <a:solidFill>
                  <a:schemeClr val="accent5">
                    <a:lumMod val="75000"/>
                  </a:schemeClr>
                </a:solidFill>
                <a:latin typeface="Arial (Headings)"/>
              </a:rPr>
              <a:t>University Recognition: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2" y="1272975"/>
            <a:ext cx="4560479" cy="52681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82716" y="2705118"/>
            <a:ext cx="180753" cy="1807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109909" y="2641605"/>
            <a:ext cx="893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Inverness</a:t>
            </a:r>
            <a:endParaRPr lang="en-GB" sz="1400" b="1" dirty="0"/>
          </a:p>
        </p:txBody>
      </p:sp>
      <p:sp>
        <p:nvSpPr>
          <p:cNvPr id="9" name="Oval 8"/>
          <p:cNvSpPr/>
          <p:nvPr/>
        </p:nvSpPr>
        <p:spPr>
          <a:xfrm>
            <a:off x="5410493" y="3094427"/>
            <a:ext cx="180753" cy="1807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25330" y="3030914"/>
            <a:ext cx="91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Aberdeen</a:t>
            </a:r>
            <a:endParaRPr lang="en-GB" sz="1400" b="1" dirty="0"/>
          </a:p>
        </p:txBody>
      </p:sp>
      <p:sp>
        <p:nvSpPr>
          <p:cNvPr id="11" name="Oval 10"/>
          <p:cNvSpPr/>
          <p:nvPr/>
        </p:nvSpPr>
        <p:spPr>
          <a:xfrm>
            <a:off x="3969303" y="4760414"/>
            <a:ext cx="180753" cy="1807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814505" y="4512667"/>
            <a:ext cx="815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Glasgow</a:t>
            </a:r>
            <a:endParaRPr lang="en-GB" sz="1400" b="1" dirty="0"/>
          </a:p>
        </p:txBody>
      </p:sp>
      <p:sp>
        <p:nvSpPr>
          <p:cNvPr id="13" name="Oval 12"/>
          <p:cNvSpPr/>
          <p:nvPr/>
        </p:nvSpPr>
        <p:spPr>
          <a:xfrm>
            <a:off x="3854292" y="4840467"/>
            <a:ext cx="143907" cy="1439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386518" y="4890085"/>
            <a:ext cx="700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Paisley</a:t>
            </a:r>
            <a:endParaRPr lang="en-GB" sz="1400" b="1" dirty="0"/>
          </a:p>
        </p:txBody>
      </p:sp>
      <p:sp>
        <p:nvSpPr>
          <p:cNvPr id="15" name="Oval 14"/>
          <p:cNvSpPr/>
          <p:nvPr/>
        </p:nvSpPr>
        <p:spPr>
          <a:xfrm>
            <a:off x="4491385" y="4743997"/>
            <a:ext cx="180753" cy="1807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630306" y="4671905"/>
            <a:ext cx="942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Edinburgh</a:t>
            </a:r>
            <a:endParaRPr lang="en-GB" sz="1400" b="1" dirty="0"/>
          </a:p>
        </p:txBody>
      </p:sp>
      <p:sp>
        <p:nvSpPr>
          <p:cNvPr id="17" name="Oval 16"/>
          <p:cNvSpPr/>
          <p:nvPr/>
        </p:nvSpPr>
        <p:spPr>
          <a:xfrm>
            <a:off x="4099366" y="4449193"/>
            <a:ext cx="143907" cy="1439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596963" y="418008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Stirling</a:t>
            </a:r>
            <a:endParaRPr lang="en-GB" sz="1400" b="1" dirty="0"/>
          </a:p>
        </p:txBody>
      </p:sp>
      <p:sp>
        <p:nvSpPr>
          <p:cNvPr id="21" name="Oval 20"/>
          <p:cNvSpPr/>
          <p:nvPr/>
        </p:nvSpPr>
        <p:spPr>
          <a:xfrm>
            <a:off x="4931726" y="4045543"/>
            <a:ext cx="143907" cy="1439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407177" y="3807886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Dundee</a:t>
            </a:r>
            <a:endParaRPr lang="en-GB" sz="1400" b="1" dirty="0"/>
          </a:p>
        </p:txBody>
      </p:sp>
      <p:pic>
        <p:nvPicPr>
          <p:cNvPr id="23" name="Picture 22">
            <a:hlinkClick r:id="rId13" action="ppaction://hlinkfile" tooltip="Accepted as 2 Highers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4" b="34858"/>
          <a:stretch/>
        </p:blipFill>
        <p:spPr>
          <a:xfrm>
            <a:off x="7146638" y="3713772"/>
            <a:ext cx="1187066" cy="358199"/>
          </a:xfrm>
          <a:prstGeom prst="rect">
            <a:avLst/>
          </a:prstGeom>
        </p:spPr>
      </p:pic>
      <p:pic>
        <p:nvPicPr>
          <p:cNvPr id="27" name="Picture 26">
            <a:hlinkClick r:id="rId15" action="ppaction://hlinkfile" tooltip="Accepted as Higher (excl. Law, Medicine, Vet)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16" y="3194578"/>
            <a:ext cx="1009775" cy="367594"/>
          </a:xfrm>
          <a:prstGeom prst="rect">
            <a:avLst/>
          </a:prstGeom>
        </p:spPr>
      </p:pic>
      <p:pic>
        <p:nvPicPr>
          <p:cNvPr id="29" name="Picture 28">
            <a:hlinkClick r:id="rId17" action="ppaction://hlinkfile" tooltip="Accepted as Higher for Engineering Faculty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87" y="4561744"/>
            <a:ext cx="730268" cy="530478"/>
          </a:xfrm>
          <a:prstGeom prst="rect">
            <a:avLst/>
          </a:prstGeom>
        </p:spPr>
      </p:pic>
      <p:pic>
        <p:nvPicPr>
          <p:cNvPr id="30" name="Picture 29">
            <a:hlinkClick r:id="rId19" action="ppaction://hlinkfile" tooltip="Accepted as Higher (Enhance Engineering Applications)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83" y="4045543"/>
            <a:ext cx="689078" cy="529775"/>
          </a:xfrm>
          <a:prstGeom prst="rect">
            <a:avLst/>
          </a:prstGeom>
        </p:spPr>
      </p:pic>
      <p:pic>
        <p:nvPicPr>
          <p:cNvPr id="31" name="Picture 30">
            <a:hlinkClick r:id="rId21" action="ppaction://hlinkfile" tooltip="Accepted as Higher (CYP supports Teaching)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36" y="1456938"/>
            <a:ext cx="1173178" cy="437986"/>
          </a:xfrm>
          <a:prstGeom prst="rect">
            <a:avLst/>
          </a:prstGeom>
        </p:spPr>
      </p:pic>
      <p:pic>
        <p:nvPicPr>
          <p:cNvPr id="32" name="Picture 31">
            <a:hlinkClick r:id="rId23" action="ppaction://hlinkfile" tooltip="Accepted as Higher (with essential subjects)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1" y="3786989"/>
            <a:ext cx="1108714" cy="738681"/>
          </a:xfrm>
          <a:prstGeom prst="rect">
            <a:avLst/>
          </a:prstGeom>
        </p:spPr>
      </p:pic>
      <p:pic>
        <p:nvPicPr>
          <p:cNvPr id="37" name="Picture 36">
            <a:hlinkClick r:id="rId25" action="ppaction://hlinkfile" tooltip="Accepted as Higher B (with essential subjects)"/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62169" r="16582" b="7133"/>
          <a:stretch/>
        </p:blipFill>
        <p:spPr>
          <a:xfrm>
            <a:off x="339281" y="2385885"/>
            <a:ext cx="1204882" cy="329285"/>
          </a:xfrm>
          <a:prstGeom prst="rect">
            <a:avLst/>
          </a:prstGeom>
        </p:spPr>
      </p:pic>
      <p:pic>
        <p:nvPicPr>
          <p:cNvPr id="38" name="Picture 37">
            <a:hlinkClick r:id="rId27" action="ppaction://hlinkfile" tooltip="Accepted as Higher"/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4" b="42674"/>
          <a:stretch/>
        </p:blipFill>
        <p:spPr>
          <a:xfrm>
            <a:off x="476915" y="5398000"/>
            <a:ext cx="740846" cy="5434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5726891"/>
            <a:ext cx="688849" cy="6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 website-campaign scoping slides">
  <a:themeElements>
    <a:clrScheme name="SDS PowerPoint">
      <a:dk1>
        <a:srgbClr val="000000"/>
      </a:dk1>
      <a:lt1>
        <a:srgbClr val="FFFFFF"/>
      </a:lt1>
      <a:dk2>
        <a:srgbClr val="006072"/>
      </a:dk2>
      <a:lt2>
        <a:srgbClr val="00A1AF"/>
      </a:lt2>
      <a:accent1>
        <a:srgbClr val="F99B1C"/>
      </a:accent1>
      <a:accent2>
        <a:srgbClr val="00637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99B1C"/>
      </a:hlink>
      <a:folHlink>
        <a:srgbClr val="F99B1C"/>
      </a:folHlink>
    </a:clrScheme>
    <a:fontScheme name="SD Scot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D61CF628F844FB14B0ABE56A9D3C7" ma:contentTypeVersion="4" ma:contentTypeDescription="Create a new document." ma:contentTypeScope="" ma:versionID="62f78ec8726e747ffffa192c316951a7">
  <xsd:schema xmlns:xsd="http://www.w3.org/2001/XMLSchema" xmlns:xs="http://www.w3.org/2001/XMLSchema" xmlns:p="http://schemas.microsoft.com/office/2006/metadata/properties" xmlns:ns2="6a86dc4b-94a2-41c6-ac04-738aee2ee8e3" targetNamespace="http://schemas.microsoft.com/office/2006/metadata/properties" ma:root="true" ma:fieldsID="eac03d0fec50f6cf37ebc0f11ba67d67" ns2:_="">
    <xsd:import namespace="6a86dc4b-94a2-41c6-ac04-738aee2ee8e3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Document_x0020_Type" minOccurs="0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6dc4b-94a2-41c6-ac04-738aee2ee8e3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  <xsd:element name="Document_x0020_Type" ma:index="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Order0" ma:index="10" nillable="true" ma:displayName="Order" ma:internalName="Order0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ocument_x0020_Type xmlns="6a86dc4b-94a2-41c6-ac04-738aee2ee8e3">PowerPoint</Document_x0020_Type>
    <Description0 xmlns="6a86dc4b-94a2-41c6-ac04-738aee2ee8e3">NEW TEMPLATE FROM SEPT 2014. Full version. contains eight standard content pages and six pages with illustraion and image insert options for you to adapt as necessary</Description0>
    <Order0 xmlns="6a86dc4b-94a2-41c6-ac04-738aee2ee8e3" xsi:nil="true"/>
  </documentManagement>
</p:properties>
</file>

<file path=customXml/itemProps1.xml><?xml version="1.0" encoding="utf-8"?>
<ds:datastoreItem xmlns:ds="http://schemas.openxmlformats.org/officeDocument/2006/customXml" ds:itemID="{577BA80A-BE60-48C3-BD83-9E11F7148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86dc4b-94a2-41c6-ac04-738aee2ee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D8F758-7FD5-42C6-9025-BD54B7E323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16ABC5-AD9C-4393-A60D-B742EF1B29E5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a86dc4b-94a2-41c6-ac04-738aee2ee8e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SDS PowerPoint Template</Template>
  <TotalTime>1015</TotalTime>
  <Words>299</Words>
  <Application>Microsoft Office PowerPoint</Application>
  <PresentationFormat>On-screen Show (4:3)</PresentationFormat>
  <Paragraphs>75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Custom Design</vt:lpstr>
      <vt:lpstr>MA website-campaign scoping slides</vt:lpstr>
      <vt:lpstr>3_Office Theme</vt:lpstr>
      <vt:lpstr> </vt:lpstr>
      <vt:lpstr>What are they?</vt:lpstr>
      <vt:lpstr>How they compare?</vt:lpstr>
      <vt:lpstr>Options Available…</vt:lpstr>
      <vt:lpstr>PowerPoint Presentation</vt:lpstr>
      <vt:lpstr>How do they work?</vt:lpstr>
      <vt:lpstr>PowerPoint Presentation</vt:lpstr>
      <vt:lpstr>Progression opportunities…</vt:lpstr>
      <vt:lpstr>PowerPoint Presentation</vt:lpstr>
      <vt:lpstr>Eligibility Criteria?</vt:lpstr>
      <vt:lpstr>Why should I apply?</vt:lpstr>
    </vt:vector>
  </TitlesOfParts>
  <Company>Skills Development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Leadership</dc:title>
  <dc:creator>Angela Bennett</dc:creator>
  <cp:lastModifiedBy>Lindsey Potter</cp:lastModifiedBy>
  <cp:revision>83</cp:revision>
  <cp:lastPrinted>2017-10-23T07:17:08Z</cp:lastPrinted>
  <dcterms:created xsi:type="dcterms:W3CDTF">2015-11-25T15:57:35Z</dcterms:created>
  <dcterms:modified xsi:type="dcterms:W3CDTF">2018-01-26T17:20:22Z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0x01010085FD61CF628F844FB14B0ABE56A9D3C7</vt:lpwstr>
  </property>
</Properties>
</file>