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BFA755D-A4D0-4762-9B58-BC5A5A2D70B1}" type="datetimeFigureOut">
              <a:rPr lang="en-GB" smtClean="0"/>
              <a:t>30/01/2018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40506A0-DBE6-4574-83DF-E41396CEB4B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880320"/>
          </a:xfrm>
        </p:spPr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tx1"/>
                </a:solidFill>
              </a:rPr>
              <a:t>OPTIONS FOR S5/S6 </a:t>
            </a:r>
            <a:br>
              <a:rPr lang="en-GB" sz="6600" b="1" dirty="0" smtClean="0">
                <a:solidFill>
                  <a:schemeClr val="tx1"/>
                </a:solidFill>
              </a:rPr>
            </a:br>
            <a:r>
              <a:rPr lang="en-GB" sz="6600" b="1" dirty="0" smtClean="0">
                <a:solidFill>
                  <a:schemeClr val="tx1"/>
                </a:solidFill>
              </a:rPr>
              <a:t>SESSION 2018-2019</a:t>
            </a:r>
            <a:endParaRPr lang="en-GB" sz="66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365104"/>
            <a:ext cx="6400800" cy="1473200"/>
          </a:xfrm>
        </p:spPr>
        <p:txBody>
          <a:bodyPr/>
          <a:lstStyle/>
          <a:p>
            <a:r>
              <a:rPr lang="en-GB" dirty="0" smtClean="0"/>
              <a:t>Mrs Crawford / Depute Head - </a:t>
            </a:r>
            <a:r>
              <a:rPr lang="en-GB" dirty="0" err="1" smtClean="0"/>
              <a:t>Timetabler</a:t>
            </a:r>
            <a:endParaRPr lang="en-GB" dirty="0"/>
          </a:p>
        </p:txBody>
      </p:sp>
      <p:sp>
        <p:nvSpPr>
          <p:cNvPr id="4" name="AutoShape 2" descr="Image result for BARRHEAD HIGH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BARRHEAD HIGH SCHOO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5805264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531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GSA PORFOLIO SLIDES\25. Sketchbook P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27430"/>
            <a:ext cx="6840760" cy="513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980728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RACHEL BELL</a:t>
            </a:r>
          </a:p>
          <a:p>
            <a:r>
              <a:rPr lang="en-GB" dirty="0" smtClean="0"/>
              <a:t>ADVANCE HIGHER ART – WILLIAMWOOD HIGH SCHOOL</a:t>
            </a:r>
            <a:endParaRPr lang="en-GB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05264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964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420888"/>
            <a:ext cx="8424935" cy="417646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Lessons in Pastoral prior to choices being made</a:t>
            </a:r>
          </a:p>
          <a:p>
            <a:r>
              <a:rPr lang="en-GB" dirty="0" smtClean="0"/>
              <a:t>Senior Pupils should be researching independently</a:t>
            </a:r>
          </a:p>
          <a:p>
            <a:r>
              <a:rPr lang="en-GB" sz="2600" b="1" dirty="0" smtClean="0"/>
              <a:t>Entry requirements – Strathclyde University - Accounts</a:t>
            </a:r>
            <a:endParaRPr lang="en-GB" sz="2600" b="1" dirty="0"/>
          </a:p>
          <a:p>
            <a:r>
              <a:rPr lang="en-GB" sz="2600" b="1" dirty="0"/>
              <a:t>Minimum grades</a:t>
            </a:r>
          </a:p>
          <a:p>
            <a:r>
              <a:rPr lang="en-GB" sz="2600" b="1" dirty="0"/>
              <a:t>Required subjects are indicated following minimum accepted grades.</a:t>
            </a:r>
          </a:p>
          <a:p>
            <a:r>
              <a:rPr lang="en-GB" sz="2600" b="1" dirty="0"/>
              <a:t>Highers</a:t>
            </a:r>
          </a:p>
          <a:p>
            <a:r>
              <a:rPr lang="en-GB" sz="2600" b="1" dirty="0"/>
              <a:t>1st sitting: AAAA or AAABB (English B, Maths A); 2nd sitting: AAAABBB (English B, Maths A</a:t>
            </a:r>
            <a:r>
              <a:rPr lang="en-GB" sz="2600" b="1" dirty="0" smtClean="0"/>
              <a:t>)</a:t>
            </a:r>
            <a:endParaRPr lang="en-GB" dirty="0" smtClean="0"/>
          </a:p>
          <a:p>
            <a:r>
              <a:rPr lang="en-GB" dirty="0" smtClean="0"/>
              <a:t>Option Sheet issued – progression encouraged</a:t>
            </a:r>
          </a:p>
          <a:p>
            <a:r>
              <a:rPr lang="en-GB" dirty="0" smtClean="0"/>
              <a:t>ONE-2-ONE interview with own Pastoral Teacher</a:t>
            </a:r>
          </a:p>
          <a:p>
            <a:r>
              <a:rPr lang="en-GB" dirty="0" smtClean="0"/>
              <a:t>Parental signature required on Option Sheet</a:t>
            </a:r>
          </a:p>
          <a:p>
            <a:r>
              <a:rPr lang="en-GB" dirty="0" smtClean="0"/>
              <a:t>Initial Process completed by Easter holidays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8000" b="1" dirty="0" smtClean="0">
                <a:solidFill>
                  <a:schemeClr val="tx1"/>
                </a:solidFill>
              </a:rPr>
              <a:t>STAGE (1) PROCESS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805264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33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08720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OPTION SHEET</a:t>
            </a:r>
            <a:endParaRPr lang="en-GB" sz="4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574711"/>
              </p:ext>
            </p:extLst>
          </p:nvPr>
        </p:nvGraphicFramePr>
        <p:xfrm>
          <a:off x="467544" y="1646342"/>
          <a:ext cx="8352927" cy="4182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309"/>
                <a:gridCol w="2784309"/>
                <a:gridCol w="2784309"/>
              </a:tblGrid>
              <a:tr h="4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KAY </a:t>
                      </a:r>
                      <a:r>
                        <a:rPr lang="en-GB" sz="1100" dirty="0" smtClean="0">
                          <a:effectLst/>
                        </a:rPr>
                        <a:t>CRAWFORD – s4 courses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THIS SESSION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NEXT SESSION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ENGLISH 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HIGHER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MATHS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FRENCH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GEOGRAPHY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HIGHER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CHEMISTRY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4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ADMIN &amp; IT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HIGHER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ART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PHYSICS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8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 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HIGHER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949280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544" y="6305041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Parental/Carer Signature …………………………………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995936" y="2204864"/>
            <a:ext cx="208823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995936" y="2564904"/>
            <a:ext cx="208823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995936" y="3429000"/>
            <a:ext cx="208823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995936" y="4221088"/>
            <a:ext cx="208823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980696" y="5501992"/>
            <a:ext cx="208823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38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processed by EMIS Unit</a:t>
            </a:r>
          </a:p>
          <a:p>
            <a:r>
              <a:rPr lang="en-GB" dirty="0" smtClean="0"/>
              <a:t>Timetable created during SQA examinations</a:t>
            </a:r>
          </a:p>
          <a:p>
            <a:r>
              <a:rPr lang="en-GB" dirty="0" smtClean="0"/>
              <a:t>Pupils/Parents with non-fits interviewed AFTER SQA exams</a:t>
            </a:r>
          </a:p>
          <a:p>
            <a:r>
              <a:rPr lang="en-GB" dirty="0" smtClean="0"/>
              <a:t>Consortium Arrangements – studying at another secondary school in ERC – starts August </a:t>
            </a:r>
            <a:r>
              <a:rPr lang="en-GB" dirty="0" smtClean="0"/>
              <a:t>2018</a:t>
            </a:r>
            <a:endParaRPr lang="en-GB" dirty="0" smtClean="0"/>
          </a:p>
          <a:p>
            <a:r>
              <a:rPr lang="en-GB" dirty="0" smtClean="0"/>
              <a:t>4 weeks in June – trial time – however important</a:t>
            </a:r>
          </a:p>
          <a:p>
            <a:r>
              <a:rPr lang="en-GB" dirty="0" smtClean="0"/>
              <a:t>Interview after SQA results in August – Where??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8000" b="1" dirty="0" smtClean="0">
                <a:solidFill>
                  <a:schemeClr val="tx1"/>
                </a:solidFill>
              </a:rPr>
              <a:t>STAGE (2) PROCESS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900769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75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060848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/>
              <a:t>DOUBLE PERIODS – (5*6=30 ….. 1 PERIOD PASTORAL 2 PERIODS CORE PE = 33)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/>
              <a:t>New S5 - MUST CHOOSE 5 SUBJECTS even if choosing college course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/>
              <a:t>College courses start in August – need something for June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/>
              <a:t>New S6 – MUST CHOOSE 3 OR 4 subjects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/>
              <a:t>Work placements – will be looked at August for S6 pupils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05264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124744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ADDITIONAL INFORMATION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48910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556792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Entry </a:t>
            </a:r>
            <a:r>
              <a:rPr lang="en-GB" sz="2800" dirty="0" smtClean="0"/>
              <a:t>requirements - Business</a:t>
            </a:r>
            <a:endParaRPr lang="en-GB" sz="2800" dirty="0"/>
          </a:p>
          <a:p>
            <a:r>
              <a:rPr lang="en-GB" sz="2800" dirty="0"/>
              <a:t>Minimum grades</a:t>
            </a:r>
          </a:p>
          <a:p>
            <a:r>
              <a:rPr lang="en-GB" sz="2800" dirty="0"/>
              <a:t>Required subjects are indicated following minimum accepted grades.</a:t>
            </a:r>
          </a:p>
          <a:p>
            <a:r>
              <a:rPr lang="en-GB" sz="2800" dirty="0"/>
              <a:t>Highers</a:t>
            </a:r>
          </a:p>
          <a:p>
            <a:r>
              <a:rPr lang="en-GB" sz="2800" dirty="0"/>
              <a:t>1</a:t>
            </a:r>
            <a:r>
              <a:rPr lang="en-GB" sz="2800" baseline="30000" dirty="0"/>
              <a:t>st</a:t>
            </a:r>
            <a:r>
              <a:rPr lang="en-GB" sz="2800" dirty="0"/>
              <a:t> sitting: AAAB or AABBB; 2</a:t>
            </a:r>
            <a:r>
              <a:rPr lang="en-GB" sz="2800" baseline="30000" dirty="0"/>
              <a:t>nd</a:t>
            </a:r>
            <a:r>
              <a:rPr lang="en-GB" sz="2800" dirty="0"/>
              <a:t> sitting: AAABBB (English B, Maths National 5B/Intermediate 2; Higher Maths B for combinations with Finance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791512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72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784" y="1124744"/>
            <a:ext cx="9036496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Entry </a:t>
            </a:r>
            <a:r>
              <a:rPr lang="en-GB" sz="2000" dirty="0" smtClean="0"/>
              <a:t>requirements – primary teaching</a:t>
            </a:r>
            <a:endParaRPr lang="en-GB" sz="2000" dirty="0"/>
          </a:p>
          <a:p>
            <a:r>
              <a:rPr lang="en-GB" sz="2000" dirty="0"/>
              <a:t>Minimum grades</a:t>
            </a:r>
          </a:p>
          <a:p>
            <a:r>
              <a:rPr lang="en-GB" sz="2000" dirty="0"/>
              <a:t>Required subjects are indicated following </a:t>
            </a:r>
            <a:r>
              <a:rPr lang="en-GB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minimum accepted grades.</a:t>
            </a:r>
          </a:p>
          <a:p>
            <a:r>
              <a:rPr lang="en-GB" sz="2000" dirty="0"/>
              <a:t>Highers</a:t>
            </a:r>
          </a:p>
          <a:p>
            <a:r>
              <a:rPr lang="en-GB" sz="2000" dirty="0"/>
              <a:t>1st sitting: AAAB</a:t>
            </a:r>
          </a:p>
          <a:p>
            <a:r>
              <a:rPr lang="en-GB" sz="2000" dirty="0"/>
              <a:t>2nd sitting: AAABB</a:t>
            </a:r>
          </a:p>
          <a:p>
            <a:r>
              <a:rPr lang="en-GB" sz="1400" dirty="0"/>
              <a:t>Required subjects</a:t>
            </a:r>
          </a:p>
          <a:p>
            <a:r>
              <a:rPr lang="en-GB" sz="1400" dirty="0"/>
              <a:t>Higher English B, plus one from the list below. </a:t>
            </a:r>
            <a:endParaRPr lang="en-GB" sz="1400" dirty="0" smtClean="0"/>
          </a:p>
          <a:p>
            <a:r>
              <a:rPr lang="en-GB" sz="1400" dirty="0" smtClean="0"/>
              <a:t>Maths </a:t>
            </a:r>
            <a:r>
              <a:rPr lang="en-GB" sz="1400" dirty="0"/>
              <a:t>National 5 </a:t>
            </a:r>
            <a:r>
              <a:rPr lang="en-GB" sz="1400" dirty="0" smtClean="0"/>
              <a:t>C</a:t>
            </a:r>
            <a:endParaRPr lang="en-GB" sz="1400" dirty="0"/>
          </a:p>
          <a:p>
            <a:r>
              <a:rPr lang="en-GB" sz="1400" dirty="0"/>
              <a:t>Higher Subjects</a:t>
            </a:r>
            <a:endParaRPr lang="en-GB" sz="1100" dirty="0"/>
          </a:p>
          <a:p>
            <a:r>
              <a:rPr lang="en-GB" sz="1100" dirty="0"/>
              <a:t>Art</a:t>
            </a:r>
          </a:p>
          <a:p>
            <a:r>
              <a:rPr lang="en-GB" sz="1100" dirty="0" smtClean="0"/>
              <a:t>Drama</a:t>
            </a:r>
            <a:endParaRPr lang="en-GB" sz="1100" dirty="0"/>
          </a:p>
          <a:p>
            <a:r>
              <a:rPr lang="en-GB" sz="1100" dirty="0"/>
              <a:t>Economics</a:t>
            </a:r>
          </a:p>
          <a:p>
            <a:r>
              <a:rPr lang="en-GB" sz="1100" dirty="0" smtClean="0"/>
              <a:t>Geography</a:t>
            </a:r>
            <a:endParaRPr lang="en-GB" sz="1100" dirty="0"/>
          </a:p>
          <a:p>
            <a:r>
              <a:rPr lang="en-GB" sz="1100" dirty="0"/>
              <a:t>German</a:t>
            </a:r>
          </a:p>
          <a:p>
            <a:r>
              <a:rPr lang="en-GB" sz="1100" dirty="0"/>
              <a:t>History</a:t>
            </a:r>
          </a:p>
          <a:p>
            <a:r>
              <a:rPr lang="en-GB" sz="1100" dirty="0"/>
              <a:t>Italian</a:t>
            </a:r>
          </a:p>
          <a:p>
            <a:r>
              <a:rPr lang="en-GB" sz="1100" dirty="0" smtClean="0"/>
              <a:t>Modern </a:t>
            </a:r>
            <a:r>
              <a:rPr lang="en-GB" sz="1100" dirty="0"/>
              <a:t>Studies</a:t>
            </a:r>
          </a:p>
          <a:p>
            <a:r>
              <a:rPr lang="en-GB" sz="1100" dirty="0"/>
              <a:t>Music</a:t>
            </a:r>
          </a:p>
          <a:p>
            <a:r>
              <a:rPr lang="en-GB" sz="1100" dirty="0"/>
              <a:t>Philosophy</a:t>
            </a:r>
          </a:p>
          <a:p>
            <a:r>
              <a:rPr lang="en-GB" sz="1100" dirty="0"/>
              <a:t>Politics</a:t>
            </a:r>
          </a:p>
          <a:p>
            <a:r>
              <a:rPr lang="en-GB" sz="1100" dirty="0"/>
              <a:t>Psychology</a:t>
            </a:r>
          </a:p>
          <a:p>
            <a:r>
              <a:rPr lang="en-GB" sz="1100" dirty="0"/>
              <a:t>Religious Moral and Philosophical Studies</a:t>
            </a:r>
          </a:p>
          <a:p>
            <a:r>
              <a:rPr lang="en-GB" sz="1100" dirty="0"/>
              <a:t>Sociology</a:t>
            </a:r>
          </a:p>
          <a:p>
            <a:r>
              <a:rPr lang="en-GB" sz="1100" dirty="0"/>
              <a:t>Spanish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34601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825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2060848"/>
            <a:ext cx="806489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Minimum Entry </a:t>
            </a:r>
            <a:r>
              <a:rPr lang="en-GB" b="1" dirty="0" smtClean="0"/>
              <a:t>Requirements – law at Caledonian University</a:t>
            </a:r>
            <a:endParaRPr lang="en-GB" b="1" dirty="0"/>
          </a:p>
          <a:p>
            <a:r>
              <a:rPr lang="en-GB" dirty="0"/>
              <a:t>All entry requirements listed here should be used as a guide and represent the </a:t>
            </a:r>
            <a:r>
              <a:rPr lang="en-GB" sz="20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minimum required to be considered for entry</a:t>
            </a:r>
            <a:r>
              <a:rPr lang="en-GB" dirty="0"/>
              <a:t>. Applicants who are made a conditional offer of a place </a:t>
            </a:r>
            <a:r>
              <a:rPr lang="en-GB" sz="20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may be asked to achieve more than is stated.</a:t>
            </a:r>
          </a:p>
          <a:p>
            <a:r>
              <a:rPr lang="en-GB" b="1" dirty="0"/>
              <a:t>Year 1</a:t>
            </a:r>
          </a:p>
          <a:p>
            <a:r>
              <a:rPr lang="en-GB" sz="24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SQA Higher: AAABB including English PLUS Nat 5 Maths at C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A level: </a:t>
            </a:r>
            <a:r>
              <a:rPr lang="en-GB" dirty="0"/>
              <a:t>BBB including English/Law PLUS GCSE Maths at C/4</a:t>
            </a:r>
            <a:br>
              <a:rPr lang="en-GB" dirty="0"/>
            </a:br>
            <a:r>
              <a:rPr lang="en-GB" b="1" dirty="0"/>
              <a:t>ILC Higher: </a:t>
            </a:r>
            <a:r>
              <a:rPr lang="en-GB" dirty="0"/>
              <a:t>H1, H1, H2, H3, H3, including English at H2 or above PLUS Maths at O1</a:t>
            </a:r>
            <a:br>
              <a:rPr lang="en-GB" dirty="0"/>
            </a:br>
            <a:r>
              <a:rPr lang="en-GB" b="1" dirty="0"/>
              <a:t>IB Diploma:</a:t>
            </a:r>
            <a:r>
              <a:rPr lang="en-GB" dirty="0"/>
              <a:t> 28 points must include Maths</a:t>
            </a:r>
            <a:br>
              <a:rPr lang="en-GB" dirty="0"/>
            </a:br>
            <a:r>
              <a:rPr lang="en-GB" b="1" dirty="0"/>
              <a:t>BTEC: </a:t>
            </a:r>
            <a:r>
              <a:rPr lang="en-GB" dirty="0"/>
              <a:t>Level 3 Extended Diploma in a relevant subject at DDM PLUS A Level English/Law at B PLUS Maths at C/4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942" y="5805264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909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412776"/>
            <a:ext cx="5958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NC IN CREATIVE INDUSTRIES</a:t>
            </a:r>
          </a:p>
          <a:p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qualifications do I need?</a:t>
            </a:r>
          </a:p>
          <a:p>
            <a:r>
              <a:rPr lang="en-GB" dirty="0"/>
              <a:t>There's no formal entry requirement. For a place on the course you'll need to attend an informal interview and show that you're interested in the creative industries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3645024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HNC IN CREATIVE INDUSTRIES</a:t>
            </a:r>
          </a:p>
          <a:p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qualifications do I need?</a:t>
            </a:r>
          </a:p>
          <a:p>
            <a:r>
              <a:rPr lang="en-GB" dirty="0"/>
              <a:t>You'll need a related NC or similar qualification at SCQF level 6</a:t>
            </a:r>
          </a:p>
        </p:txBody>
      </p:sp>
      <p:sp>
        <p:nvSpPr>
          <p:cNvPr id="4" name="Rectangle 3"/>
          <p:cNvSpPr/>
          <p:nvPr/>
        </p:nvSpPr>
        <p:spPr>
          <a:xfrm>
            <a:off x="398944" y="5157192"/>
            <a:ext cx="80614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HND IN CREATIVE INDUSTRIES</a:t>
            </a:r>
          </a:p>
          <a:p>
            <a:endParaRPr lang="en-GB" dirty="0"/>
          </a:p>
          <a:p>
            <a:r>
              <a:rPr lang="en-GB" dirty="0" smtClean="0"/>
              <a:t>What </a:t>
            </a:r>
            <a:r>
              <a:rPr lang="en-GB" dirty="0"/>
              <a:t>qualifications do I need?</a:t>
            </a:r>
          </a:p>
          <a:p>
            <a:r>
              <a:rPr lang="en-GB" dirty="0"/>
              <a:t>You'll need to have successfully completed HNC Creative Industries: Media and Communication (12 credits) as well as three additional relevant credits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671" y="1934178"/>
            <a:ext cx="711522" cy="71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520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563</TotalTime>
  <Words>499</Words>
  <Application>Microsoft Office PowerPoint</Application>
  <PresentationFormat>On-screen Show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OPTIONS FOR S5/S6  SESSION 2018-2019</vt:lpstr>
      <vt:lpstr>STAGE (1) PROCESS</vt:lpstr>
      <vt:lpstr>PowerPoint Presentation</vt:lpstr>
      <vt:lpstr>STAGE (2)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OPTIONS FOR S5/S6  SESSION 2017-2018</dc:title>
  <dc:creator>Kay Crawford</dc:creator>
  <cp:lastModifiedBy>Kay Crawford</cp:lastModifiedBy>
  <cp:revision>12</cp:revision>
  <dcterms:created xsi:type="dcterms:W3CDTF">2017-01-30T09:16:26Z</dcterms:created>
  <dcterms:modified xsi:type="dcterms:W3CDTF">2018-01-30T15:49:52Z</dcterms:modified>
</cp:coreProperties>
</file>