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80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68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3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107" d="100"/>
          <a:sy n="107" d="100"/>
        </p:scale>
        <p:origin x="-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207FE-05E0-40FE-A7F4-C1DE4E7CD65F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506A-47C0-454E-9163-D9AA47D0DD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trenfrewshire.gov.uk/article/1740/About-our-school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/>
          <a:srcRect l="15550" t="8326" r="13936" b="372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39752" y="88750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3600" b="1" dirty="0" smtClean="0">
                <a:solidFill>
                  <a:srgbClr val="4830FA"/>
                </a:solidFill>
                <a:latin typeface="Calibri" pitchFamily="34" charset="0"/>
              </a:rPr>
              <a:t>Courses Available - Cont: </a:t>
            </a:r>
            <a:endParaRPr lang="en-GB" sz="3600" b="1" dirty="0">
              <a:solidFill>
                <a:srgbClr val="4830FA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80728"/>
            <a:ext cx="915827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Community and Flexible </a:t>
            </a:r>
            <a:r>
              <a:rPr lang="en-GB" sz="2400" b="1" dirty="0" smtClean="0"/>
              <a:t>Learning</a:t>
            </a:r>
          </a:p>
          <a:p>
            <a:pPr algn="ctr"/>
            <a:endParaRPr lang="en-GB" sz="1000" dirty="0"/>
          </a:p>
          <a:p>
            <a:pPr algn="ctr"/>
            <a:r>
              <a:rPr lang="en-GB" sz="2400" dirty="0"/>
              <a:t>Youth </a:t>
            </a:r>
            <a:r>
              <a:rPr lang="en-GB" sz="2400" dirty="0" smtClean="0"/>
              <a:t>Work</a:t>
            </a:r>
            <a:r>
              <a:rPr lang="en-GB" sz="2400" dirty="0"/>
              <a:t>	</a:t>
            </a:r>
          </a:p>
          <a:p>
            <a:pPr algn="ctr"/>
            <a:r>
              <a:rPr lang="en-GB" sz="2400" dirty="0"/>
              <a:t> </a:t>
            </a:r>
          </a:p>
          <a:p>
            <a:pPr algn="ctr"/>
            <a:r>
              <a:rPr lang="en-GB" sz="2400" b="1" dirty="0"/>
              <a:t>Construction &amp; </a:t>
            </a:r>
            <a:r>
              <a:rPr lang="en-GB" sz="2400" b="1" dirty="0" smtClean="0"/>
              <a:t>Engineering</a:t>
            </a:r>
          </a:p>
          <a:p>
            <a:pPr algn="ctr"/>
            <a:endParaRPr lang="en-GB" sz="1000" dirty="0"/>
          </a:p>
          <a:p>
            <a:pPr algn="ctr"/>
            <a:r>
              <a:rPr lang="en-GB" sz="2400" dirty="0"/>
              <a:t>Building Services Engineering </a:t>
            </a:r>
          </a:p>
          <a:p>
            <a:pPr algn="ctr"/>
            <a:r>
              <a:rPr lang="en-GB" sz="2400" dirty="0"/>
              <a:t>Building Services Engineering </a:t>
            </a:r>
          </a:p>
          <a:p>
            <a:pPr algn="ctr"/>
            <a:r>
              <a:rPr lang="en-GB" sz="2400" dirty="0"/>
              <a:t>Building Services Engineering </a:t>
            </a:r>
          </a:p>
          <a:p>
            <a:pPr algn="ctr"/>
            <a:r>
              <a:rPr lang="en-GB" sz="2400" dirty="0"/>
              <a:t>Civil Engineering </a:t>
            </a:r>
          </a:p>
          <a:p>
            <a:pPr algn="ctr"/>
            <a:r>
              <a:rPr lang="en-GB" sz="2400" dirty="0"/>
              <a:t>Construction Crafts </a:t>
            </a:r>
          </a:p>
          <a:p>
            <a:pPr algn="ctr"/>
            <a:r>
              <a:rPr lang="en-GB" sz="2400" dirty="0"/>
              <a:t>Construction Crafts </a:t>
            </a:r>
          </a:p>
          <a:p>
            <a:pPr algn="ctr"/>
            <a:r>
              <a:rPr lang="en-GB" sz="2400" dirty="0"/>
              <a:t>Construction Industry Crafts </a:t>
            </a:r>
          </a:p>
          <a:p>
            <a:pPr algn="ctr"/>
            <a:r>
              <a:rPr lang="en-GB" sz="2400" dirty="0"/>
              <a:t>Construction Management </a:t>
            </a:r>
          </a:p>
          <a:p>
            <a:pPr algn="ctr"/>
            <a:r>
              <a:rPr lang="en-GB" sz="2400" dirty="0"/>
              <a:t>Construction Skills Certificate Scheme (CSCS) </a:t>
            </a:r>
          </a:p>
          <a:p>
            <a:pPr algn="ctr"/>
            <a:r>
              <a:rPr lang="en-GB" sz="2400" dirty="0"/>
              <a:t>Engineering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188640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3200" b="1" dirty="0" smtClean="0">
                <a:solidFill>
                  <a:srgbClr val="4830FA"/>
                </a:solidFill>
                <a:latin typeface="Calibri" pitchFamily="34" charset="0"/>
              </a:rPr>
              <a:t>Courses Available - Cont: </a:t>
            </a:r>
            <a:endParaRPr lang="en-GB" sz="3200" b="1" dirty="0">
              <a:solidFill>
                <a:srgbClr val="4830FA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0872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Creative, Digital Industries &amp; </a:t>
            </a:r>
            <a:r>
              <a:rPr lang="en-GB" sz="2800" b="1" dirty="0" smtClean="0"/>
              <a:t>Music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Computer Games Development </a:t>
            </a:r>
          </a:p>
          <a:p>
            <a:pPr algn="ctr"/>
            <a:r>
              <a:rPr lang="en-GB" sz="2800" dirty="0"/>
              <a:t>ICT Hardware Systems Support </a:t>
            </a:r>
          </a:p>
          <a:p>
            <a:pPr algn="ctr"/>
            <a:r>
              <a:rPr lang="en-GB" sz="2800" dirty="0"/>
              <a:t>ICT Software</a:t>
            </a:r>
          </a:p>
          <a:p>
            <a:pPr algn="ctr"/>
            <a:r>
              <a:rPr lang="en-GB" sz="2800" dirty="0"/>
              <a:t>Photography </a:t>
            </a:r>
          </a:p>
          <a:p>
            <a:pPr algn="ctr"/>
            <a:r>
              <a:rPr lang="en-GB" sz="2800" dirty="0"/>
              <a:t>Professional Theatre Preparation </a:t>
            </a:r>
          </a:p>
          <a:p>
            <a:pPr algn="ctr"/>
            <a:r>
              <a:rPr lang="en-GB" sz="2800" dirty="0"/>
              <a:t>Sound Production </a:t>
            </a:r>
          </a:p>
          <a:p>
            <a:pPr algn="ctr"/>
            <a:r>
              <a:rPr lang="en-GB" sz="2800" dirty="0"/>
              <a:t>Television Production </a:t>
            </a:r>
          </a:p>
          <a:p>
            <a:pPr algn="ctr"/>
            <a:r>
              <a:rPr lang="en-GB" sz="2800" dirty="0"/>
              <a:t>Urban Music </a:t>
            </a:r>
            <a:endParaRPr lang="en-GB" sz="2800" dirty="0" smtClean="0"/>
          </a:p>
          <a:p>
            <a:pPr algn="ctr"/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332656"/>
            <a:ext cx="5075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3200" b="1" dirty="0" smtClean="0">
                <a:solidFill>
                  <a:srgbClr val="4830FA"/>
                </a:solidFill>
                <a:latin typeface="Calibri" pitchFamily="34" charset="0"/>
              </a:rPr>
              <a:t>Courses Available - Cont: </a:t>
            </a:r>
            <a:endParaRPr lang="en-GB" sz="3200" b="1" dirty="0">
              <a:solidFill>
                <a:srgbClr val="4830FA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124744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Fashion &amp; </a:t>
            </a:r>
            <a:r>
              <a:rPr lang="en-GB" sz="2800" b="1" dirty="0" smtClean="0"/>
              <a:t>Design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Fashion Brand Retailing </a:t>
            </a:r>
          </a:p>
          <a:p>
            <a:pPr algn="ctr"/>
            <a:r>
              <a:rPr lang="en-GB" sz="2800" dirty="0"/>
              <a:t> </a:t>
            </a:r>
          </a:p>
          <a:p>
            <a:pPr algn="ctr"/>
            <a:r>
              <a:rPr lang="en-GB" sz="2800" b="1" dirty="0"/>
              <a:t>Hair &amp; </a:t>
            </a:r>
            <a:r>
              <a:rPr lang="en-GB" sz="2800" b="1" dirty="0" smtClean="0"/>
              <a:t>Beauty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Barbering </a:t>
            </a:r>
          </a:p>
          <a:p>
            <a:pPr algn="ctr"/>
            <a:r>
              <a:rPr lang="en-GB" sz="2800" dirty="0"/>
              <a:t>Hair, Beauty and Make-Up </a:t>
            </a:r>
          </a:p>
          <a:p>
            <a:pPr algn="ctr"/>
            <a:r>
              <a:rPr lang="en-GB" sz="2800" dirty="0"/>
              <a:t>Hairdressing </a:t>
            </a:r>
          </a:p>
          <a:p>
            <a:pPr algn="ctr"/>
            <a:r>
              <a:rPr lang="en-GB" sz="2800" dirty="0"/>
              <a:t>Fantasy Make Up </a:t>
            </a:r>
          </a:p>
          <a:p>
            <a:pPr algn="ctr"/>
            <a:r>
              <a:rPr lang="en-GB" sz="2800" dirty="0"/>
              <a:t>Make-Up Artistry and Beauty Therapy </a:t>
            </a:r>
            <a:endParaRPr lang="en-GB" sz="2800" dirty="0" smtClean="0"/>
          </a:p>
          <a:p>
            <a:pPr algn="ctr"/>
            <a:r>
              <a:rPr lang="en-GB" sz="2800" dirty="0"/>
              <a:t>	</a:t>
            </a:r>
            <a:r>
              <a:rPr lang="en-GB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7744" y="332656"/>
            <a:ext cx="5075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3200" b="1" dirty="0" smtClean="0">
                <a:solidFill>
                  <a:srgbClr val="4830FA"/>
                </a:solidFill>
                <a:latin typeface="Calibri" pitchFamily="34" charset="0"/>
              </a:rPr>
              <a:t>Courses Available - Cont: </a:t>
            </a:r>
            <a:endParaRPr lang="en-GB" sz="3200" b="1" dirty="0">
              <a:solidFill>
                <a:srgbClr val="4830FA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25689"/>
            <a:ext cx="9036496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Horticulture, Hospitality &amp; </a:t>
            </a:r>
            <a:r>
              <a:rPr lang="en-GB" sz="2800" b="1" dirty="0" smtClean="0"/>
              <a:t>Landscaping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Craft Bakery</a:t>
            </a:r>
          </a:p>
          <a:p>
            <a:pPr algn="ctr"/>
            <a:r>
              <a:rPr lang="en-GB" sz="2800" dirty="0"/>
              <a:t>Grow Cook and Eat </a:t>
            </a:r>
          </a:p>
          <a:p>
            <a:pPr algn="ctr"/>
            <a:r>
              <a:rPr lang="en-GB" sz="2800" dirty="0"/>
              <a:t>Introduction to Food Service Skills </a:t>
            </a:r>
          </a:p>
          <a:p>
            <a:pPr algn="ctr"/>
            <a:r>
              <a:rPr lang="en-GB" sz="2800" dirty="0"/>
              <a:t>Professional Cookery </a:t>
            </a:r>
          </a:p>
          <a:p>
            <a:pPr algn="ctr"/>
            <a:r>
              <a:rPr lang="en-GB" sz="2800" dirty="0"/>
              <a:t>Shoestring </a:t>
            </a:r>
            <a:r>
              <a:rPr lang="en-GB" sz="2800" dirty="0" smtClean="0"/>
              <a:t>Cookery</a:t>
            </a:r>
          </a:p>
          <a:p>
            <a:pPr algn="ctr"/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67744" y="332656"/>
            <a:ext cx="50754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3200" b="1" dirty="0" smtClean="0">
                <a:solidFill>
                  <a:srgbClr val="4830FA"/>
                </a:solidFill>
                <a:latin typeface="Calibri" pitchFamily="34" charset="0"/>
              </a:rPr>
              <a:t>Courses Available - Cont: </a:t>
            </a:r>
            <a:endParaRPr lang="en-GB" sz="3200" b="1" dirty="0">
              <a:solidFill>
                <a:srgbClr val="4830FA"/>
              </a:solidFill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856357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Nautical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Maritime Skills </a:t>
            </a:r>
          </a:p>
          <a:p>
            <a:pPr algn="ctr"/>
            <a:r>
              <a:rPr lang="en-GB" sz="1000" dirty="0"/>
              <a:t> </a:t>
            </a:r>
          </a:p>
          <a:p>
            <a:pPr algn="ctr"/>
            <a:r>
              <a:rPr lang="en-GB" sz="2800" b="1" dirty="0"/>
              <a:t>Personal </a:t>
            </a:r>
            <a:r>
              <a:rPr lang="en-GB" sz="2800" b="1" dirty="0" smtClean="0"/>
              <a:t>Development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Comedy through Confidence </a:t>
            </a:r>
          </a:p>
          <a:p>
            <a:pPr algn="ctr"/>
            <a:r>
              <a:rPr lang="en-GB" sz="2800" dirty="0"/>
              <a:t>Transitions Programme </a:t>
            </a:r>
          </a:p>
          <a:p>
            <a:pPr algn="ctr"/>
            <a:r>
              <a:rPr lang="en-GB" sz="1000" dirty="0"/>
              <a:t> </a:t>
            </a:r>
          </a:p>
          <a:p>
            <a:pPr algn="ctr"/>
            <a:r>
              <a:rPr lang="en-GB" sz="2800" b="1" dirty="0" smtClean="0"/>
              <a:t>Retail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Retailing </a:t>
            </a:r>
          </a:p>
          <a:p>
            <a:pPr algn="ctr"/>
            <a:r>
              <a:rPr lang="en-GB" sz="2800" dirty="0"/>
              <a:t> </a:t>
            </a:r>
          </a:p>
          <a:p>
            <a:pPr algn="ctr"/>
            <a:r>
              <a:rPr lang="en-GB" sz="2800" b="1" dirty="0" smtClean="0"/>
              <a:t>Sports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Sport and Recreation:  Outdoor Sports</a:t>
            </a:r>
            <a:r>
              <a:rPr lang="en-GB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558" y="1124744"/>
            <a:ext cx="8892480" cy="4514056"/>
          </a:xfrm>
        </p:spPr>
        <p:txBody>
          <a:bodyPr>
            <a:normAutofit fontScale="62500" lnSpcReduction="20000"/>
          </a:bodyPr>
          <a:lstStyle/>
          <a:p>
            <a:r>
              <a:rPr lang="en-GB" sz="5100" b="1" dirty="0">
                <a:solidFill>
                  <a:schemeClr val="tx1"/>
                </a:solidFill>
              </a:rPr>
              <a:t>Unformed and Emergency </a:t>
            </a:r>
            <a:r>
              <a:rPr lang="en-GB" sz="5100" b="1" dirty="0" smtClean="0">
                <a:solidFill>
                  <a:schemeClr val="tx1"/>
                </a:solidFill>
              </a:rPr>
              <a:t>Services</a:t>
            </a:r>
          </a:p>
          <a:p>
            <a:endParaRPr lang="en-GB" sz="5100" dirty="0">
              <a:solidFill>
                <a:schemeClr val="tx1"/>
              </a:solidFill>
            </a:endParaRPr>
          </a:p>
          <a:p>
            <a:r>
              <a:rPr lang="en-GB" sz="5100" dirty="0">
                <a:solidFill>
                  <a:schemeClr val="tx1"/>
                </a:solidFill>
              </a:rPr>
              <a:t>Unformed and Emergency Services </a:t>
            </a:r>
          </a:p>
          <a:p>
            <a:r>
              <a:rPr lang="en-GB" sz="5100" b="1" dirty="0">
                <a:solidFill>
                  <a:schemeClr val="tx1"/>
                </a:solidFill>
              </a:rPr>
              <a:t> </a:t>
            </a:r>
            <a:endParaRPr lang="en-GB" sz="5100" dirty="0">
              <a:solidFill>
                <a:schemeClr val="tx1"/>
              </a:solidFill>
            </a:endParaRPr>
          </a:p>
          <a:p>
            <a:r>
              <a:rPr lang="en-GB" sz="5100" b="1" dirty="0">
                <a:solidFill>
                  <a:schemeClr val="tx1"/>
                </a:solidFill>
              </a:rPr>
              <a:t>Vehicle </a:t>
            </a:r>
            <a:r>
              <a:rPr lang="en-GB" sz="5100" b="1" dirty="0" smtClean="0">
                <a:solidFill>
                  <a:schemeClr val="tx1"/>
                </a:solidFill>
              </a:rPr>
              <a:t>Systems</a:t>
            </a:r>
          </a:p>
          <a:p>
            <a:endParaRPr lang="en-GB" sz="5100" dirty="0">
              <a:solidFill>
                <a:schemeClr val="tx1"/>
              </a:solidFill>
            </a:endParaRPr>
          </a:p>
          <a:p>
            <a:r>
              <a:rPr lang="en-GB" sz="5100" dirty="0">
                <a:solidFill>
                  <a:schemeClr val="tx1"/>
                </a:solidFill>
              </a:rPr>
              <a:t>Automotive Skills </a:t>
            </a:r>
          </a:p>
          <a:p>
            <a:r>
              <a:rPr lang="en-GB" sz="5100" dirty="0">
                <a:solidFill>
                  <a:schemeClr val="tx1"/>
                </a:solidFill>
              </a:rPr>
              <a:t>Cycle Maintenance (Bicycle) </a:t>
            </a:r>
          </a:p>
          <a:p>
            <a:r>
              <a:rPr lang="en-GB" sz="5100" dirty="0">
                <a:solidFill>
                  <a:schemeClr val="tx1"/>
                </a:solidFill>
              </a:rPr>
              <a:t>Vehicle Maintenance </a:t>
            </a:r>
            <a:endParaRPr lang="en-GB" sz="5100" dirty="0" smtClean="0">
              <a:solidFill>
                <a:schemeClr val="tx1"/>
              </a:solidFill>
            </a:endParaRPr>
          </a:p>
          <a:p>
            <a:endParaRPr lang="en-GB" sz="7000" dirty="0" smtClean="0">
              <a:solidFill>
                <a:schemeClr val="tx1"/>
              </a:solidFill>
            </a:endParaRPr>
          </a:p>
          <a:p>
            <a:endParaRPr lang="en-GB" sz="7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3200" b="1" dirty="0" smtClean="0">
                <a:solidFill>
                  <a:srgbClr val="4830FA"/>
                </a:solidFill>
                <a:latin typeface="Calibri" pitchFamily="34" charset="0"/>
              </a:rPr>
              <a:t>Courses Available - Cont: </a:t>
            </a:r>
            <a:endParaRPr lang="en-GB" sz="3200" b="1" dirty="0">
              <a:solidFill>
                <a:srgbClr val="4830FA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9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Documents and Settings\DavisJ\Desktop\AD6639_SQA_scqf_Ready_Reckoner_A6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4830FA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Applying for a course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4830FA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600200"/>
            <a:ext cx="8784976" cy="442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Register interest with Pupil Support PT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 application form, (including parental consent) – see Pupil Support PT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report 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GB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9552" y="692696"/>
            <a:ext cx="8147248" cy="1872208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30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Vocational Training Programme</a:t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30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30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booklet can be downloaded from: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dirty="0">
              <a:solidFill>
                <a:srgbClr val="0099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dirty="0">
              <a:solidFill>
                <a:srgbClr val="0099FF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0099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5536" y="3557554"/>
            <a:ext cx="8640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 dirty="0" smtClean="0"/>
              <a:t>  </a:t>
            </a:r>
            <a:r>
              <a:rPr lang="en-GB" sz="2000" b="1" u="sng" dirty="0">
                <a:hlinkClick r:id="rId2"/>
              </a:rPr>
              <a:t>http://www.eastrenfrewshire.gov.uk/article/1740/About-our-schools</a:t>
            </a:r>
            <a:endParaRPr lang="en-GB" sz="2000" b="1" dirty="0"/>
          </a:p>
          <a:p>
            <a:pPr algn="ctr"/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1560" y="980728"/>
            <a:ext cx="7579568" cy="5454997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u="sng" dirty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2.5 days per week</a:t>
            </a:r>
          </a:p>
          <a:p>
            <a:pPr marL="742950" marR="0" lvl="1" indent="-285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Monday, Tuesday, Wednesday afternoons, Thursday all day,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half days</a:t>
            </a:r>
          </a:p>
          <a:p>
            <a:pPr marL="742950" marR="0" lvl="1" indent="-2857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Tuesday/Thursday afternoons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Friday morning</a:t>
            </a:r>
          </a:p>
          <a:p>
            <a:pPr marL="1143000" marR="0" lvl="2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Periods 1,2,3</a:t>
            </a:r>
            <a:endParaRPr lang="en-GB" sz="2800" dirty="0"/>
          </a:p>
          <a:p>
            <a:pPr marL="1143000" marR="0" lvl="2" indent="-2286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Transport provided or travel expenses reimbursed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277813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30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23528" y="980728"/>
            <a:ext cx="8424936" cy="568863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Opportunity to gain qualifications and practical experience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courses run from August to May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Progress reports provided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Attendance/attitude/performance monitored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Courses do not run on school holidays or in-service days.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30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30F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Benefits of Vocational Courses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381000" y="1600200"/>
            <a:ext cx="83058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Relevant for career / work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Environment / opportunity to try college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Treated as an adult (responsibility)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Qualifications – Access, National 4, National 5, National Progression Awards, Higher, National Certificate &amp; University Level 1 &amp;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1295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124744"/>
            <a:ext cx="72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4400" b="1" dirty="0" smtClean="0">
                <a:latin typeface="Calibri" pitchFamily="34" charset="0"/>
              </a:rPr>
              <a:t>Open </a:t>
            </a:r>
            <a:r>
              <a:rPr lang="en-GB" sz="4400" b="1" dirty="0">
                <a:latin typeface="Calibri" pitchFamily="34" charset="0"/>
              </a:rPr>
              <a:t>to S5 and S6 </a:t>
            </a:r>
            <a:r>
              <a:rPr lang="en-GB" sz="4400" b="1" dirty="0" smtClean="0">
                <a:latin typeface="Calibri" pitchFamily="34" charset="0"/>
              </a:rPr>
              <a:t>pupils</a:t>
            </a:r>
          </a:p>
          <a:p>
            <a:pPr algn="ctr"/>
            <a:endParaRPr lang="en-GB" sz="4400" b="1" dirty="0" smtClean="0">
              <a:latin typeface="Calibri" pitchFamily="34" charset="0"/>
            </a:endParaRPr>
          </a:p>
          <a:p>
            <a:pPr algn="ctr"/>
            <a:endParaRPr lang="en-GB" sz="4400" b="1" dirty="0">
              <a:latin typeface="Calibri" pitchFamily="34" charset="0"/>
            </a:endParaRPr>
          </a:p>
          <a:p>
            <a:pPr algn="ctr"/>
            <a:r>
              <a:rPr lang="en-GB" sz="4400" b="1" dirty="0">
                <a:latin typeface="Calibri" pitchFamily="34" charset="0"/>
              </a:rPr>
              <a:t>some places available to S4</a:t>
            </a:r>
            <a:r>
              <a:rPr lang="en-GB" sz="4400" dirty="0">
                <a:latin typeface="Calibri" pitchFamily="34" charset="0"/>
              </a:rPr>
              <a:t/>
            </a:r>
            <a:br>
              <a:rPr lang="en-GB" sz="4400" dirty="0">
                <a:latin typeface="Calibri" pitchFamily="34" charset="0"/>
              </a:rPr>
            </a:br>
            <a:r>
              <a:rPr lang="en-GB" sz="4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endParaRPr lang="en-GB" sz="4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4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6000" b="1" dirty="0" smtClean="0">
                <a:solidFill>
                  <a:srgbClr val="4830FA"/>
                </a:solidFill>
                <a:latin typeface="Calibri" pitchFamily="34" charset="0"/>
              </a:rPr>
              <a:t>Our </a:t>
            </a:r>
            <a:r>
              <a:rPr lang="en-GB" sz="6000" b="1" dirty="0">
                <a:solidFill>
                  <a:srgbClr val="4830FA"/>
                </a:solidFill>
                <a:latin typeface="Calibri" pitchFamily="34" charset="0"/>
              </a:rPr>
              <a:t>Partners</a:t>
            </a:r>
          </a:p>
          <a:p>
            <a:pPr algn="ctr"/>
            <a:endParaRPr lang="en-GB" sz="3000" b="1" dirty="0">
              <a:latin typeface="Times New Roman" pitchFamily="18" charset="0"/>
            </a:endParaRPr>
          </a:p>
          <a:p>
            <a:pPr algn="ctr"/>
            <a:endParaRPr lang="en-GB" sz="1000" b="1" dirty="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766" y="1268760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GB" sz="4000" dirty="0" smtClean="0"/>
          </a:p>
          <a:p>
            <a:pPr algn="ctr"/>
            <a:r>
              <a:rPr lang="en-GB" sz="2800" dirty="0" smtClean="0"/>
              <a:t>Glasgow </a:t>
            </a:r>
            <a:r>
              <a:rPr lang="en-GB" sz="2800" dirty="0"/>
              <a:t>Clyde College </a:t>
            </a:r>
          </a:p>
          <a:p>
            <a:pPr algn="ctr"/>
            <a:r>
              <a:rPr lang="en-GB" sz="2800" dirty="0" smtClean="0"/>
              <a:t>Glasgow </a:t>
            </a:r>
            <a:r>
              <a:rPr lang="en-GB" sz="2800" dirty="0"/>
              <a:t>Kelvin College </a:t>
            </a:r>
          </a:p>
          <a:p>
            <a:pPr algn="ctr"/>
            <a:r>
              <a:rPr lang="en-GB" sz="2800" dirty="0" smtClean="0"/>
              <a:t>West </a:t>
            </a:r>
            <a:r>
              <a:rPr lang="en-GB" sz="2800" dirty="0"/>
              <a:t>College Scotland </a:t>
            </a:r>
          </a:p>
          <a:p>
            <a:pPr algn="ctr"/>
            <a:r>
              <a:rPr lang="en-GB" sz="2800" dirty="0" smtClean="0"/>
              <a:t>Glasgow </a:t>
            </a:r>
            <a:r>
              <a:rPr lang="en-GB" sz="2800" dirty="0"/>
              <a:t>Caledonian University</a:t>
            </a:r>
          </a:p>
          <a:p>
            <a:pPr algn="ctr"/>
            <a:r>
              <a:rPr lang="en-GB" sz="2800" dirty="0" err="1"/>
              <a:t>Encroute</a:t>
            </a:r>
            <a:r>
              <a:rPr lang="en-GB" sz="2800" dirty="0"/>
              <a:t> Catering</a:t>
            </a:r>
          </a:p>
          <a:p>
            <a:pPr algn="ctr"/>
            <a:r>
              <a:rPr lang="en-GB" sz="2800" dirty="0" err="1" smtClean="0"/>
              <a:t>Neilston</a:t>
            </a:r>
            <a:r>
              <a:rPr lang="en-GB" sz="2800" dirty="0" smtClean="0"/>
              <a:t> Development Trust </a:t>
            </a:r>
          </a:p>
          <a:p>
            <a:pPr algn="ctr"/>
            <a:r>
              <a:rPr lang="en-GB" sz="2800" dirty="0" smtClean="0"/>
              <a:t>Riverside Studios</a:t>
            </a:r>
          </a:p>
          <a:p>
            <a:pPr algn="ctr"/>
            <a:r>
              <a:rPr lang="en-GB" sz="2800" dirty="0" smtClean="0"/>
              <a:t>U Concept</a:t>
            </a:r>
            <a:endParaRPr lang="en-GB" sz="2800" dirty="0"/>
          </a:p>
          <a:p>
            <a:pPr algn="ctr"/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51520" y="188640"/>
          <a:ext cx="8712968" cy="48768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462121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3200" b="1" i="0" u="none" strike="noStrike" dirty="0" smtClean="0">
                          <a:solidFill>
                            <a:srgbClr val="4830FA"/>
                          </a:solidFill>
                          <a:latin typeface="Calibri" pitchFamily="34" charset="0"/>
                        </a:rPr>
                        <a:t>Courses Available</a:t>
                      </a:r>
                      <a:r>
                        <a:rPr lang="en-GB" sz="3200" b="1" i="0" u="none" strike="noStrike" baseline="0" dirty="0" smtClean="0">
                          <a:solidFill>
                            <a:srgbClr val="4830FA"/>
                          </a:solidFill>
                          <a:latin typeface="Calibri" pitchFamily="34" charset="0"/>
                        </a:rPr>
                        <a:t>: </a:t>
                      </a:r>
                      <a:endParaRPr lang="en-GB" sz="3200" b="1" i="0" u="none" strike="noStrike" dirty="0">
                        <a:solidFill>
                          <a:srgbClr val="4830FA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764704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Access and Continued </a:t>
            </a:r>
            <a:r>
              <a:rPr lang="en-GB" sz="2800" b="1" dirty="0" smtClean="0"/>
              <a:t>Learning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ESOL</a:t>
            </a:r>
          </a:p>
          <a:p>
            <a:pPr algn="ctr"/>
            <a:r>
              <a:rPr lang="en-GB" sz="2800" dirty="0"/>
              <a:t> </a:t>
            </a:r>
          </a:p>
          <a:p>
            <a:pPr algn="ctr"/>
            <a:r>
              <a:rPr lang="en-GB" sz="2800" b="1" dirty="0"/>
              <a:t>Animal </a:t>
            </a:r>
            <a:r>
              <a:rPr lang="en-GB" sz="2800" b="1" dirty="0" smtClean="0"/>
              <a:t>Care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Animal Care</a:t>
            </a:r>
          </a:p>
          <a:p>
            <a:pPr algn="ctr"/>
            <a:r>
              <a:rPr lang="en-GB" sz="2800" dirty="0"/>
              <a:t> </a:t>
            </a:r>
          </a:p>
          <a:p>
            <a:pPr algn="ctr"/>
            <a:r>
              <a:rPr lang="en-GB" sz="2800" b="1" dirty="0"/>
              <a:t>Aviation &amp; </a:t>
            </a:r>
            <a:r>
              <a:rPr lang="en-GB" sz="2800" b="1" dirty="0" smtClean="0"/>
              <a:t>Travel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Airport Operations</a:t>
            </a:r>
          </a:p>
          <a:p>
            <a:pPr algn="ctr"/>
            <a:r>
              <a:rPr lang="en-GB" sz="2800" dirty="0"/>
              <a:t>Up in the air and on the ground</a:t>
            </a:r>
          </a:p>
          <a:p>
            <a:r>
              <a:rPr lang="en-GB" sz="4000" dirty="0"/>
              <a:t> </a:t>
            </a:r>
          </a:p>
          <a:p>
            <a:pPr algn="ctr"/>
            <a:r>
              <a:rPr lang="en-GB" sz="4000" dirty="0" smtClean="0"/>
              <a:t> 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347616"/>
              </p:ext>
            </p:extLst>
          </p:nvPr>
        </p:nvGraphicFramePr>
        <p:xfrm>
          <a:off x="467544" y="5085184"/>
          <a:ext cx="7992888" cy="1440160"/>
        </p:xfrm>
        <a:graphic>
          <a:graphicData uri="http://schemas.openxmlformats.org/drawingml/2006/table">
            <a:tbl>
              <a:tblPr/>
              <a:tblGrid>
                <a:gridCol w="7992888"/>
              </a:tblGrid>
              <a:tr h="1440160">
                <a:tc>
                  <a:txBody>
                    <a:bodyPr/>
                    <a:lstStyle/>
                    <a:p>
                      <a:pPr algn="ct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188640"/>
          <a:ext cx="8712968" cy="48768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4621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3200" b="1" dirty="0" smtClean="0">
                          <a:solidFill>
                            <a:srgbClr val="4830FA"/>
                          </a:solidFill>
                          <a:latin typeface="Calibri" pitchFamily="34" charset="0"/>
                        </a:rPr>
                        <a:t>Courses Available - </a:t>
                      </a:r>
                      <a:r>
                        <a:rPr lang="en-GB" sz="3200" b="1" dirty="0" err="1" smtClean="0">
                          <a:solidFill>
                            <a:srgbClr val="4830FA"/>
                          </a:solidFill>
                          <a:latin typeface="Calibri" pitchFamily="34" charset="0"/>
                        </a:rPr>
                        <a:t>Cont</a:t>
                      </a:r>
                      <a:r>
                        <a:rPr lang="en-GB" sz="3200" b="1" dirty="0" smtClean="0">
                          <a:solidFill>
                            <a:srgbClr val="4830FA"/>
                          </a:solidFill>
                          <a:latin typeface="Calibri" pitchFamily="34" charset="0"/>
                        </a:rPr>
                        <a:t>: </a:t>
                      </a:r>
                      <a:endParaRPr lang="en-GB" sz="3200" b="1" dirty="0">
                        <a:solidFill>
                          <a:srgbClr val="4830FA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1510223"/>
            <a:ext cx="89644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/>
              <a:t>Business &amp; </a:t>
            </a:r>
            <a:r>
              <a:rPr lang="en-GB" sz="4000" b="1" dirty="0" smtClean="0"/>
              <a:t>Finance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Accounting</a:t>
            </a:r>
          </a:p>
          <a:p>
            <a:pPr algn="ctr"/>
            <a:r>
              <a:rPr lang="en-GB" sz="4000" dirty="0"/>
              <a:t>Business Skills</a:t>
            </a:r>
          </a:p>
          <a:p>
            <a:pPr algn="ctr"/>
            <a:r>
              <a:rPr lang="en-GB" sz="4000" dirty="0"/>
              <a:t>Financial Services</a:t>
            </a:r>
          </a:p>
          <a:p>
            <a:pPr algn="ctr"/>
            <a:r>
              <a:rPr lang="en-GB" sz="4000" dirty="0"/>
              <a:t>Human Resources and Law</a:t>
            </a:r>
          </a:p>
          <a:p>
            <a:pPr algn="ctr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295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9752" y="188640"/>
            <a:ext cx="5184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GB" sz="3200" b="1" dirty="0" smtClean="0">
                <a:solidFill>
                  <a:srgbClr val="4830FA"/>
                </a:solidFill>
                <a:latin typeface="Calibri" pitchFamily="34" charset="0"/>
              </a:rPr>
              <a:t>Courses Available - Cont: </a:t>
            </a:r>
            <a:endParaRPr lang="en-GB" sz="3200" b="1" dirty="0">
              <a:solidFill>
                <a:srgbClr val="4830FA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836712"/>
            <a:ext cx="87849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Care, Health, Life Sciences &amp; Social </a:t>
            </a:r>
            <a:r>
              <a:rPr lang="en-GB" sz="2800" b="1" dirty="0" smtClean="0"/>
              <a:t>Care</a:t>
            </a:r>
          </a:p>
          <a:p>
            <a:pPr algn="ctr"/>
            <a:endParaRPr lang="en-GB" sz="1000" dirty="0"/>
          </a:p>
          <a:p>
            <a:pPr algn="ctr"/>
            <a:r>
              <a:rPr lang="en-GB" sz="2800" dirty="0"/>
              <a:t>Applied Anatomy </a:t>
            </a:r>
          </a:p>
          <a:p>
            <a:pPr algn="ctr"/>
            <a:r>
              <a:rPr lang="en-GB" sz="2800" dirty="0"/>
              <a:t>Early Education and Childcare</a:t>
            </a:r>
          </a:p>
          <a:p>
            <a:pPr algn="ctr"/>
            <a:r>
              <a:rPr lang="en-GB" sz="2800" dirty="0"/>
              <a:t>First Aid</a:t>
            </a:r>
          </a:p>
          <a:p>
            <a:pPr algn="ctr"/>
            <a:r>
              <a:rPr lang="en-GB" sz="2800" dirty="0"/>
              <a:t>Forensic Science </a:t>
            </a:r>
          </a:p>
          <a:p>
            <a:pPr algn="ctr"/>
            <a:r>
              <a:rPr lang="en-GB" sz="2800" dirty="0"/>
              <a:t>Health and Social Care </a:t>
            </a:r>
          </a:p>
          <a:p>
            <a:pPr algn="ctr"/>
            <a:r>
              <a:rPr lang="en-GB" sz="2800" dirty="0"/>
              <a:t>Human Body Structure and Function </a:t>
            </a:r>
          </a:p>
          <a:p>
            <a:pPr algn="ctr"/>
            <a:r>
              <a:rPr lang="en-GB" sz="2800" dirty="0"/>
              <a:t>Introduction to Nursing </a:t>
            </a:r>
          </a:p>
          <a:p>
            <a:pPr algn="ctr"/>
            <a:r>
              <a:rPr lang="en-GB" sz="2800" dirty="0"/>
              <a:t>Pharmacy Services </a:t>
            </a:r>
          </a:p>
          <a:p>
            <a:pPr algn="ctr"/>
            <a:r>
              <a:rPr lang="en-GB" sz="2800" dirty="0" err="1"/>
              <a:t>Playwork</a:t>
            </a:r>
            <a:r>
              <a:rPr lang="en-GB" sz="2800" dirty="0"/>
              <a:t> and Childcare</a:t>
            </a:r>
          </a:p>
          <a:p>
            <a:pPr algn="ctr"/>
            <a:r>
              <a:rPr lang="en-GB" sz="2800" dirty="0"/>
              <a:t>Psychology </a:t>
            </a:r>
          </a:p>
          <a:p>
            <a:pPr algn="ctr"/>
            <a:r>
              <a:rPr lang="en-GB" sz="2800" dirty="0"/>
              <a:t>Social Services and Healthcare (Adult Services)</a:t>
            </a:r>
          </a:p>
          <a:p>
            <a:pPr algn="ctr"/>
            <a:r>
              <a:rPr lang="en-GB" sz="2800" dirty="0"/>
              <a:t>Social Services Children and Young people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358</Words>
  <Application>Microsoft Office PowerPoint</Application>
  <PresentationFormat>On-screen Show (4:3)</PresentationFormat>
  <Paragraphs>181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Courses Available - Cont: 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DavisJ</dc:creator>
  <cp:lastModifiedBy>Kay Crawford</cp:lastModifiedBy>
  <cp:revision>49</cp:revision>
  <dcterms:created xsi:type="dcterms:W3CDTF">2015-01-13T13:42:28Z</dcterms:created>
  <dcterms:modified xsi:type="dcterms:W3CDTF">2017-01-31T11:57:26Z</dcterms:modified>
</cp:coreProperties>
</file>