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8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67" r:id="rId20"/>
    <p:sldId id="297" r:id="rId21"/>
    <p:sldId id="298" r:id="rId22"/>
    <p:sldId id="300" r:id="rId23"/>
    <p:sldId id="301" r:id="rId24"/>
    <p:sldId id="302" r:id="rId25"/>
    <p:sldId id="303" r:id="rId26"/>
    <p:sldId id="296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05651-2597-4B79-90D3-6A4544A0F09E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1B630-A6DD-485D-9E23-2AB646073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357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D5-8298-48DB-9232-04FDBEB68BF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1094-06DD-4CD9-921B-0EE37B6657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D5-8298-48DB-9232-04FDBEB68BF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1094-06DD-4CD9-921B-0EE37B6657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D5-8298-48DB-9232-04FDBEB68BF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1094-06DD-4CD9-921B-0EE37B6657D2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D5-8298-48DB-9232-04FDBEB68BF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1094-06DD-4CD9-921B-0EE37B6657D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D5-8298-48DB-9232-04FDBEB68BF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1094-06DD-4CD9-921B-0EE37B6657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D5-8298-48DB-9232-04FDBEB68BF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1094-06DD-4CD9-921B-0EE37B6657D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D5-8298-48DB-9232-04FDBEB68BF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1094-06DD-4CD9-921B-0EE37B6657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D5-8298-48DB-9232-04FDBEB68BF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1094-06DD-4CD9-921B-0EE37B6657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D5-8298-48DB-9232-04FDBEB68BF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1094-06DD-4CD9-921B-0EE37B6657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D5-8298-48DB-9232-04FDBEB68BF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1094-06DD-4CD9-921B-0EE37B6657D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D5-8298-48DB-9232-04FDBEB68BF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1094-06DD-4CD9-921B-0EE37B6657D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A5D01D5-8298-48DB-9232-04FDBEB68BF2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EB71094-06DD-4CD9-921B-0EE37B6657D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bit.ly/VocationalProgramme2016-17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w.rmunify.com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www.barrhead.e-renfrew.sch.uk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.emf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584176"/>
          </a:xfrm>
        </p:spPr>
        <p:txBody>
          <a:bodyPr>
            <a:noAutofit/>
          </a:bodyPr>
          <a:lstStyle/>
          <a:p>
            <a:r>
              <a:rPr lang="en-GB" sz="6000" b="1" dirty="0" err="1" smtClean="0"/>
              <a:t>Barrhead</a:t>
            </a:r>
            <a:r>
              <a:rPr lang="en-GB" sz="6000" b="1" dirty="0" smtClean="0"/>
              <a:t> High School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564904"/>
            <a:ext cx="8064896" cy="2464297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Transition from</a:t>
            </a:r>
          </a:p>
          <a:p>
            <a:r>
              <a:rPr lang="en-GB" sz="2800" b="1" dirty="0" smtClean="0"/>
              <a:t>S4 into S5</a:t>
            </a:r>
          </a:p>
          <a:p>
            <a:r>
              <a:rPr lang="en-GB" sz="2800" b="1" dirty="0" smtClean="0"/>
              <a:t>And</a:t>
            </a:r>
          </a:p>
          <a:p>
            <a:r>
              <a:rPr lang="en-GB" sz="2800" b="1" dirty="0" smtClean="0"/>
              <a:t>S5 into S6</a:t>
            </a:r>
          </a:p>
          <a:p>
            <a:r>
              <a:rPr lang="en-GB" sz="2800" b="1" dirty="0" smtClean="0"/>
              <a:t>Session 2016-2017</a:t>
            </a:r>
            <a:endParaRPr lang="en-GB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9" y="5085184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69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932040" y="274638"/>
            <a:ext cx="346672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GB" dirty="0" smtClean="0"/>
              <a:t>2 half days  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921793"/>
              </p:ext>
            </p:extLst>
          </p:nvPr>
        </p:nvGraphicFramePr>
        <p:xfrm>
          <a:off x="611560" y="1772817"/>
          <a:ext cx="7344816" cy="3496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7805"/>
                <a:gridCol w="917805"/>
                <a:gridCol w="917805"/>
                <a:gridCol w="917805"/>
                <a:gridCol w="918399"/>
                <a:gridCol w="918399"/>
                <a:gridCol w="918399"/>
                <a:gridCol w="918399"/>
              </a:tblGrid>
              <a:tr h="572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2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Mon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2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Tue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pastoral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D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D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572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589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Thur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D</a:t>
                      </a:r>
                      <a:endParaRPr lang="en-GB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D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pastoral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615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Fri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D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D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39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GB" smtClean="0"/>
              <a:t>2.5 days per week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5110"/>
              </p:ext>
            </p:extLst>
          </p:nvPr>
        </p:nvGraphicFramePr>
        <p:xfrm>
          <a:off x="471754" y="1700809"/>
          <a:ext cx="7556628" cy="3568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273"/>
                <a:gridCol w="944273"/>
                <a:gridCol w="944273"/>
                <a:gridCol w="944273"/>
                <a:gridCol w="944884"/>
                <a:gridCol w="944884"/>
                <a:gridCol w="944884"/>
                <a:gridCol w="944884"/>
              </a:tblGrid>
              <a:tr h="66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r>
                        <a:rPr lang="en-GB" sz="1100" dirty="0" smtClean="0">
                          <a:effectLst/>
                        </a:rPr>
                        <a:t>B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25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B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25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56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Tue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pastoral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D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D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56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 </a:t>
                      </a:r>
                      <a:r>
                        <a:rPr lang="en-GB" sz="1100" b="1" dirty="0" smtClean="0">
                          <a:effectLst/>
                        </a:rPr>
                        <a:t>B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25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25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584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Thur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 </a:t>
                      </a: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A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25F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A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25F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25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25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D</a:t>
                      </a:r>
                      <a:endParaRPr lang="en-GB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D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pastoral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611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Fri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D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D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6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11663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Programme Details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1196752"/>
            <a:ext cx="8424936" cy="51845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Opportunity to gain qualifications and practical experience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courses run from August to May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Progress reports provided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Attendance/attitude/performance monitored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provided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88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16632"/>
            <a:ext cx="9756576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lang="en-GB" sz="4400" b="1" dirty="0" smtClean="0">
                <a:solidFill>
                  <a:schemeClr val="bg1"/>
                </a:solidFill>
              </a:rPr>
              <a:t>Benefits </a:t>
            </a:r>
            <a:r>
              <a:rPr lang="en-GB" sz="4400" b="1" dirty="0">
                <a:solidFill>
                  <a:schemeClr val="bg1"/>
                </a:solidFill>
              </a:rPr>
              <a:t>of </a:t>
            </a:r>
            <a:r>
              <a:rPr lang="en-GB" sz="4400" b="1" dirty="0" smtClean="0">
                <a:solidFill>
                  <a:schemeClr val="bg1"/>
                </a:solidFill>
              </a:rPr>
              <a:t>Vocational Courses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381000" y="1600200"/>
            <a:ext cx="8655496" cy="47091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Relevant for career / 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Practical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Environment / opportunity to try college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Treated as an adult (responsibility)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Qualifications – Access, National 4, National 5, National Progression Awards, Higher, National Certificate &amp; University Level 1 &amp; 2.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909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11663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Programme Details</a:t>
            </a:r>
          </a:p>
        </p:txBody>
      </p:sp>
      <p:sp>
        <p:nvSpPr>
          <p:cNvPr id="3" name="Rectangle 2"/>
          <p:cNvSpPr/>
          <p:nvPr/>
        </p:nvSpPr>
        <p:spPr>
          <a:xfrm>
            <a:off x="916672" y="1772816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4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GB" sz="4400" b="1" dirty="0" smtClean="0">
                <a:latin typeface="Calibri" pitchFamily="34" charset="0"/>
              </a:rPr>
              <a:t>Open </a:t>
            </a:r>
            <a:r>
              <a:rPr lang="en-GB" sz="4400" b="1" dirty="0">
                <a:latin typeface="Calibri" pitchFamily="34" charset="0"/>
              </a:rPr>
              <a:t>to S5 and S6 </a:t>
            </a:r>
            <a:r>
              <a:rPr lang="en-GB" sz="4400" b="1" dirty="0" smtClean="0">
                <a:latin typeface="Calibri" pitchFamily="34" charset="0"/>
              </a:rPr>
              <a:t>pupils</a:t>
            </a:r>
          </a:p>
          <a:p>
            <a:pPr algn="ctr"/>
            <a:endParaRPr lang="en-GB" sz="4400" b="1" dirty="0" smtClean="0">
              <a:latin typeface="Calibri" pitchFamily="34" charset="0"/>
            </a:endParaRPr>
          </a:p>
          <a:p>
            <a:pPr algn="ctr"/>
            <a:endParaRPr lang="en-GB" sz="4400" b="1" dirty="0">
              <a:latin typeface="Calibri" pitchFamily="34" charset="0"/>
            </a:endParaRPr>
          </a:p>
          <a:p>
            <a:pPr algn="ctr"/>
            <a:r>
              <a:rPr lang="en-GB" sz="4400" b="1" dirty="0">
                <a:latin typeface="Calibri" pitchFamily="34" charset="0"/>
              </a:rPr>
              <a:t>some places available to S4</a:t>
            </a:r>
            <a:r>
              <a:rPr lang="en-GB" sz="4400" dirty="0">
                <a:latin typeface="Calibri" pitchFamily="34" charset="0"/>
              </a:rPr>
              <a:t/>
            </a:r>
            <a:br>
              <a:rPr lang="en-GB" sz="4400" dirty="0">
                <a:latin typeface="Calibri" pitchFamily="34" charset="0"/>
              </a:rPr>
            </a:br>
            <a:r>
              <a:rPr lang="en-GB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endParaRPr lang="en-GB" sz="44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835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11663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Our Partners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39104"/>
            <a:ext cx="835292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Airport Academy</a:t>
            </a:r>
            <a:endParaRPr lang="en-GB" sz="4000" dirty="0"/>
          </a:p>
          <a:p>
            <a:pPr algn="ctr"/>
            <a:r>
              <a:rPr lang="en-GB" sz="4000" dirty="0"/>
              <a:t>Glasgow Clyde College </a:t>
            </a:r>
          </a:p>
          <a:p>
            <a:pPr algn="ctr"/>
            <a:r>
              <a:rPr lang="en-GB" sz="4000" dirty="0" smtClean="0"/>
              <a:t>Glasgow </a:t>
            </a:r>
            <a:r>
              <a:rPr lang="en-GB" sz="4000" dirty="0"/>
              <a:t>Kelvin College </a:t>
            </a:r>
          </a:p>
          <a:p>
            <a:pPr algn="ctr"/>
            <a:r>
              <a:rPr lang="en-GB" sz="4000" dirty="0" smtClean="0"/>
              <a:t>West </a:t>
            </a:r>
            <a:r>
              <a:rPr lang="en-GB" sz="4000" dirty="0"/>
              <a:t>College Scotland </a:t>
            </a:r>
          </a:p>
          <a:p>
            <a:pPr algn="ctr"/>
            <a:r>
              <a:rPr lang="en-GB" sz="4000" dirty="0" smtClean="0"/>
              <a:t>Glasgow </a:t>
            </a:r>
            <a:r>
              <a:rPr lang="en-GB" sz="4000" dirty="0"/>
              <a:t>Caledonian University</a:t>
            </a:r>
          </a:p>
          <a:p>
            <a:pPr algn="ctr"/>
            <a:r>
              <a:rPr lang="en-GB" sz="4000" dirty="0" err="1"/>
              <a:t>Encroute</a:t>
            </a:r>
            <a:r>
              <a:rPr lang="en-GB" sz="4000" dirty="0"/>
              <a:t> Catering</a:t>
            </a:r>
          </a:p>
          <a:p>
            <a:pPr algn="ctr"/>
            <a:r>
              <a:rPr lang="en-GB" sz="4000" dirty="0"/>
              <a:t>Maxxell </a:t>
            </a:r>
            <a:r>
              <a:rPr lang="en-GB" sz="4000" dirty="0" smtClean="0"/>
              <a:t>Training</a:t>
            </a:r>
          </a:p>
          <a:p>
            <a:pPr algn="ctr"/>
            <a:r>
              <a:rPr lang="en-GB" sz="4000" dirty="0" err="1"/>
              <a:t>Neilston</a:t>
            </a:r>
            <a:r>
              <a:rPr lang="en-GB" sz="4000" dirty="0"/>
              <a:t> </a:t>
            </a:r>
            <a:r>
              <a:rPr lang="en-GB" sz="4000" dirty="0" smtClean="0"/>
              <a:t>Development Trust </a:t>
            </a:r>
          </a:p>
          <a:p>
            <a:pPr algn="ctr"/>
            <a:r>
              <a:rPr lang="en-GB" sz="4000" dirty="0" smtClean="0"/>
              <a:t>U Concept</a:t>
            </a:r>
            <a:endParaRPr lang="en-GB" sz="4000" dirty="0"/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98136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11663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Courses Available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304" y="476672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4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fontAlgn="b"/>
            <a:r>
              <a:rPr lang="en-GB" sz="3600" b="1" dirty="0"/>
              <a:t>Animal Care</a:t>
            </a:r>
            <a:endParaRPr lang="en-GB" sz="3600" dirty="0"/>
          </a:p>
          <a:p>
            <a:pPr fontAlgn="b"/>
            <a:r>
              <a:rPr lang="en-GB" sz="3600" dirty="0"/>
              <a:t>Animal Care – SCQF Level 4</a:t>
            </a:r>
          </a:p>
          <a:p>
            <a:pPr fontAlgn="b"/>
            <a:r>
              <a:rPr lang="en-GB" sz="3600" b="1" dirty="0"/>
              <a:t>Aviation</a:t>
            </a:r>
            <a:endParaRPr lang="en-GB" sz="3600" dirty="0"/>
          </a:p>
          <a:p>
            <a:pPr fontAlgn="b"/>
            <a:r>
              <a:rPr lang="en-GB" sz="3600" dirty="0"/>
              <a:t>Airport Operations</a:t>
            </a:r>
          </a:p>
          <a:p>
            <a:pPr fontAlgn="b"/>
            <a:r>
              <a:rPr lang="en-GB" sz="3600" b="1" dirty="0"/>
              <a:t>Business &amp; Finance</a:t>
            </a:r>
            <a:endParaRPr lang="en-GB" sz="3600" dirty="0"/>
          </a:p>
          <a:p>
            <a:pPr fontAlgn="b"/>
            <a:r>
              <a:rPr lang="en-GB" sz="3600" dirty="0"/>
              <a:t>Accounting – SCQF Level 6</a:t>
            </a:r>
          </a:p>
          <a:p>
            <a:pPr fontAlgn="b"/>
            <a:r>
              <a:rPr lang="en-GB" sz="3600" dirty="0"/>
              <a:t>Human Resources and Law – SCQF Level 6</a:t>
            </a:r>
          </a:p>
          <a:p>
            <a:pPr algn="ctr"/>
            <a:r>
              <a:rPr lang="en-GB" sz="4400" dirty="0">
                <a:latin typeface="Calibri" pitchFamily="34" charset="0"/>
              </a:rPr>
              <a:t/>
            </a:r>
            <a:br>
              <a:rPr lang="en-GB" sz="4400" dirty="0">
                <a:latin typeface="Calibri" pitchFamily="34" charset="0"/>
              </a:rPr>
            </a:br>
            <a:r>
              <a:rPr lang="en-GB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endParaRPr lang="en-GB" sz="44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71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11663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Courses Available</a:t>
            </a:r>
          </a:p>
        </p:txBody>
      </p:sp>
      <p:sp>
        <p:nvSpPr>
          <p:cNvPr id="3" name="Rectangle 2"/>
          <p:cNvSpPr/>
          <p:nvPr/>
        </p:nvSpPr>
        <p:spPr>
          <a:xfrm>
            <a:off x="504056" y="1772816"/>
            <a:ext cx="961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GB" sz="2800" b="1" dirty="0"/>
              <a:t>Care &amp; Health</a:t>
            </a:r>
            <a:endParaRPr lang="en-GB" sz="2800" dirty="0"/>
          </a:p>
          <a:p>
            <a:pPr fontAlgn="b"/>
            <a:r>
              <a:rPr lang="en-GB" sz="2800" dirty="0"/>
              <a:t>Applied Anatomy - SCQF Level 7 </a:t>
            </a:r>
          </a:p>
          <a:p>
            <a:pPr fontAlgn="b"/>
            <a:r>
              <a:rPr lang="en-GB" sz="2800" dirty="0"/>
              <a:t>Human Body Structure and Function - SCQF Level 8</a:t>
            </a:r>
          </a:p>
          <a:p>
            <a:pPr fontAlgn="b"/>
            <a:r>
              <a:rPr lang="en-GB" sz="2800" dirty="0"/>
              <a:t>First Aid (HSE) – SCQF Level 6 </a:t>
            </a:r>
          </a:p>
          <a:p>
            <a:pPr fontAlgn="b"/>
            <a:r>
              <a:rPr lang="en-GB" sz="2800" dirty="0"/>
              <a:t>Forensic Science – SCQF Level 6 </a:t>
            </a:r>
          </a:p>
          <a:p>
            <a:pPr fontAlgn="b"/>
            <a:r>
              <a:rPr lang="en-GB" sz="2800" dirty="0"/>
              <a:t>Health and Social Care - SCQF Level 6</a:t>
            </a:r>
          </a:p>
          <a:p>
            <a:pPr fontAlgn="b"/>
            <a:r>
              <a:rPr lang="en-GB" sz="2800" dirty="0"/>
              <a:t>Early Education and Childcare - SCQF Level 4 </a:t>
            </a:r>
          </a:p>
          <a:p>
            <a:pPr fontAlgn="b"/>
            <a:r>
              <a:rPr lang="en-GB" sz="2800" dirty="0" err="1"/>
              <a:t>Playwork</a:t>
            </a:r>
            <a:r>
              <a:rPr lang="en-GB" sz="2800" dirty="0"/>
              <a:t> - SCQF Level 5</a:t>
            </a:r>
          </a:p>
          <a:p>
            <a:pPr fontAlgn="b"/>
            <a:r>
              <a:rPr lang="en-GB" sz="2800" dirty="0"/>
              <a:t>Politics - SCQF Level 6</a:t>
            </a:r>
          </a:p>
          <a:p>
            <a:pPr fontAlgn="b"/>
            <a:r>
              <a:rPr lang="en-GB" sz="2800" dirty="0"/>
              <a:t>Psychology - SCQF Level 6</a:t>
            </a:r>
          </a:p>
          <a:p>
            <a:pPr fontAlgn="b"/>
            <a:r>
              <a:rPr lang="en-GB" sz="2800" dirty="0"/>
              <a:t>Sociology – SCQF Level 6</a:t>
            </a:r>
          </a:p>
          <a:p>
            <a:pPr algn="ctr"/>
            <a:r>
              <a:rPr lang="en-GB" sz="2800" dirty="0">
                <a:latin typeface="Calibri" pitchFamily="34" charset="0"/>
              </a:rPr>
              <a:t/>
            </a:r>
            <a:br>
              <a:rPr lang="en-GB" sz="2800" dirty="0">
                <a:latin typeface="Calibri" pitchFamily="34" charset="0"/>
              </a:rPr>
            </a:b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endParaRPr lang="en-GB" sz="28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002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11663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Courses Available</a:t>
            </a:r>
          </a:p>
        </p:txBody>
      </p:sp>
      <p:sp>
        <p:nvSpPr>
          <p:cNvPr id="3" name="Rectangle 2"/>
          <p:cNvSpPr/>
          <p:nvPr/>
        </p:nvSpPr>
        <p:spPr>
          <a:xfrm>
            <a:off x="684584" y="177281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fontAlgn="b"/>
            <a:r>
              <a:rPr lang="en-GB" sz="2800" b="1" dirty="0"/>
              <a:t>Creative &amp; Digital Industries &amp; Music</a:t>
            </a:r>
            <a:endParaRPr lang="en-GB" sz="2800" dirty="0"/>
          </a:p>
          <a:p>
            <a:pPr fontAlgn="b"/>
            <a:r>
              <a:rPr lang="en-GB" sz="2800" dirty="0" smtClean="0"/>
              <a:t>Computer </a:t>
            </a:r>
            <a:r>
              <a:rPr lang="en-GB" sz="2800" dirty="0"/>
              <a:t>Games - SCQF Level 5</a:t>
            </a:r>
          </a:p>
          <a:p>
            <a:pPr fontAlgn="b"/>
            <a:r>
              <a:rPr lang="en-GB" sz="2800" dirty="0"/>
              <a:t>Photography - SCQF Level 6</a:t>
            </a:r>
          </a:p>
          <a:p>
            <a:pPr fontAlgn="b"/>
            <a:r>
              <a:rPr lang="en-GB" sz="2800" dirty="0"/>
              <a:t>Photography:  Digital Imaging - SCQF Level 6</a:t>
            </a:r>
          </a:p>
          <a:p>
            <a:pPr fontAlgn="b"/>
            <a:r>
              <a:rPr lang="en-GB" sz="2800" dirty="0"/>
              <a:t>Professional Theatre Preparation – SCQF Level 6</a:t>
            </a:r>
          </a:p>
          <a:p>
            <a:pPr fontAlgn="b"/>
            <a:r>
              <a:rPr lang="en-GB" sz="2800" dirty="0"/>
              <a:t>Sound Production - SCQF Level 6</a:t>
            </a:r>
          </a:p>
          <a:p>
            <a:pPr fontAlgn="b"/>
            <a:r>
              <a:rPr lang="en-GB" sz="2800" dirty="0"/>
              <a:t>T.V. Production - SCQF Level 5/6 </a:t>
            </a:r>
          </a:p>
          <a:p>
            <a:pPr fontAlgn="b"/>
            <a:r>
              <a:rPr lang="en-GB" sz="2800" b="1" dirty="0"/>
              <a:t>Events Management</a:t>
            </a:r>
            <a:endParaRPr lang="en-GB" sz="2800" dirty="0"/>
          </a:p>
          <a:p>
            <a:pPr fontAlgn="b"/>
            <a:r>
              <a:rPr lang="en-GB" sz="2800" dirty="0"/>
              <a:t>Events Co-ordination - SCQF Level 5/6</a:t>
            </a:r>
          </a:p>
          <a:p>
            <a:pPr algn="ctr"/>
            <a:r>
              <a:rPr lang="en-GB" sz="2800" dirty="0">
                <a:latin typeface="Calibri" pitchFamily="34" charset="0"/>
              </a:rPr>
              <a:t/>
            </a:r>
            <a:br>
              <a:rPr lang="en-GB" sz="2800" dirty="0">
                <a:latin typeface="Calibri" pitchFamily="34" charset="0"/>
              </a:rPr>
            </a:b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endParaRPr lang="en-GB" sz="28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892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59" y="1623471"/>
            <a:ext cx="84414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GB" sz="2800" b="1" dirty="0"/>
              <a:t>Fashion &amp; Design</a:t>
            </a:r>
            <a:endParaRPr lang="en-GB" sz="2800" dirty="0"/>
          </a:p>
          <a:p>
            <a:pPr fontAlgn="b"/>
            <a:r>
              <a:rPr lang="en-GB" sz="2800" dirty="0"/>
              <a:t>Fashion Brand Retailing - University Level 1 </a:t>
            </a:r>
          </a:p>
          <a:p>
            <a:pPr fontAlgn="b"/>
            <a:r>
              <a:rPr lang="en-GB" sz="2800" b="1" dirty="0"/>
              <a:t>Hair &amp; Beauty</a:t>
            </a:r>
            <a:endParaRPr lang="en-GB" sz="2800" dirty="0"/>
          </a:p>
          <a:p>
            <a:pPr fontAlgn="b"/>
            <a:r>
              <a:rPr lang="en-GB" sz="2800" dirty="0"/>
              <a:t>Barbering - SCQF 3</a:t>
            </a:r>
          </a:p>
          <a:p>
            <a:pPr fontAlgn="b"/>
            <a:r>
              <a:rPr lang="en-GB" sz="2800" dirty="0"/>
              <a:t>Hair, Beauty and Make-Up - SCQF 5</a:t>
            </a:r>
          </a:p>
          <a:p>
            <a:pPr fontAlgn="b"/>
            <a:r>
              <a:rPr lang="en-GB" sz="2800" dirty="0"/>
              <a:t>Hairdressing -  SCQF Level 4</a:t>
            </a:r>
          </a:p>
          <a:p>
            <a:pPr fontAlgn="b"/>
            <a:r>
              <a:rPr lang="en-GB" sz="2800" dirty="0"/>
              <a:t>Hairdressing Design -  SCQF Level 5</a:t>
            </a:r>
          </a:p>
          <a:p>
            <a:pPr fontAlgn="b"/>
            <a:r>
              <a:rPr lang="en-GB" sz="2800" dirty="0"/>
              <a:t>Make-Up Artistry and Beauty Therapy -  SCQF Level 4</a:t>
            </a:r>
          </a:p>
          <a:p>
            <a:pPr fontAlgn="b"/>
            <a:r>
              <a:rPr lang="en-GB" sz="2800" dirty="0"/>
              <a:t>Nail Art - SCQF Level 5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11663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Courses Available</a:t>
            </a:r>
          </a:p>
        </p:txBody>
      </p:sp>
    </p:spTree>
    <p:extLst>
      <p:ext uri="{BB962C8B-B14F-4D97-AF65-F5344CB8AC3E}">
        <p14:creationId xmlns:p14="http://schemas.microsoft.com/office/powerpoint/2010/main" val="389409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2708919"/>
            <a:ext cx="8208912" cy="341724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Introduction to the Evening by Mr Sinclair Head Teacher</a:t>
            </a:r>
          </a:p>
          <a:p>
            <a:r>
              <a:rPr lang="en-GB" dirty="0" smtClean="0"/>
              <a:t>How the option process works by Mrs Crawford Depute Head (S5/6) and </a:t>
            </a:r>
            <a:r>
              <a:rPr lang="en-GB" dirty="0" err="1" smtClean="0"/>
              <a:t>timetabler</a:t>
            </a:r>
            <a:endParaRPr lang="en-GB" dirty="0" smtClean="0"/>
          </a:p>
          <a:p>
            <a:r>
              <a:rPr lang="en-GB" dirty="0" smtClean="0"/>
              <a:t>Vocational options by Ms Potter Depute Head</a:t>
            </a:r>
          </a:p>
          <a:p>
            <a:r>
              <a:rPr lang="en-GB" dirty="0" smtClean="0"/>
              <a:t>Higher English by Mrs Richardson Faculty Head</a:t>
            </a:r>
          </a:p>
          <a:p>
            <a:r>
              <a:rPr lang="en-GB" dirty="0" smtClean="0"/>
              <a:t>Advanced Higher Geography by Mrs Allan Faculty Head</a:t>
            </a:r>
          </a:p>
          <a:p>
            <a:r>
              <a:rPr lang="en-GB" dirty="0" smtClean="0"/>
              <a:t>Question and Answer Session with all speakers and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dirty="0" err="1" smtClean="0"/>
              <a:t>Sheona</a:t>
            </a:r>
            <a:r>
              <a:rPr lang="en-GB" dirty="0" smtClean="0"/>
              <a:t> Coutts – Career Advisor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400" y="5374084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382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59" y="1623471"/>
            <a:ext cx="84414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GB" sz="2800" b="1" dirty="0"/>
              <a:t>Horticulture, Hospitality &amp; Landscaping</a:t>
            </a:r>
            <a:endParaRPr lang="en-GB" sz="2800" dirty="0"/>
          </a:p>
          <a:p>
            <a:pPr fontAlgn="b"/>
            <a:r>
              <a:rPr lang="en-GB" sz="2800" dirty="0"/>
              <a:t>Cake Decoration - SCQF Level 4</a:t>
            </a:r>
          </a:p>
          <a:p>
            <a:pPr fontAlgn="b"/>
            <a:r>
              <a:rPr lang="en-GB" sz="2800" dirty="0"/>
              <a:t>Grow, Cook and Eat - SCQF Level 1</a:t>
            </a:r>
          </a:p>
          <a:p>
            <a:pPr fontAlgn="b"/>
            <a:r>
              <a:rPr lang="en-GB" sz="2800" dirty="0"/>
              <a:t>Professional Cookery - SCQF Level 5</a:t>
            </a:r>
          </a:p>
          <a:p>
            <a:pPr fontAlgn="b"/>
            <a:r>
              <a:rPr lang="en-GB" sz="2800" dirty="0"/>
              <a:t>Shoestring Cookery</a:t>
            </a:r>
          </a:p>
          <a:p>
            <a:pPr fontAlgn="b"/>
            <a:r>
              <a:rPr lang="en-GB" sz="2800" dirty="0"/>
              <a:t>Timber Decking - SCQF Level 5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11663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Courses Available</a:t>
            </a:r>
          </a:p>
        </p:txBody>
      </p:sp>
    </p:spTree>
    <p:extLst>
      <p:ext uri="{BB962C8B-B14F-4D97-AF65-F5344CB8AC3E}">
        <p14:creationId xmlns:p14="http://schemas.microsoft.com/office/powerpoint/2010/main" val="3023108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59" y="1623471"/>
            <a:ext cx="84414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GB" sz="2800" b="1" dirty="0"/>
              <a:t>Personal Development</a:t>
            </a:r>
            <a:endParaRPr lang="en-GB" sz="2800" dirty="0"/>
          </a:p>
          <a:p>
            <a:pPr fontAlgn="b"/>
            <a:r>
              <a:rPr lang="en-GB" sz="2800" dirty="0"/>
              <a:t>Steps to Work - Style for Success</a:t>
            </a:r>
          </a:p>
          <a:p>
            <a:pPr fontAlgn="b"/>
            <a:r>
              <a:rPr lang="en-GB" sz="2800" b="1" dirty="0"/>
              <a:t>Sports</a:t>
            </a:r>
            <a:endParaRPr lang="en-GB" sz="2800" dirty="0"/>
          </a:p>
          <a:p>
            <a:pPr fontAlgn="b"/>
            <a:r>
              <a:rPr lang="en-GB" sz="2800" dirty="0"/>
              <a:t>Sport and Recreation - SCQF Level 4</a:t>
            </a:r>
          </a:p>
          <a:p>
            <a:pPr fontAlgn="b"/>
            <a:r>
              <a:rPr lang="en-GB" sz="2800" dirty="0"/>
              <a:t>Sport and Recreation - SCQF Level 5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11663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Courses Available</a:t>
            </a:r>
          </a:p>
        </p:txBody>
      </p:sp>
    </p:spTree>
    <p:extLst>
      <p:ext uri="{BB962C8B-B14F-4D97-AF65-F5344CB8AC3E}">
        <p14:creationId xmlns:p14="http://schemas.microsoft.com/office/powerpoint/2010/main" val="1280174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59" y="1623471"/>
            <a:ext cx="84414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GB" sz="2800" b="1" dirty="0"/>
              <a:t>Vehicle Systems</a:t>
            </a:r>
            <a:endParaRPr lang="en-GB" sz="2800" dirty="0"/>
          </a:p>
          <a:p>
            <a:pPr fontAlgn="b"/>
            <a:r>
              <a:rPr lang="en-GB" sz="2800" dirty="0"/>
              <a:t>Automotive Skills - SCQF Level 4</a:t>
            </a:r>
          </a:p>
          <a:p>
            <a:pPr fontAlgn="b"/>
            <a:r>
              <a:rPr lang="en-GB" sz="2800" dirty="0"/>
              <a:t>Cycle Maintenance – City &amp; Guilds Entry Level 3</a:t>
            </a:r>
          </a:p>
          <a:p>
            <a:pPr fontAlgn="b"/>
            <a:r>
              <a:rPr lang="en-GB" sz="2800" dirty="0"/>
              <a:t>Vehicle Maintenance – City &amp; Guilds Entry Level 3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11663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Courses Available</a:t>
            </a:r>
          </a:p>
        </p:txBody>
      </p:sp>
    </p:spTree>
    <p:extLst>
      <p:ext uri="{BB962C8B-B14F-4D97-AF65-F5344CB8AC3E}">
        <p14:creationId xmlns:p14="http://schemas.microsoft.com/office/powerpoint/2010/main" val="2635766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DavisJ\Desktop\AD6639_SQA_scqf_Ready_Reckoner_A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00" y="1584176"/>
            <a:ext cx="6972265" cy="52292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7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060848"/>
            <a:ext cx="7920880" cy="337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sz="800" dirty="0"/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3200" dirty="0"/>
              <a:t>Speak to Pupil Support teacher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sz="1100" dirty="0"/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3200" dirty="0"/>
              <a:t>Complete application form, (including parental consent)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sz="1100" b="1" dirty="0">
              <a:solidFill>
                <a:srgbClr val="FF0000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3200" dirty="0"/>
              <a:t>Interview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sz="1100" dirty="0"/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3200" dirty="0"/>
              <a:t>School report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16632"/>
            <a:ext cx="85072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Applying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a Course</a:t>
            </a: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5300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4482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600" b="1" dirty="0">
                <a:solidFill>
                  <a:srgbClr val="4830FA"/>
                </a:solidFill>
              </a:rPr>
              <a:t>The Vocational Training Programme</a:t>
            </a:r>
            <a:br>
              <a:rPr lang="en-GB" sz="3600" b="1" dirty="0">
                <a:solidFill>
                  <a:srgbClr val="4830FA"/>
                </a:solidFill>
              </a:rPr>
            </a:br>
            <a:r>
              <a:rPr lang="en-GB" sz="3600" b="1" dirty="0">
                <a:solidFill>
                  <a:srgbClr val="4830FA"/>
                </a:solidFill>
              </a:rPr>
              <a:t>booklet can be downloaded from: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350" y="3717032"/>
            <a:ext cx="7901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http://bit.ly/VocationalProgramme2016-17</a:t>
            </a:r>
            <a:endParaRPr lang="en-GB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362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13285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PRESENTATION BY MRS RICHARDSON</a:t>
            </a:r>
          </a:p>
          <a:p>
            <a:r>
              <a:rPr lang="en-GB" sz="3600" b="1" dirty="0" smtClean="0"/>
              <a:t>FACULTY HEAD OF ENGLISH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551037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mtClean="0"/>
              <a:t>HIGHER ENGLISH</a:t>
            </a:r>
            <a:endParaRPr lang="en-US" altLang="en-US"/>
          </a:p>
        </p:txBody>
      </p:sp>
      <p:pic>
        <p:nvPicPr>
          <p:cNvPr id="3" name="Picture 4" descr="path_to_star_clip_art_2228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424" y="3356992"/>
            <a:ext cx="4248150" cy="24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9712" y="1849774"/>
            <a:ext cx="57935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6000" dirty="0"/>
              <a:t>HIGHER ENGLISH</a:t>
            </a:r>
            <a:endParaRPr lang="en-GB" sz="6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068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2276872"/>
            <a:ext cx="5886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GB" altLang="en-US" sz="6600" b="1" dirty="0">
                <a:latin typeface="Tempus Sans ITC" pitchFamily="82" charset="0"/>
              </a:rPr>
              <a:t>ESSENTIAL </a:t>
            </a:r>
          </a:p>
          <a:p>
            <a:pPr algn="ctr">
              <a:buFontTx/>
              <a:buNone/>
            </a:pPr>
            <a:r>
              <a:rPr lang="en-GB" altLang="en-US" sz="6600" b="1" dirty="0">
                <a:latin typeface="Tempus Sans ITC" pitchFamily="82" charset="0"/>
              </a:rPr>
              <a:t>BUT </a:t>
            </a:r>
            <a:r>
              <a:rPr lang="en-GB" altLang="en-US" sz="6600" b="1" u="sng" dirty="0">
                <a:latin typeface="Tempus Sans ITC" pitchFamily="82" charset="0"/>
              </a:rPr>
              <a:t>NOT</a:t>
            </a:r>
            <a:r>
              <a:rPr lang="en-GB" altLang="en-US" sz="6600" b="1" dirty="0">
                <a:latin typeface="Tempus Sans ITC" pitchFamily="82" charset="0"/>
              </a:rPr>
              <a:t> </a:t>
            </a:r>
          </a:p>
          <a:p>
            <a:pPr algn="ctr">
              <a:buFontTx/>
              <a:buNone/>
            </a:pPr>
            <a:r>
              <a:rPr lang="en-GB" altLang="en-US" sz="6600" b="1" dirty="0">
                <a:latin typeface="Tempus Sans ITC" pitchFamily="82" charset="0"/>
              </a:rPr>
              <a:t>COMPULSORY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12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Tx/>
              <a:buNone/>
            </a:pPr>
            <a:r>
              <a:rPr lang="en-GB" altLang="en-US" dirty="0" smtClean="0">
                <a:latin typeface="Comic Sans MS" pitchFamily="66" charset="0"/>
              </a:rPr>
              <a:t>                                 </a:t>
            </a:r>
            <a:r>
              <a:rPr lang="en-GB" altLang="en-US" sz="3200" dirty="0" smtClean="0">
                <a:solidFill>
                  <a:srgbClr val="008000"/>
                </a:solidFill>
                <a:latin typeface="Comic Sans MS" pitchFamily="66" charset="0"/>
              </a:rPr>
              <a:t>Essential = life skills</a:t>
            </a:r>
            <a:r>
              <a:rPr lang="en-GB" altLang="en-US" dirty="0" smtClean="0">
                <a:latin typeface="Comic Sans MS" pitchFamily="66" charset="0"/>
              </a:rPr>
              <a:t>	</a:t>
            </a:r>
          </a:p>
          <a:p>
            <a:endParaRPr lang="en-GB" altLang="en-US" dirty="0" smtClean="0">
              <a:latin typeface="Comic Sans MS" pitchFamily="66" charset="0"/>
            </a:endParaRPr>
          </a:p>
          <a:p>
            <a:endParaRPr lang="en-GB" altLang="en-US" dirty="0" smtClean="0">
              <a:latin typeface="Comic Sans MS" pitchFamily="66" charset="0"/>
            </a:endParaRPr>
          </a:p>
          <a:p>
            <a:endParaRPr lang="en-GB" altLang="en-US" dirty="0" smtClean="0">
              <a:latin typeface="Comic Sans MS" pitchFamily="66" charset="0"/>
            </a:endParaRPr>
          </a:p>
          <a:p>
            <a:endParaRPr lang="en-GB" altLang="en-US" dirty="0" smtClean="0">
              <a:latin typeface="Comic Sans MS" pitchFamily="66" charset="0"/>
            </a:endParaRPr>
          </a:p>
          <a:p>
            <a:r>
              <a:rPr lang="en-GB" altLang="en-US" sz="3200" dirty="0" smtClean="0">
                <a:solidFill>
                  <a:srgbClr val="CC0000"/>
                </a:solidFill>
                <a:latin typeface="Comic Sans MS" pitchFamily="66" charset="0"/>
              </a:rPr>
              <a:t>Compulsory = Deadlines…</a:t>
            </a:r>
            <a:endParaRPr lang="en-US" altLang="en-US" sz="3200" dirty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3" name="Picture 9" descr="transferable_skills1-300x19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857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21189880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200025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3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388843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4 Booklets on the school web site</a:t>
            </a:r>
          </a:p>
          <a:p>
            <a:r>
              <a:rPr lang="en-GB" dirty="0"/>
              <a:t>Time in Pastoral Support for research/access to booklets</a:t>
            </a:r>
          </a:p>
          <a:p>
            <a:r>
              <a:rPr lang="en-GB" dirty="0"/>
              <a:t>Options (Progression) Sheet issued prior to interview</a:t>
            </a:r>
          </a:p>
          <a:p>
            <a:r>
              <a:rPr lang="en-GB" dirty="0"/>
              <a:t>No columnar option sheet </a:t>
            </a:r>
            <a:r>
              <a:rPr lang="en-GB" dirty="0" smtClean="0"/>
              <a:t>issued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Make time to discuss future career and options choices</a:t>
            </a:r>
          </a:p>
          <a:p>
            <a:r>
              <a:rPr lang="en-GB" dirty="0" smtClean="0"/>
              <a:t>Every S4 and S5 pupil will have a one-t0-one interview with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their Pastoral Support Teacher </a:t>
            </a:r>
          </a:p>
          <a:p>
            <a:r>
              <a:rPr lang="en-GB" dirty="0" smtClean="0"/>
              <a:t>Parental/Carer signature required before returning to school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office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01208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445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48478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sz="3600" dirty="0">
                <a:solidFill>
                  <a:srgbClr val="008000"/>
                </a:solidFill>
                <a:latin typeface="Comic Sans MS" pitchFamily="66" charset="0"/>
              </a:rPr>
              <a:t>Literature study</a:t>
            </a:r>
          </a:p>
          <a:p>
            <a:pPr>
              <a:buFontTx/>
              <a:buNone/>
            </a:pPr>
            <a:r>
              <a:rPr lang="en-GB" altLang="en-US" sz="3600" dirty="0">
                <a:solidFill>
                  <a:schemeClr val="accent2"/>
                </a:solidFill>
                <a:latin typeface="Comic Sans MS" pitchFamily="66" charset="0"/>
              </a:rPr>
              <a:t>Set Scottish Text study</a:t>
            </a:r>
          </a:p>
          <a:p>
            <a:pPr>
              <a:buFontTx/>
              <a:buNone/>
            </a:pPr>
            <a:r>
              <a:rPr lang="en-GB" altLang="en-US" sz="3600" dirty="0">
                <a:solidFill>
                  <a:srgbClr val="660066"/>
                </a:solidFill>
                <a:latin typeface="Comic Sans MS" pitchFamily="66" charset="0"/>
              </a:rPr>
              <a:t>Reading for Understanding, Analysis and Evaluation (RUAE)</a:t>
            </a:r>
          </a:p>
          <a:p>
            <a:pPr>
              <a:buFontTx/>
              <a:buNone/>
            </a:pPr>
            <a:r>
              <a:rPr lang="en-GB" altLang="en-US" sz="3600" dirty="0">
                <a:solidFill>
                  <a:srgbClr val="FF0066"/>
                </a:solidFill>
                <a:latin typeface="Comic Sans MS" pitchFamily="66" charset="0"/>
              </a:rPr>
              <a:t>Folio of Writing</a:t>
            </a:r>
          </a:p>
          <a:p>
            <a:pPr>
              <a:buFontTx/>
              <a:buNone/>
            </a:pPr>
            <a:r>
              <a:rPr lang="en-GB" altLang="en-US" sz="3600" dirty="0">
                <a:solidFill>
                  <a:schemeClr val="hlink"/>
                </a:solidFill>
                <a:latin typeface="Comic Sans MS" pitchFamily="66" charset="0"/>
              </a:rPr>
              <a:t>4 Internally assessed units</a:t>
            </a:r>
            <a:r>
              <a:rPr lang="en-GB" altLang="en-US" sz="3600" dirty="0">
                <a:latin typeface="Comic Sans MS" pitchFamily="66" charset="0"/>
              </a:rPr>
              <a:t> : no marks, assessing skills called “Outcomes”.</a:t>
            </a:r>
          </a:p>
          <a:p>
            <a:pPr>
              <a:buFontTx/>
              <a:buNone/>
            </a:pPr>
            <a:r>
              <a:rPr lang="en-GB" altLang="en-US" sz="3600" dirty="0">
                <a:solidFill>
                  <a:srgbClr val="CC0000"/>
                </a:solidFill>
                <a:latin typeface="Comic Sans MS" pitchFamily="66" charset="0"/>
              </a:rPr>
              <a:t>Monthly homework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20072" y="262216"/>
            <a:ext cx="3316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COURSE OUTLINE</a:t>
            </a:r>
          </a:p>
        </p:txBody>
      </p:sp>
    </p:spTree>
    <p:extLst>
      <p:ext uri="{BB962C8B-B14F-4D97-AF65-F5344CB8AC3E}">
        <p14:creationId xmlns:p14="http://schemas.microsoft.com/office/powerpoint/2010/main" val="986383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155679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sz="3600" dirty="0">
                <a:solidFill>
                  <a:srgbClr val="008000"/>
                </a:solidFill>
                <a:latin typeface="Comic Sans MS" pitchFamily="66" charset="0"/>
              </a:rPr>
              <a:t>Internal assessments (UASPs)</a:t>
            </a:r>
          </a:p>
          <a:p>
            <a:pPr>
              <a:buFontTx/>
              <a:buNone/>
            </a:pPr>
            <a:r>
              <a:rPr lang="en-GB" altLang="en-US" sz="3600" dirty="0">
                <a:solidFill>
                  <a:srgbClr val="CC0000"/>
                </a:solidFill>
                <a:latin typeface="Comic Sans MS" pitchFamily="66" charset="0"/>
              </a:rPr>
              <a:t>Analysis and Evaluation (A+E)</a:t>
            </a:r>
          </a:p>
          <a:p>
            <a:pPr>
              <a:buFontTx/>
              <a:buNone/>
            </a:pPr>
            <a:r>
              <a:rPr lang="en-GB" altLang="en-US" sz="3600" dirty="0">
                <a:solidFill>
                  <a:srgbClr val="CC0000"/>
                </a:solidFill>
                <a:latin typeface="Comic Sans MS" pitchFamily="66" charset="0"/>
              </a:rPr>
              <a:t>Reading – 1.1, 1.2, 1.3</a:t>
            </a:r>
          </a:p>
          <a:p>
            <a:pPr>
              <a:buFontTx/>
              <a:buNone/>
            </a:pPr>
            <a:r>
              <a:rPr lang="en-GB" altLang="en-US" sz="3600" dirty="0">
                <a:solidFill>
                  <a:srgbClr val="CC0000"/>
                </a:solidFill>
                <a:latin typeface="Comic Sans MS" pitchFamily="66" charset="0"/>
              </a:rPr>
              <a:t>Listening - 1.1, 1.2, 1.3</a:t>
            </a:r>
          </a:p>
          <a:p>
            <a:pPr>
              <a:buFontTx/>
              <a:buNone/>
            </a:pPr>
            <a:endParaRPr lang="en-GB" altLang="en-US" sz="3600" dirty="0">
              <a:solidFill>
                <a:srgbClr val="CC00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altLang="en-US" sz="3600" dirty="0">
                <a:solidFill>
                  <a:schemeClr val="accent2"/>
                </a:solidFill>
                <a:latin typeface="Comic Sans MS" pitchFamily="66" charset="0"/>
              </a:rPr>
              <a:t>Creation and Production (C+P)</a:t>
            </a:r>
          </a:p>
          <a:p>
            <a:pPr>
              <a:buFontTx/>
              <a:buNone/>
            </a:pPr>
            <a:r>
              <a:rPr lang="en-GB" altLang="en-US" sz="3600" dirty="0">
                <a:solidFill>
                  <a:schemeClr val="accent2"/>
                </a:solidFill>
                <a:latin typeface="Comic Sans MS" pitchFamily="66" charset="0"/>
              </a:rPr>
              <a:t>Writing - 2.1,  2.2,  2.3</a:t>
            </a:r>
          </a:p>
          <a:p>
            <a:pPr>
              <a:buFontTx/>
              <a:buNone/>
            </a:pPr>
            <a:r>
              <a:rPr lang="en-GB" altLang="en-US" sz="3600" dirty="0">
                <a:solidFill>
                  <a:schemeClr val="accent2"/>
                </a:solidFill>
                <a:latin typeface="Comic Sans MS" pitchFamily="66" charset="0"/>
              </a:rPr>
              <a:t>Talking - 2.1,  2.2,  2.3, 2.4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8086" y="260648"/>
            <a:ext cx="363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COURSE OUTLINE</a:t>
            </a:r>
            <a:endParaRPr lang="en-GB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298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348880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008000"/>
                </a:solidFill>
                <a:latin typeface="Comic Sans MS" pitchFamily="66" charset="0"/>
              </a:rPr>
              <a:t>Pass</a:t>
            </a:r>
            <a:r>
              <a:rPr lang="en-GB" altLang="en-US" sz="2400" dirty="0">
                <a:latin typeface="Comic Sans MS" pitchFamily="66" charset="0"/>
              </a:rPr>
              <a:t> – Reading UASP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008000"/>
                </a:solidFill>
                <a:latin typeface="Comic Sans MS" pitchFamily="66" charset="0"/>
              </a:rPr>
              <a:t>Pass </a:t>
            </a:r>
            <a:r>
              <a:rPr lang="en-GB" altLang="en-US" sz="2400" dirty="0">
                <a:latin typeface="Comic Sans MS" pitchFamily="66" charset="0"/>
              </a:rPr>
              <a:t>-  Listening UASP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008000"/>
                </a:solidFill>
                <a:latin typeface="Comic Sans MS" pitchFamily="66" charset="0"/>
              </a:rPr>
              <a:t>Pass</a:t>
            </a:r>
            <a:r>
              <a:rPr lang="en-GB" altLang="en-US" sz="2400" dirty="0">
                <a:latin typeface="Comic Sans MS" pitchFamily="66" charset="0"/>
              </a:rPr>
              <a:t> – Writing UASP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008000"/>
                </a:solidFill>
                <a:latin typeface="Comic Sans MS" pitchFamily="66" charset="0"/>
              </a:rPr>
              <a:t>Pass</a:t>
            </a:r>
            <a:r>
              <a:rPr lang="en-GB" altLang="en-US" sz="2400" dirty="0">
                <a:latin typeface="Comic Sans MS" pitchFamily="66" charset="0"/>
              </a:rPr>
              <a:t> – Talking UASP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itchFamily="66" charset="0"/>
              </a:rPr>
              <a:t>Completed Writing Folio – submitted by March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itchFamily="66" charset="0"/>
              </a:rPr>
              <a:t>Completed Literature study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itchFamily="66" charset="0"/>
              </a:rPr>
              <a:t>Completed Set Scottish Text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itchFamily="66" charset="0"/>
              </a:rPr>
              <a:t>RUAE Skills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To sit final exam</a:t>
            </a:r>
            <a:endParaRPr lang="en-GB" sz="3600" b="1" dirty="0"/>
          </a:p>
        </p:txBody>
      </p:sp>
      <p:pic>
        <p:nvPicPr>
          <p:cNvPr id="5" name="Picture 5" descr="final20exam20logo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2" y="1988840"/>
            <a:ext cx="1673225" cy="17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76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3506" y="1988840"/>
            <a:ext cx="860897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600" dirty="0">
                <a:latin typeface="Comic Sans MS" pitchFamily="66" charset="0"/>
              </a:rPr>
              <a:t>Literature – read independently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600" dirty="0">
                <a:latin typeface="Comic Sans MS" pitchFamily="66" charset="0"/>
              </a:rPr>
              <a:t>Monthly homework – by deadlines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600" dirty="0">
                <a:latin typeface="Comic Sans MS" pitchFamily="66" charset="0"/>
              </a:rPr>
              <a:t>GLOW : </a:t>
            </a:r>
            <a:r>
              <a:rPr lang="en-GB" altLang="en-US" sz="3600" dirty="0">
                <a:solidFill>
                  <a:srgbClr val="660066"/>
                </a:solidFill>
                <a:latin typeface="Century Gothic" pitchFamily="34" charset="0"/>
                <a:hlinkClick r:id="rId3"/>
              </a:rPr>
              <a:t>www.</a:t>
            </a:r>
            <a:r>
              <a:rPr lang="en-US" altLang="en-US" sz="3600" b="1" dirty="0">
                <a:solidFill>
                  <a:srgbClr val="660066"/>
                </a:solidFill>
                <a:latin typeface="Century Gothic" pitchFamily="34" charset="0"/>
                <a:hlinkClick r:id="rId3"/>
              </a:rPr>
              <a:t>glow</a:t>
            </a:r>
            <a:r>
              <a:rPr lang="en-US" altLang="en-US" sz="3600" dirty="0">
                <a:solidFill>
                  <a:srgbClr val="660066"/>
                </a:solidFill>
                <a:latin typeface="Century Gothic" pitchFamily="34" charset="0"/>
                <a:hlinkClick r:id="rId3"/>
              </a:rPr>
              <a:t>.rmunify.com</a:t>
            </a:r>
            <a:r>
              <a:rPr lang="en-US" altLang="en-US" sz="3600" dirty="0">
                <a:hlinkClick r:id="rId3"/>
              </a:rPr>
              <a:t> </a:t>
            </a:r>
            <a:endParaRPr lang="en-US" alt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600" dirty="0">
                <a:latin typeface="Comic Sans MS" pitchFamily="66" charset="0"/>
              </a:rPr>
              <a:t>Website: </a:t>
            </a:r>
            <a:r>
              <a:rPr lang="en-US" altLang="en-US" sz="3200" dirty="0">
                <a:solidFill>
                  <a:srgbClr val="FF0066"/>
                </a:solidFill>
                <a:hlinkClick r:id="rId4"/>
              </a:rPr>
              <a:t>www.</a:t>
            </a:r>
            <a:r>
              <a:rPr lang="en-US" altLang="en-US" sz="3200" b="1" dirty="0">
                <a:solidFill>
                  <a:srgbClr val="FF0066"/>
                </a:solidFill>
                <a:hlinkClick r:id="rId4"/>
              </a:rPr>
              <a:t>barrhead</a:t>
            </a:r>
            <a:r>
              <a:rPr lang="en-US" altLang="en-US" sz="3200" dirty="0">
                <a:solidFill>
                  <a:srgbClr val="FF0066"/>
                </a:solidFill>
                <a:hlinkClick r:id="rId4"/>
              </a:rPr>
              <a:t>.e-renfrew.sch.uk</a:t>
            </a:r>
            <a:r>
              <a:rPr lang="en-US" altLang="en-US" sz="3200" dirty="0">
                <a:solidFill>
                  <a:srgbClr val="FF0066"/>
                </a:solidFill>
              </a:rPr>
              <a:t>/</a:t>
            </a:r>
            <a:r>
              <a:rPr lang="en-US" altLang="en-US" sz="3200" dirty="0"/>
              <a:t> </a:t>
            </a:r>
            <a:endParaRPr lang="en-GB" altLang="en-US" sz="3200" dirty="0">
              <a:latin typeface="Comic Sans MS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600" dirty="0">
                <a:latin typeface="Comic Sans MS" pitchFamily="66" charset="0"/>
              </a:rPr>
              <a:t>Higher English Twitter – </a:t>
            </a:r>
            <a:r>
              <a:rPr lang="en-GB" altLang="en-US" sz="2400" dirty="0">
                <a:latin typeface="Comic Sans MS" pitchFamily="66" charset="0"/>
              </a:rPr>
              <a:t>access through website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600" dirty="0">
                <a:latin typeface="Comic Sans MS" pitchFamily="66" charset="0"/>
              </a:rPr>
              <a:t>All deadlines met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600" dirty="0">
                <a:latin typeface="Comic Sans MS" pitchFamily="66" charset="0"/>
              </a:rPr>
              <a:t>Commitment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90872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EXPECTATIONS</a:t>
            </a:r>
            <a:endParaRPr lang="en-GB" sz="4000" b="1" dirty="0"/>
          </a:p>
        </p:txBody>
      </p:sp>
      <p:pic>
        <p:nvPicPr>
          <p:cNvPr id="5" name="Picture 6" descr="success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32779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296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60" y="2060848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600" dirty="0"/>
              <a:t>Monthly homework on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600" dirty="0"/>
              <a:t>GLOW GROUPS set up for all classes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600" dirty="0"/>
              <a:t>NOTES added by class as well as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600" dirty="0"/>
              <a:t>TARGETTED supported study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600" dirty="0"/>
              <a:t>Easter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600" dirty="0"/>
              <a:t>Deadlines on class walls </a:t>
            </a:r>
            <a:r>
              <a:rPr lang="en-GB" altLang="en-US" sz="3600" dirty="0" smtClean="0"/>
              <a:t> </a:t>
            </a:r>
            <a:r>
              <a:rPr lang="en-GB" altLang="en-US" sz="3600" dirty="0"/>
              <a:t>and in corridor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60" y="1340768"/>
            <a:ext cx="5973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b="1" dirty="0"/>
              <a:t>Requests from previous Higher pupils</a:t>
            </a:r>
            <a:endParaRPr lang="en-GB" sz="2800" b="1" dirty="0"/>
          </a:p>
        </p:txBody>
      </p:sp>
      <p:pic>
        <p:nvPicPr>
          <p:cNvPr id="5" name="Picture 4" descr="nicubunu-Stickman-0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81" y="5477168"/>
            <a:ext cx="1008485" cy="121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69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2591370"/>
            <a:ext cx="6246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800" dirty="0">
                <a:latin typeface="Comic Sans MS" pitchFamily="66" charset="0"/>
              </a:rPr>
              <a:t>Course STARTS in June</a:t>
            </a:r>
          </a:p>
          <a:p>
            <a:pPr algn="ctr"/>
            <a:endParaRPr lang="en-GB" altLang="en-US" sz="2800" dirty="0">
              <a:latin typeface="Comic Sans MS" pitchFamily="66" charset="0"/>
            </a:endParaRPr>
          </a:p>
          <a:p>
            <a:pPr algn="ctr"/>
            <a:r>
              <a:rPr lang="en-GB" altLang="en-US" sz="2800" u="sng" dirty="0">
                <a:solidFill>
                  <a:srgbClr val="CC0000"/>
                </a:solidFill>
                <a:latin typeface="Comic Sans MS" pitchFamily="66" charset="0"/>
              </a:rPr>
              <a:t>Before</a:t>
            </a:r>
            <a:r>
              <a:rPr lang="en-GB" altLang="en-US" sz="2800" u="sng" dirty="0">
                <a:latin typeface="Comic Sans MS" pitchFamily="66" charset="0"/>
              </a:rPr>
              <a:t> Summer hols start</a:t>
            </a:r>
            <a:r>
              <a:rPr lang="en-GB" altLang="en-US" sz="2800" dirty="0">
                <a:latin typeface="Comic Sans MS" pitchFamily="66" charset="0"/>
              </a:rPr>
              <a:t>:</a:t>
            </a:r>
          </a:p>
          <a:p>
            <a:pPr algn="ctr"/>
            <a:endParaRPr lang="en-GB" altLang="en-US" sz="2800" dirty="0"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First draft of folio 1 </a:t>
            </a:r>
            <a:r>
              <a:rPr lang="en-GB" altLang="en-US" sz="2800" dirty="0">
                <a:solidFill>
                  <a:srgbClr val="008000"/>
                </a:solidFill>
                <a:latin typeface="Comic Sans MS" pitchFamily="66" charset="0"/>
              </a:rPr>
              <a:t>completed </a:t>
            </a:r>
          </a:p>
          <a:p>
            <a:pPr algn="ctr"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Listening UASP </a:t>
            </a:r>
            <a:r>
              <a:rPr lang="en-GB" altLang="en-US" sz="2800" dirty="0">
                <a:solidFill>
                  <a:srgbClr val="008000"/>
                </a:solidFill>
                <a:latin typeface="Comic Sans MS" pitchFamily="66" charset="0"/>
              </a:rPr>
              <a:t>completed</a:t>
            </a:r>
          </a:p>
        </p:txBody>
      </p:sp>
      <p:pic>
        <p:nvPicPr>
          <p:cNvPr id="4" name="Picture 4" descr="warning-sign1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7717"/>
            <a:ext cx="16573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arning-sign1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69026"/>
            <a:ext cx="16573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119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551837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200" dirty="0"/>
              <a:t>Planners homework AND monthly homework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200" dirty="0"/>
              <a:t>Web and TWITTER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200" dirty="0"/>
              <a:t>GLOW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200" dirty="0"/>
              <a:t>Deadlines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200" dirty="0"/>
              <a:t>Discuss writing 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200" dirty="0"/>
              <a:t>Discuss Literature texts- quotes/analysis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556792"/>
            <a:ext cx="4833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600" dirty="0">
                <a:latin typeface="Showcard Gothic" pitchFamily="82" charset="0"/>
              </a:rPr>
              <a:t>How can </a:t>
            </a:r>
            <a:r>
              <a:rPr lang="en-GB" altLang="en-US" sz="3600" b="1" u="sng" dirty="0">
                <a:latin typeface="Showcard Gothic" pitchFamily="82" charset="0"/>
              </a:rPr>
              <a:t>you </a:t>
            </a:r>
            <a:r>
              <a:rPr lang="en-GB" altLang="en-US" sz="3600" dirty="0">
                <a:latin typeface="Showcard Gothic" pitchFamily="82" charset="0"/>
              </a:rPr>
              <a:t>help?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nternet_privacy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165019"/>
            <a:ext cx="192881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72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book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576388"/>
            <a:ext cx="633412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22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3105835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PRESENTATION BY MRS </a:t>
            </a:r>
            <a:r>
              <a:rPr lang="en-GB" sz="3600" b="1" dirty="0" smtClean="0"/>
              <a:t>ALLAN</a:t>
            </a:r>
            <a:endParaRPr lang="en-GB" sz="3600" b="1" dirty="0"/>
          </a:p>
          <a:p>
            <a:r>
              <a:rPr lang="en-GB" sz="3600" b="1" dirty="0"/>
              <a:t>FACULTY HEAD OF </a:t>
            </a:r>
            <a:r>
              <a:rPr lang="en-GB" sz="3600" b="1" dirty="0" smtClean="0"/>
              <a:t>SOCIAL SUBJECTS</a:t>
            </a:r>
            <a:endParaRPr lang="en-GB" sz="3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618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3244333"/>
            <a:ext cx="47019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/>
              <a:t>Advanced Higher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4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many subjects?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852936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S4 into </a:t>
            </a:r>
            <a:r>
              <a:rPr lang="en-GB" sz="2800" b="1" dirty="0" smtClean="0">
                <a:solidFill>
                  <a:srgbClr val="FF0000"/>
                </a:solidFill>
              </a:rPr>
              <a:t>S5</a:t>
            </a:r>
            <a:r>
              <a:rPr lang="en-GB" sz="2800" dirty="0" smtClean="0"/>
              <a:t> – all pupils must choose </a:t>
            </a:r>
            <a:r>
              <a:rPr lang="en-GB" sz="2800" b="1" dirty="0" smtClean="0">
                <a:solidFill>
                  <a:srgbClr val="FF0000"/>
                </a:solidFill>
              </a:rPr>
              <a:t>5 subjects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S5 into </a:t>
            </a:r>
            <a:r>
              <a:rPr lang="en-GB" sz="2800" b="1" dirty="0" smtClean="0">
                <a:solidFill>
                  <a:srgbClr val="FF0000"/>
                </a:solidFill>
              </a:rPr>
              <a:t>S6</a:t>
            </a:r>
            <a:r>
              <a:rPr lang="en-GB" sz="2800" dirty="0" smtClean="0"/>
              <a:t> – all pupils must choose </a:t>
            </a:r>
            <a:r>
              <a:rPr lang="en-GB" sz="2800" b="1" dirty="0" smtClean="0">
                <a:solidFill>
                  <a:srgbClr val="FF0000"/>
                </a:solidFill>
              </a:rPr>
              <a:t>4 subjects </a:t>
            </a:r>
            <a:r>
              <a:rPr lang="en-GB" sz="2800" dirty="0" smtClean="0"/>
              <a:t>unless doing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Advanced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Crashing a Higher</a:t>
            </a: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029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12776"/>
            <a:ext cx="80473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/>
              <a:t>Why choose Advanced </a:t>
            </a:r>
            <a:r>
              <a:rPr lang="en-GB" sz="4800" b="1" dirty="0"/>
              <a:t>Higher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458661"/>
            <a:ext cx="80648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Gives you the opportunity to…</a:t>
            </a:r>
          </a:p>
          <a:p>
            <a:endParaRPr lang="en-GB" sz="2400" dirty="0"/>
          </a:p>
          <a:p>
            <a:r>
              <a:rPr lang="en-GB" sz="2400" dirty="0"/>
              <a:t>undertake independent learning</a:t>
            </a:r>
          </a:p>
          <a:p>
            <a:endParaRPr lang="en-GB" sz="2400" dirty="0"/>
          </a:p>
          <a:p>
            <a:r>
              <a:rPr lang="en-GB" sz="2400" dirty="0"/>
              <a:t>bridge the gap between the class-based learning, typical of Highers, and the more self-motivated and proactive study of Higher and Further Education</a:t>
            </a:r>
          </a:p>
          <a:p>
            <a:endParaRPr lang="en-GB" sz="2400" dirty="0"/>
          </a:p>
          <a:p>
            <a:r>
              <a:rPr lang="en-GB" sz="2400" dirty="0"/>
              <a:t>deepen knowledge and develop higher-level transferrable skills, such as problem solving, research and analysis, extended essay-writing, critical evaluation techniques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846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12776"/>
            <a:ext cx="53607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Entry Requirements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514" y="2509402"/>
            <a:ext cx="8608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Preferably an A at Higher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Good pass at English Higher or Maths depending on subject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799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12776"/>
            <a:ext cx="5852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Course Arrangements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514" y="2509402"/>
            <a:ext cx="86089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without close supervision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apply the skills of independent/autonomous working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making independent and rational decisions based on evidence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independent planning, research and presentation of their knowledge and understanding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learners are expected to work independently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demonstrate independent research and critical evaluation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undertaking independent research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581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12776"/>
            <a:ext cx="7398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Learning to be independent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514" y="2509402"/>
            <a:ext cx="86089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Seminar style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Visits to university/Mitchell library/field centres for specialist research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Regular meetings with teacher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Sense of pride in completing major pieces of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2277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12776"/>
            <a:ext cx="78165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What does the young person </a:t>
            </a:r>
            <a:endParaRPr lang="en-GB" sz="4800" dirty="0" smtClean="0"/>
          </a:p>
          <a:p>
            <a:r>
              <a:rPr lang="en-GB" sz="4800" dirty="0" smtClean="0"/>
              <a:t>need </a:t>
            </a:r>
            <a:r>
              <a:rPr lang="en-GB" sz="4800" dirty="0"/>
              <a:t>to do?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498" y="3282657"/>
            <a:ext cx="860897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Find out about the course in advance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 aware when deadlines (interim and final) are, and ensure these are met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Complete all research early on in the course where appropriate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Communicate with your teacher – ask for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Attend!!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452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12776"/>
            <a:ext cx="75408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What can parents/carers do?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498" y="3282657"/>
            <a:ext cx="86089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 aware when deadlines are, and ensure your child meets these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Ask about coursework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Accompany them on any visits, for example to libraries or for fieldwork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Proof read drafts of coursework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959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437448"/>
            <a:ext cx="8568952" cy="939801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 AND ANSWER SESSION</a:t>
            </a:r>
            <a:endParaRPr lang="en-GB" sz="4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31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seek help?</a:t>
            </a:r>
            <a:endParaRPr lang="en-GB" dirty="0"/>
          </a:p>
        </p:txBody>
      </p:sp>
      <p:sp>
        <p:nvSpPr>
          <p:cNvPr id="3" name="AutoShape 2" descr="Image result for glasgow university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glasgow university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8" y="1877122"/>
            <a:ext cx="19192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87" y="2670253"/>
            <a:ext cx="140815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6" y="2609097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8" y="3645024"/>
            <a:ext cx="14954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1" y="4673724"/>
            <a:ext cx="1926930" cy="77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54" y="535343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54" y="5353438"/>
            <a:ext cx="1266589" cy="57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79" y="4208151"/>
            <a:ext cx="954980" cy="70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64" y="6234312"/>
            <a:ext cx="1290265" cy="39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" y="5735087"/>
            <a:ext cx="779909" cy="104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47" y="4490288"/>
            <a:ext cx="1837734" cy="95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48" y="3802187"/>
            <a:ext cx="1142999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38" y="4877240"/>
            <a:ext cx="1210389" cy="70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79" y="3619709"/>
            <a:ext cx="1301502" cy="49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47" y="5876706"/>
            <a:ext cx="1200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981" y="5663582"/>
            <a:ext cx="2286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71862" y="647025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Paisley, Greenock, Clydebank</a:t>
            </a:r>
            <a:endParaRPr lang="en-GB" sz="1400" dirty="0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" t="20889" r="3876" b="38204"/>
          <a:stretch/>
        </p:blipFill>
        <p:spPr bwMode="auto">
          <a:xfrm>
            <a:off x="3671862" y="2588632"/>
            <a:ext cx="5194856" cy="125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41" y="3772382"/>
            <a:ext cx="3343275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99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happens next?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29017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ERC - EMIS UNIT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3203848" y="2708920"/>
            <a:ext cx="100811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372200" y="3086378"/>
            <a:ext cx="504056" cy="13507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876256" y="3086378"/>
            <a:ext cx="504056" cy="13507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380312" y="3086378"/>
            <a:ext cx="504056" cy="13507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884368" y="3086378"/>
            <a:ext cx="504056" cy="13507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388424" y="3086378"/>
            <a:ext cx="504056" cy="13507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372200" y="2708920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A        B       C        D       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4433664"/>
            <a:ext cx="62286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Wed 1</a:t>
            </a:r>
            <a:r>
              <a:rPr lang="en-GB" baseline="30000" dirty="0" smtClean="0"/>
              <a:t>st</a:t>
            </a:r>
            <a:r>
              <a:rPr lang="en-GB" dirty="0" smtClean="0"/>
              <a:t> June 2016 – new timetable running for 3 weeks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AMBITIOUS CHOICES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CONSORTIUM ARRANGEMENTS DO NOT BEGIN UNTIL END OF AUGUST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VOCATIONAL COURSES DO NOT BEGIN UNTIL AUGUST</a:t>
            </a:r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43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3105835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PRESENTATION BY </a:t>
            </a:r>
            <a:r>
              <a:rPr lang="en-GB" sz="3200" b="1" dirty="0" smtClean="0"/>
              <a:t>MS POTTER</a:t>
            </a:r>
          </a:p>
          <a:p>
            <a:r>
              <a:rPr lang="en-GB" sz="3200" b="1" dirty="0" smtClean="0"/>
              <a:t>DEPUTE HEAD</a:t>
            </a:r>
          </a:p>
          <a:p>
            <a:r>
              <a:rPr lang="en-GB" sz="3200" b="1" dirty="0" smtClean="0"/>
              <a:t>VOCATIONAL COURSES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81688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3" t="10923" r="15903" b="10923"/>
          <a:stretch/>
        </p:blipFill>
        <p:spPr bwMode="auto">
          <a:xfrm>
            <a:off x="251520" y="1547540"/>
            <a:ext cx="6732240" cy="522440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93761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92" y="5269026"/>
            <a:ext cx="126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16632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Programme Details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1844824"/>
            <a:ext cx="7579568" cy="4288298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u="sng" dirty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2.5 days per week</a:t>
            </a:r>
          </a:p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Monday, Tuesday, Wednesday afternoons, Thursday all day,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half days</a:t>
            </a:r>
          </a:p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Tuesday/Thursday afternoons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Friday morning</a:t>
            </a:r>
          </a:p>
          <a:p>
            <a:pPr marL="1143000" marR="0" lvl="2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Periods 1,2,3</a:t>
            </a:r>
            <a:endParaRPr lang="en-GB" sz="2800" dirty="0"/>
          </a:p>
          <a:p>
            <a:pPr marL="1143000" marR="0" lvl="2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659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544</TotalTime>
  <Words>1163</Words>
  <Application>Microsoft Office PowerPoint</Application>
  <PresentationFormat>On-screen Show (4:3)</PresentationFormat>
  <Paragraphs>396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Waveform</vt:lpstr>
      <vt:lpstr>Barrhead High School</vt:lpstr>
      <vt:lpstr>Programme</vt:lpstr>
      <vt:lpstr>The process</vt:lpstr>
      <vt:lpstr>How many subjects?</vt:lpstr>
      <vt:lpstr>Where to seek help?</vt:lpstr>
      <vt:lpstr>What happens next?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Barrhead High School</dc:title>
  <dc:creator>Kay Crawford</dc:creator>
  <cp:lastModifiedBy>Stuart Boag</cp:lastModifiedBy>
  <cp:revision>17</cp:revision>
  <cp:lastPrinted>2016-02-02T18:32:51Z</cp:lastPrinted>
  <dcterms:created xsi:type="dcterms:W3CDTF">2016-02-01T11:55:37Z</dcterms:created>
  <dcterms:modified xsi:type="dcterms:W3CDTF">2016-02-08T13:47:20Z</dcterms:modified>
</cp:coreProperties>
</file>