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5143500" type="screen16x9"/>
  <p:notesSz cx="6858000" cy="9144000"/>
  <p:embeddedFontLst>
    <p:embeddedFont>
      <p:font typeface="Montserrat" panose="020B0604020202020204" charset="0"/>
      <p:regular r:id="rId14"/>
      <p:bold r:id="rId15"/>
      <p:italic r:id="rId16"/>
      <p:boldItalic r:id="rId17"/>
    </p:embeddedFont>
    <p:embeddedFont>
      <p:font typeface="Lato" panose="020B0604020202020204" charset="0"/>
      <p:regular r:id="rId18"/>
      <p:bold r:id="rId19"/>
      <p:italic r:id="rId20"/>
      <p:boldItalic r:id="rId21"/>
    </p:embeddedFont>
    <p:embeddedFont>
      <p:font typeface="Lobster"/>
      <p:regular r:id="rId22"/>
    </p:embeddedFont>
    <p:embeddedFont>
      <p:font typeface="Bubblegum Sans" panose="020B0604020202020204" charset="0"/>
      <p:regular r:id="rId23"/>
    </p:embeddedFont>
    <p:embeddedFont>
      <p:font typeface="Pacifico"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5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cf21447a3_4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cf21447a3_4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053d5b3e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053d5b3e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cf21447a3_4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cf21447a3_4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cf21447a3_4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cf21447a3_4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cf21447a3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cf21447a3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cf21447a3_8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cf21447a3_8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cf21447a3_4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cf21447a3_4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cf21447a3_4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cf21447a3_4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cf21447a3_4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cf21447a3_4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14"/>
          <p:cNvGrpSpPr/>
          <p:nvPr/>
        </p:nvGrpSpPr>
        <p:grpSpPr>
          <a:xfrm>
            <a:off x="0" y="490"/>
            <a:ext cx="5153705" cy="5134399"/>
            <a:chOff x="0" y="75"/>
            <a:chExt cx="5153705" cy="5152950"/>
          </a:xfrm>
        </p:grpSpPr>
        <p:sp>
          <p:nvSpPr>
            <p:cNvPr id="57" name="Google Shape;57;p14"/>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14"/>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62" name="Google Shape;62;p14"/>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63" name="Google Shape;6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grpSp>
        <p:nvGrpSpPr>
          <p:cNvPr id="65" name="Google Shape;65;p15"/>
          <p:cNvGrpSpPr/>
          <p:nvPr/>
        </p:nvGrpSpPr>
        <p:grpSpPr>
          <a:xfrm>
            <a:off x="4406400" y="0"/>
            <a:ext cx="4737600" cy="5143065"/>
            <a:chOff x="4406400" y="0"/>
            <a:chExt cx="4737600" cy="5143065"/>
          </a:xfrm>
        </p:grpSpPr>
        <p:sp>
          <p:nvSpPr>
            <p:cNvPr id="66" name="Google Shape;66;p15"/>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5"/>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5" name="Google Shape;8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6"/>
        <p:cNvGrpSpPr/>
        <p:nvPr/>
      </p:nvGrpSpPr>
      <p:grpSpPr>
        <a:xfrm>
          <a:off x="0" y="0"/>
          <a:ext cx="0" cy="0"/>
          <a:chOff x="0" y="0"/>
          <a:chExt cx="0" cy="0"/>
        </a:xfrm>
      </p:grpSpPr>
      <p:grpSp>
        <p:nvGrpSpPr>
          <p:cNvPr id="87" name="Google Shape;87;p16"/>
          <p:cNvGrpSpPr/>
          <p:nvPr/>
        </p:nvGrpSpPr>
        <p:grpSpPr>
          <a:xfrm>
            <a:off x="0" y="381001"/>
            <a:ext cx="1037850" cy="1016287"/>
            <a:chOff x="0" y="381001"/>
            <a:chExt cx="1037850" cy="1016287"/>
          </a:xfrm>
        </p:grpSpPr>
        <p:sp>
          <p:nvSpPr>
            <p:cNvPr id="88" name="Google Shape;88;p1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1" name="Google Shape;91;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2" name="Google Shape;9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3"/>
        <p:cNvGrpSpPr/>
        <p:nvPr/>
      </p:nvGrpSpPr>
      <p:grpSpPr>
        <a:xfrm>
          <a:off x="0" y="0"/>
          <a:ext cx="0" cy="0"/>
          <a:chOff x="0" y="0"/>
          <a:chExt cx="0" cy="0"/>
        </a:xfrm>
      </p:grpSpPr>
      <p:grpSp>
        <p:nvGrpSpPr>
          <p:cNvPr id="94" name="Google Shape;94;p17"/>
          <p:cNvGrpSpPr/>
          <p:nvPr/>
        </p:nvGrpSpPr>
        <p:grpSpPr>
          <a:xfrm>
            <a:off x="0" y="381001"/>
            <a:ext cx="1037850" cy="1016287"/>
            <a:chOff x="0" y="381001"/>
            <a:chExt cx="1037850" cy="1016287"/>
          </a:xfrm>
        </p:grpSpPr>
        <p:sp>
          <p:nvSpPr>
            <p:cNvPr id="95" name="Google Shape;95;p1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8" name="Google Shape;98;p17"/>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9" name="Google Shape;99;p17"/>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0" name="Google Shape;10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grpSp>
        <p:nvGrpSpPr>
          <p:cNvPr id="102" name="Google Shape;102;p18"/>
          <p:cNvGrpSpPr/>
          <p:nvPr/>
        </p:nvGrpSpPr>
        <p:grpSpPr>
          <a:xfrm>
            <a:off x="0" y="381001"/>
            <a:ext cx="1037850" cy="1016287"/>
            <a:chOff x="0" y="381001"/>
            <a:chExt cx="1037850" cy="1016287"/>
          </a:xfrm>
        </p:grpSpPr>
        <p:sp>
          <p:nvSpPr>
            <p:cNvPr id="103" name="Google Shape;103;p1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06" name="Google Shape;10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7"/>
        <p:cNvGrpSpPr/>
        <p:nvPr/>
      </p:nvGrpSpPr>
      <p:grpSpPr>
        <a:xfrm>
          <a:off x="0" y="0"/>
          <a:ext cx="0" cy="0"/>
          <a:chOff x="0" y="0"/>
          <a:chExt cx="0" cy="0"/>
        </a:xfrm>
      </p:grpSpPr>
      <p:grpSp>
        <p:nvGrpSpPr>
          <p:cNvPr id="108" name="Google Shape;108;p19"/>
          <p:cNvGrpSpPr/>
          <p:nvPr/>
        </p:nvGrpSpPr>
        <p:grpSpPr>
          <a:xfrm>
            <a:off x="0" y="381001"/>
            <a:ext cx="1037850" cy="1016287"/>
            <a:chOff x="0" y="381001"/>
            <a:chExt cx="1037850" cy="1016287"/>
          </a:xfrm>
        </p:grpSpPr>
        <p:sp>
          <p:nvSpPr>
            <p:cNvPr id="109" name="Google Shape;109;p1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19"/>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2" name="Google Shape;112;p19"/>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3" name="Google Shape;11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4"/>
        <p:cNvGrpSpPr/>
        <p:nvPr/>
      </p:nvGrpSpPr>
      <p:grpSpPr>
        <a:xfrm>
          <a:off x="0" y="0"/>
          <a:ext cx="0" cy="0"/>
          <a:chOff x="0" y="0"/>
          <a:chExt cx="0" cy="0"/>
        </a:xfrm>
      </p:grpSpPr>
      <p:grpSp>
        <p:nvGrpSpPr>
          <p:cNvPr id="115" name="Google Shape;115;p20"/>
          <p:cNvGrpSpPr/>
          <p:nvPr/>
        </p:nvGrpSpPr>
        <p:grpSpPr>
          <a:xfrm>
            <a:off x="4406400" y="0"/>
            <a:ext cx="4737600" cy="5143500"/>
            <a:chOff x="4406400" y="0"/>
            <a:chExt cx="4737600" cy="5143500"/>
          </a:xfrm>
        </p:grpSpPr>
        <p:sp>
          <p:nvSpPr>
            <p:cNvPr id="116" name="Google Shape;116;p20"/>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20"/>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5" name="Google Shape;13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6"/>
        <p:cNvGrpSpPr/>
        <p:nvPr/>
      </p:nvGrpSpPr>
      <p:grpSpPr>
        <a:xfrm>
          <a:off x="0" y="0"/>
          <a:ext cx="0" cy="0"/>
          <a:chOff x="0" y="0"/>
          <a:chExt cx="0" cy="0"/>
        </a:xfrm>
      </p:grpSpPr>
      <p:grpSp>
        <p:nvGrpSpPr>
          <p:cNvPr id="137" name="Google Shape;137;p21"/>
          <p:cNvGrpSpPr/>
          <p:nvPr/>
        </p:nvGrpSpPr>
        <p:grpSpPr>
          <a:xfrm>
            <a:off x="0" y="381001"/>
            <a:ext cx="1037850" cy="1016287"/>
            <a:chOff x="0" y="381001"/>
            <a:chExt cx="1037850" cy="1016287"/>
          </a:xfrm>
        </p:grpSpPr>
        <p:sp>
          <p:nvSpPr>
            <p:cNvPr id="138" name="Google Shape;138;p21"/>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21"/>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41" name="Google Shape;141;p21"/>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42" name="Google Shape;142;p21"/>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43" name="Google Shape;14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4"/>
        <p:cNvGrpSpPr/>
        <p:nvPr/>
      </p:nvGrpSpPr>
      <p:grpSpPr>
        <a:xfrm>
          <a:off x="0" y="0"/>
          <a:ext cx="0" cy="0"/>
          <a:chOff x="0" y="0"/>
          <a:chExt cx="0" cy="0"/>
        </a:xfrm>
      </p:grpSpPr>
      <p:grpSp>
        <p:nvGrpSpPr>
          <p:cNvPr id="145" name="Google Shape;145;p22"/>
          <p:cNvGrpSpPr/>
          <p:nvPr/>
        </p:nvGrpSpPr>
        <p:grpSpPr>
          <a:xfrm>
            <a:off x="0" y="4128572"/>
            <a:ext cx="698925" cy="684657"/>
            <a:chOff x="0" y="3785672"/>
            <a:chExt cx="698925" cy="684657"/>
          </a:xfrm>
        </p:grpSpPr>
        <p:sp>
          <p:nvSpPr>
            <p:cNvPr id="146" name="Google Shape;146;p22"/>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22"/>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49" name="Google Shape;14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0"/>
        <p:cNvGrpSpPr/>
        <p:nvPr/>
      </p:nvGrpSpPr>
      <p:grpSpPr>
        <a:xfrm>
          <a:off x="0" y="0"/>
          <a:ext cx="0" cy="0"/>
          <a:chOff x="0" y="0"/>
          <a:chExt cx="0" cy="0"/>
        </a:xfrm>
      </p:grpSpPr>
      <p:grpSp>
        <p:nvGrpSpPr>
          <p:cNvPr id="151" name="Google Shape;151;p23"/>
          <p:cNvGrpSpPr/>
          <p:nvPr/>
        </p:nvGrpSpPr>
        <p:grpSpPr>
          <a:xfrm>
            <a:off x="4406400" y="0"/>
            <a:ext cx="4737600" cy="5143065"/>
            <a:chOff x="4406400" y="0"/>
            <a:chExt cx="4737600" cy="5143065"/>
          </a:xfrm>
        </p:grpSpPr>
        <p:sp>
          <p:nvSpPr>
            <p:cNvPr id="152" name="Google Shape;152;p2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23"/>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71" name="Google Shape;171;p23"/>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72" name="Google Shape;17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Google Shape;179;p25"/>
          <p:cNvSpPr txBox="1"/>
          <p:nvPr/>
        </p:nvSpPr>
        <p:spPr>
          <a:xfrm>
            <a:off x="1683150" y="235050"/>
            <a:ext cx="6093300" cy="9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Welcome to our slideshow about our brown trout and how they go through their life !</a:t>
            </a:r>
            <a:endParaRPr sz="2400"/>
          </a:p>
        </p:txBody>
      </p:sp>
      <p:sp>
        <p:nvSpPr>
          <p:cNvPr id="180" name="Google Shape;180;p25"/>
          <p:cNvSpPr txBox="1"/>
          <p:nvPr/>
        </p:nvSpPr>
        <p:spPr>
          <a:xfrm>
            <a:off x="1683150" y="2755100"/>
            <a:ext cx="55290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25"/>
          <p:cNvSpPr txBox="1"/>
          <p:nvPr/>
        </p:nvSpPr>
        <p:spPr>
          <a:xfrm>
            <a:off x="2529400" y="1175550"/>
            <a:ext cx="3225300" cy="56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We hope you enjoy it ! </a:t>
            </a:r>
            <a:endParaRPr sz="2400"/>
          </a:p>
        </p:txBody>
      </p:sp>
      <p:pic>
        <p:nvPicPr>
          <p:cNvPr id="182" name="Google Shape;182;p25"/>
          <p:cNvPicPr preferRelativeResize="0"/>
          <p:nvPr/>
        </p:nvPicPr>
        <p:blipFill>
          <a:blip r:embed="rId4">
            <a:alphaModFix/>
          </a:blip>
          <a:stretch>
            <a:fillRect/>
          </a:stretch>
        </p:blipFill>
        <p:spPr>
          <a:xfrm>
            <a:off x="517550" y="3677075"/>
            <a:ext cx="1353650" cy="1353650"/>
          </a:xfrm>
          <a:prstGeom prst="rect">
            <a:avLst/>
          </a:prstGeom>
          <a:noFill/>
          <a:ln>
            <a:noFill/>
          </a:ln>
        </p:spPr>
      </p:pic>
      <p:pic>
        <p:nvPicPr>
          <p:cNvPr id="183" name="Google Shape;183;p25"/>
          <p:cNvPicPr preferRelativeResize="0"/>
          <p:nvPr/>
        </p:nvPicPr>
        <p:blipFill>
          <a:blip r:embed="rId5">
            <a:alphaModFix/>
          </a:blip>
          <a:stretch>
            <a:fillRect/>
          </a:stretch>
        </p:blipFill>
        <p:spPr>
          <a:xfrm>
            <a:off x="2529400" y="1711175"/>
            <a:ext cx="2955725" cy="1645725"/>
          </a:xfrm>
          <a:prstGeom prst="rect">
            <a:avLst/>
          </a:prstGeom>
          <a:noFill/>
          <a:ln>
            <a:noFill/>
          </a:ln>
        </p:spPr>
      </p:pic>
      <p:pic>
        <p:nvPicPr>
          <p:cNvPr id="184" name="Google Shape;184;p25"/>
          <p:cNvPicPr preferRelativeResize="0"/>
          <p:nvPr/>
        </p:nvPicPr>
        <p:blipFill>
          <a:blip r:embed="rId6">
            <a:alphaModFix/>
          </a:blip>
          <a:stretch>
            <a:fillRect/>
          </a:stretch>
        </p:blipFill>
        <p:spPr>
          <a:xfrm>
            <a:off x="6516350" y="991950"/>
            <a:ext cx="2627650" cy="1297625"/>
          </a:xfrm>
          <a:prstGeom prst="rect">
            <a:avLst/>
          </a:prstGeom>
          <a:noFill/>
          <a:ln>
            <a:noFill/>
          </a:ln>
        </p:spPr>
      </p:pic>
      <p:sp>
        <p:nvSpPr>
          <p:cNvPr id="185" name="Google Shape;185;p25"/>
          <p:cNvSpPr txBox="1"/>
          <p:nvPr/>
        </p:nvSpPr>
        <p:spPr>
          <a:xfrm>
            <a:off x="6516350" y="2454350"/>
            <a:ext cx="25389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2FFB3"/>
                </a:solidFill>
              </a:rPr>
              <a:t>By Ava,Nathan J and</a:t>
            </a:r>
            <a:r>
              <a:rPr lang="en-GB" sz="2400">
                <a:solidFill>
                  <a:srgbClr val="00FFFF"/>
                </a:solidFill>
              </a:rPr>
              <a:t> </a:t>
            </a:r>
            <a:r>
              <a:rPr lang="en-GB" sz="2400">
                <a:solidFill>
                  <a:srgbClr val="52FFB3"/>
                </a:solidFill>
              </a:rPr>
              <a:t>Callum</a:t>
            </a:r>
            <a:r>
              <a:rPr lang="en-GB" sz="2400"/>
              <a:t> </a:t>
            </a:r>
            <a:endParaRPr sz="2400"/>
          </a:p>
        </p:txBody>
      </p:sp>
      <p:pic>
        <p:nvPicPr>
          <p:cNvPr id="186" name="Google Shape;186;p25"/>
          <p:cNvPicPr preferRelativeResize="0"/>
          <p:nvPr/>
        </p:nvPicPr>
        <p:blipFill>
          <a:blip r:embed="rId7">
            <a:alphaModFix/>
          </a:blip>
          <a:stretch>
            <a:fillRect/>
          </a:stretch>
        </p:blipFill>
        <p:spPr>
          <a:xfrm>
            <a:off x="6362400" y="3356900"/>
            <a:ext cx="2692850" cy="1786600"/>
          </a:xfrm>
          <a:prstGeom prst="rect">
            <a:avLst/>
          </a:prstGeom>
          <a:noFill/>
          <a:ln>
            <a:noFill/>
          </a:ln>
        </p:spPr>
      </p:pic>
      <p:pic>
        <p:nvPicPr>
          <p:cNvPr id="187" name="Google Shape;187;p25"/>
          <p:cNvPicPr preferRelativeResize="0"/>
          <p:nvPr/>
        </p:nvPicPr>
        <p:blipFill>
          <a:blip r:embed="rId8">
            <a:alphaModFix/>
          </a:blip>
          <a:stretch>
            <a:fillRect/>
          </a:stretch>
        </p:blipFill>
        <p:spPr>
          <a:xfrm>
            <a:off x="2084525" y="3648675"/>
            <a:ext cx="1735824" cy="1410449"/>
          </a:xfrm>
          <a:prstGeom prst="rect">
            <a:avLst/>
          </a:prstGeom>
          <a:noFill/>
          <a:ln>
            <a:noFill/>
          </a:ln>
        </p:spPr>
      </p:pic>
      <p:pic>
        <p:nvPicPr>
          <p:cNvPr id="188" name="Google Shape;188;p25"/>
          <p:cNvPicPr preferRelativeResize="0"/>
          <p:nvPr/>
        </p:nvPicPr>
        <p:blipFill>
          <a:blip r:embed="rId9">
            <a:alphaModFix/>
          </a:blip>
          <a:stretch>
            <a:fillRect/>
          </a:stretch>
        </p:blipFill>
        <p:spPr>
          <a:xfrm>
            <a:off x="3820350" y="3648675"/>
            <a:ext cx="1899674" cy="1438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Google Shape;243;p3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rgbClr val="FFFF00"/>
                </a:solidFill>
                <a:latin typeface="Lobster"/>
                <a:ea typeface="Lobster"/>
                <a:cs typeface="Lobster"/>
                <a:sym typeface="Lobster"/>
              </a:rPr>
              <a:t>Last question </a:t>
            </a:r>
            <a:endParaRPr sz="3000">
              <a:solidFill>
                <a:srgbClr val="FFFF00"/>
              </a:solidFill>
              <a:latin typeface="Lobster"/>
              <a:ea typeface="Lobster"/>
              <a:cs typeface="Lobster"/>
              <a:sym typeface="Lobster"/>
            </a:endParaRPr>
          </a:p>
        </p:txBody>
      </p:sp>
      <p:sp>
        <p:nvSpPr>
          <p:cNvPr id="244" name="Google Shape;244;p3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dirty="0">
                <a:solidFill>
                  <a:srgbClr val="FFFF00"/>
                </a:solidFill>
                <a:latin typeface="Lobster"/>
                <a:ea typeface="Lobster"/>
                <a:cs typeface="Lobster"/>
                <a:sym typeface="Lobster"/>
              </a:rPr>
              <a:t>Where did we go for our </a:t>
            </a:r>
            <a:r>
              <a:rPr lang="en-GB" sz="3000" dirty="0" smtClean="0">
                <a:solidFill>
                  <a:srgbClr val="FFFF00"/>
                </a:solidFill>
                <a:latin typeface="Lobster"/>
                <a:ea typeface="Lobster"/>
                <a:cs typeface="Lobster"/>
                <a:sym typeface="Lobster"/>
              </a:rPr>
              <a:t>trip?</a:t>
            </a:r>
            <a:endParaRPr sz="3000" dirty="0">
              <a:solidFill>
                <a:srgbClr val="FFFF00"/>
              </a:solidFill>
              <a:latin typeface="Lobster"/>
              <a:ea typeface="Lobster"/>
              <a:cs typeface="Lobster"/>
              <a:sym typeface="Lobster"/>
            </a:endParaRPr>
          </a:p>
          <a:p>
            <a:pPr marL="0" lvl="0" indent="0" algn="l" rtl="0">
              <a:spcBef>
                <a:spcPts val="1600"/>
              </a:spcBef>
              <a:spcAft>
                <a:spcPts val="0"/>
              </a:spcAft>
              <a:buNone/>
            </a:pPr>
            <a:r>
              <a:rPr lang="en-GB" sz="3000" dirty="0">
                <a:solidFill>
                  <a:srgbClr val="FFFF00"/>
                </a:solidFill>
                <a:latin typeface="Lobster"/>
                <a:ea typeface="Lobster"/>
                <a:cs typeface="Lobster"/>
                <a:sym typeface="Lobster"/>
              </a:rPr>
              <a:t>A. </a:t>
            </a:r>
            <a:r>
              <a:rPr lang="en-GB" sz="3000" dirty="0" err="1">
                <a:solidFill>
                  <a:srgbClr val="FFFF00"/>
                </a:solidFill>
                <a:latin typeface="Lobster"/>
                <a:ea typeface="Lobster"/>
                <a:cs typeface="Lobster"/>
                <a:sym typeface="Lobster"/>
              </a:rPr>
              <a:t>Rouken</a:t>
            </a:r>
            <a:r>
              <a:rPr lang="en-GB" sz="3000" dirty="0">
                <a:solidFill>
                  <a:srgbClr val="FFFF00"/>
                </a:solidFill>
                <a:latin typeface="Lobster"/>
                <a:ea typeface="Lobster"/>
                <a:cs typeface="Lobster"/>
                <a:sym typeface="Lobster"/>
              </a:rPr>
              <a:t> </a:t>
            </a:r>
            <a:r>
              <a:rPr lang="en-GB" sz="3000" dirty="0" smtClean="0">
                <a:solidFill>
                  <a:srgbClr val="FFFF00"/>
                </a:solidFill>
                <a:latin typeface="Lobster"/>
                <a:ea typeface="Lobster"/>
                <a:cs typeface="Lobster"/>
                <a:sym typeface="Lobster"/>
              </a:rPr>
              <a:t>Glen </a:t>
            </a:r>
            <a:r>
              <a:rPr lang="en-GB" sz="3000" dirty="0">
                <a:solidFill>
                  <a:srgbClr val="FFFF00"/>
                </a:solidFill>
                <a:latin typeface="Lobster"/>
                <a:ea typeface="Lobster"/>
                <a:cs typeface="Lobster"/>
                <a:sym typeface="Lobster"/>
              </a:rPr>
              <a:t>park</a:t>
            </a:r>
            <a:endParaRPr sz="3000" dirty="0">
              <a:solidFill>
                <a:srgbClr val="FFFF00"/>
              </a:solidFill>
              <a:latin typeface="Lobster"/>
              <a:ea typeface="Lobster"/>
              <a:cs typeface="Lobster"/>
              <a:sym typeface="Lobster"/>
            </a:endParaRPr>
          </a:p>
          <a:p>
            <a:pPr marL="0" lvl="0" indent="0" algn="l" rtl="0">
              <a:spcBef>
                <a:spcPts val="1600"/>
              </a:spcBef>
              <a:spcAft>
                <a:spcPts val="0"/>
              </a:spcAft>
              <a:buNone/>
            </a:pPr>
            <a:r>
              <a:rPr lang="en-GB" sz="3000" dirty="0">
                <a:solidFill>
                  <a:srgbClr val="FFFF00"/>
                </a:solidFill>
                <a:latin typeface="Lobster"/>
                <a:ea typeface="Lobster"/>
                <a:cs typeface="Lobster"/>
                <a:sym typeface="Lobster"/>
              </a:rPr>
              <a:t>B. Aquarium</a:t>
            </a:r>
            <a:endParaRPr sz="3000" dirty="0">
              <a:solidFill>
                <a:srgbClr val="FFFF00"/>
              </a:solidFill>
              <a:latin typeface="Lobster"/>
              <a:ea typeface="Lobster"/>
              <a:cs typeface="Lobster"/>
              <a:sym typeface="Lobster"/>
            </a:endParaRPr>
          </a:p>
          <a:p>
            <a:pPr marL="0" lvl="0" indent="0" algn="l" rtl="0">
              <a:spcBef>
                <a:spcPts val="1600"/>
              </a:spcBef>
              <a:spcAft>
                <a:spcPts val="1600"/>
              </a:spcAft>
              <a:buNone/>
            </a:pPr>
            <a:r>
              <a:rPr lang="en-GB" sz="3000" dirty="0">
                <a:solidFill>
                  <a:srgbClr val="FFFF00"/>
                </a:solidFill>
                <a:latin typeface="Lobster"/>
                <a:ea typeface="Lobster"/>
                <a:cs typeface="Lobster"/>
                <a:sym typeface="Lobster"/>
              </a:rPr>
              <a:t>C. Science </a:t>
            </a:r>
            <a:r>
              <a:rPr lang="en-GB" sz="3000" dirty="0" smtClean="0">
                <a:solidFill>
                  <a:srgbClr val="FFFF00"/>
                </a:solidFill>
                <a:latin typeface="Lobster"/>
                <a:ea typeface="Lobster"/>
                <a:cs typeface="Lobster"/>
                <a:sym typeface="Lobster"/>
              </a:rPr>
              <a:t>Centre    </a:t>
            </a:r>
            <a:endParaRPr sz="3000" dirty="0">
              <a:solidFill>
                <a:srgbClr val="FFFF00"/>
              </a:solidFill>
              <a:latin typeface="Lobster"/>
              <a:ea typeface="Lobster"/>
              <a:cs typeface="Lobster"/>
              <a:sym typeface="Lobster"/>
            </a:endParaRPr>
          </a:p>
        </p:txBody>
      </p:sp>
    </p:spTree>
  </p:cSld>
  <p:clrMapOvr>
    <a:masterClrMapping/>
  </p:clrMapOvr>
  <mc:AlternateContent xmlns:mc="http://schemas.openxmlformats.org/markup-compatibility/2006" xmlns:p14="http://schemas.microsoft.com/office/powerpoint/2010/main">
    <mc:Choice Requires="p14">
      <p:transition spd="slow" p14:dur="24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137350" y="440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FFFF"/>
                </a:solidFill>
              </a:rPr>
              <a:t>Hatchery</a:t>
            </a:r>
            <a:r>
              <a:rPr lang="en-GB"/>
              <a:t>  </a:t>
            </a:r>
            <a:endParaRPr/>
          </a:p>
        </p:txBody>
      </p:sp>
      <p:sp>
        <p:nvSpPr>
          <p:cNvPr id="194" name="Google Shape;194;p26"/>
          <p:cNvSpPr txBox="1">
            <a:spLocks noGrp="1"/>
          </p:cNvSpPr>
          <p:nvPr>
            <p:ph type="body" idx="1"/>
          </p:nvPr>
        </p:nvSpPr>
        <p:spPr>
          <a:xfrm>
            <a:off x="433275" y="908500"/>
            <a:ext cx="7854900" cy="3646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solidFill>
                  <a:srgbClr val="A64D79"/>
                </a:solidFill>
              </a:rPr>
              <a:t>We got the hatchery on Monday the 18th of january. We got the hatchery before the eggs so we could practice getting the temperature correct. The hatchery is a blue fish tank that can transfer water from one tank to the other. The hatchery is split into two parts. One of the tanks is for frozen water, the other is for the eggs and rocks !</a:t>
            </a:r>
            <a:endParaRPr>
              <a:solidFill>
                <a:srgbClr val="A64D79"/>
              </a:solidFill>
            </a:endParaRPr>
          </a:p>
        </p:txBody>
      </p:sp>
      <p:pic>
        <p:nvPicPr>
          <p:cNvPr id="195" name="Google Shape;195;p26"/>
          <p:cNvPicPr preferRelativeResize="0"/>
          <p:nvPr/>
        </p:nvPicPr>
        <p:blipFill>
          <a:blip r:embed="rId4">
            <a:alphaModFix/>
          </a:blip>
          <a:stretch>
            <a:fillRect/>
          </a:stretch>
        </p:blipFill>
        <p:spPr>
          <a:xfrm>
            <a:off x="433275" y="3060925"/>
            <a:ext cx="1655724" cy="1998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161250" y="388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FF00"/>
                </a:solidFill>
              </a:rPr>
              <a:t>Looking after the eggs</a:t>
            </a:r>
            <a:r>
              <a:rPr lang="en-GB"/>
              <a:t> </a:t>
            </a:r>
            <a:endParaRPr/>
          </a:p>
        </p:txBody>
      </p:sp>
      <p:sp>
        <p:nvSpPr>
          <p:cNvPr id="201" name="Google Shape;201;p2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2400" dirty="0">
                <a:solidFill>
                  <a:srgbClr val="00FF00"/>
                </a:solidFill>
                <a:latin typeface="Pacifico"/>
                <a:ea typeface="Pacifico"/>
                <a:cs typeface="Pacifico"/>
                <a:sym typeface="Pacifico"/>
              </a:rPr>
              <a:t>We have  to check the temperature 3 times a day and if it is higher than </a:t>
            </a:r>
            <a:r>
              <a:rPr lang="en-GB" sz="2400" dirty="0" smtClean="0">
                <a:solidFill>
                  <a:srgbClr val="00FF00"/>
                </a:solidFill>
                <a:latin typeface="Pacifico"/>
                <a:ea typeface="Pacifico"/>
                <a:cs typeface="Pacifico"/>
                <a:sym typeface="Pacifico"/>
              </a:rPr>
              <a:t>10 degrees, we </a:t>
            </a:r>
            <a:r>
              <a:rPr lang="en-GB" sz="2400" dirty="0">
                <a:solidFill>
                  <a:srgbClr val="00FF00"/>
                </a:solidFill>
                <a:latin typeface="Pacifico"/>
                <a:ea typeface="Pacifico"/>
                <a:cs typeface="Pacifico"/>
                <a:sym typeface="Pacifico"/>
              </a:rPr>
              <a:t>send someone to get frozen water bottles out a </a:t>
            </a:r>
            <a:r>
              <a:rPr lang="en-GB" sz="2400" dirty="0" smtClean="0">
                <a:solidFill>
                  <a:srgbClr val="00FF00"/>
                </a:solidFill>
                <a:latin typeface="Pacifico"/>
                <a:ea typeface="Pacifico"/>
                <a:cs typeface="Pacifico"/>
                <a:sym typeface="Pacifico"/>
              </a:rPr>
              <a:t>freezer. </a:t>
            </a:r>
            <a:r>
              <a:rPr lang="en-GB" sz="2400" dirty="0" smtClean="0">
                <a:solidFill>
                  <a:srgbClr val="F3F3F3"/>
                </a:solidFill>
                <a:latin typeface="Pacifico"/>
                <a:ea typeface="Pacifico"/>
                <a:cs typeface="Pacifico"/>
                <a:sym typeface="Pacifico"/>
              </a:rPr>
              <a:t> </a:t>
            </a:r>
            <a:endParaRPr sz="2400" dirty="0">
              <a:solidFill>
                <a:srgbClr val="F3F3F3"/>
              </a:solidFill>
              <a:latin typeface="Pacifico"/>
              <a:ea typeface="Pacifico"/>
              <a:cs typeface="Pacifico"/>
              <a:sym typeface="Pacifico"/>
            </a:endParaRPr>
          </a:p>
        </p:txBody>
      </p:sp>
    </p:spTree>
  </p:cSld>
  <p:clrMapOvr>
    <a:masterClrMapping/>
  </p:clrMapOvr>
  <mc:AlternateContent xmlns:mc="http://schemas.openxmlformats.org/markup-compatibility/2006" xmlns:p14="http://schemas.microsoft.com/office/powerpoint/2010/main">
    <mc:Choice Requires="p14">
      <p:transition spd="slow" p14:dur="27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8"/>
          <p:cNvPicPr preferRelativeResize="0"/>
          <p:nvPr/>
        </p:nvPicPr>
        <p:blipFill>
          <a:blip r:embed="rId3">
            <a:alphaModFix/>
          </a:blip>
          <a:stretch>
            <a:fillRect/>
          </a:stretch>
        </p:blipFill>
        <p:spPr>
          <a:xfrm>
            <a:off x="152400" y="2651675"/>
            <a:ext cx="3424575" cy="2339425"/>
          </a:xfrm>
          <a:prstGeom prst="rect">
            <a:avLst/>
          </a:prstGeom>
          <a:noFill/>
          <a:ln>
            <a:noFill/>
          </a:ln>
        </p:spPr>
      </p:pic>
      <p:pic>
        <p:nvPicPr>
          <p:cNvPr id="207" name="Google Shape;207;p28"/>
          <p:cNvPicPr preferRelativeResize="0"/>
          <p:nvPr/>
        </p:nvPicPr>
        <p:blipFill>
          <a:blip r:embed="rId4">
            <a:alphaModFix/>
          </a:blip>
          <a:stretch>
            <a:fillRect/>
          </a:stretch>
        </p:blipFill>
        <p:spPr>
          <a:xfrm>
            <a:off x="4188175" y="2651675"/>
            <a:ext cx="3507420" cy="2339425"/>
          </a:xfrm>
          <a:prstGeom prst="rect">
            <a:avLst/>
          </a:prstGeom>
          <a:noFill/>
          <a:ln>
            <a:noFill/>
          </a:ln>
        </p:spPr>
      </p:pic>
      <p:sp>
        <p:nvSpPr>
          <p:cNvPr id="208" name="Google Shape;208;p28"/>
          <p:cNvSpPr txBox="1"/>
          <p:nvPr/>
        </p:nvSpPr>
        <p:spPr>
          <a:xfrm>
            <a:off x="818050" y="282075"/>
            <a:ext cx="7033500" cy="20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rgbClr val="00FF00"/>
                </a:solidFill>
                <a:latin typeface="Pacifico"/>
                <a:ea typeface="Pacifico"/>
                <a:cs typeface="Pacifico"/>
                <a:sym typeface="Pacifico"/>
              </a:rPr>
              <a:t>When the eggs came they were tiny and the colour orange with a little black dot in the middle (we got 2 hundred eggs in </a:t>
            </a:r>
            <a:r>
              <a:rPr lang="en-GB" sz="2400" dirty="0" smtClean="0">
                <a:solidFill>
                  <a:srgbClr val="00FF00"/>
                </a:solidFill>
                <a:latin typeface="Pacifico"/>
                <a:ea typeface="Pacifico"/>
                <a:cs typeface="Pacifico"/>
                <a:sym typeface="Pacifico"/>
              </a:rPr>
              <a:t>total). We </a:t>
            </a:r>
            <a:r>
              <a:rPr lang="en-GB" sz="2400" dirty="0">
                <a:solidFill>
                  <a:srgbClr val="00FF00"/>
                </a:solidFill>
                <a:latin typeface="Pacifico"/>
                <a:ea typeface="Pacifico"/>
                <a:cs typeface="Pacifico"/>
                <a:sym typeface="Pacifico"/>
              </a:rPr>
              <a:t>got them on 31st of </a:t>
            </a:r>
            <a:r>
              <a:rPr lang="en-GB" sz="2400" dirty="0" smtClean="0">
                <a:solidFill>
                  <a:srgbClr val="00FF00"/>
                </a:solidFill>
                <a:latin typeface="Pacifico"/>
                <a:ea typeface="Pacifico"/>
                <a:cs typeface="Pacifico"/>
                <a:sym typeface="Pacifico"/>
              </a:rPr>
              <a:t>January.</a:t>
            </a:r>
            <a:endParaRPr sz="2400" dirty="0">
              <a:latin typeface="Pacifico"/>
              <a:ea typeface="Pacifico"/>
              <a:cs typeface="Pacifico"/>
              <a:sym typeface="Pacifico"/>
            </a:endParaRPr>
          </a:p>
        </p:txBody>
      </p:sp>
    </p:spTree>
  </p:cSld>
  <p:clrMapOvr>
    <a:masterClrMapping/>
  </p:clrMapOvr>
  <mc:AlternateContent xmlns:mc="http://schemas.openxmlformats.org/markup-compatibility/2006" xmlns:p14="http://schemas.microsoft.com/office/powerpoint/2010/main">
    <mc:Choice Requires="p14">
      <p:transition spd="slow" p14:dur="27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Google Shape;213;p29"/>
          <p:cNvSpPr txBox="1"/>
          <p:nvPr/>
        </p:nvSpPr>
        <p:spPr>
          <a:xfrm>
            <a:off x="1118975" y="385525"/>
            <a:ext cx="7061700" cy="348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chemeClr val="dk1"/>
                </a:solidFill>
              </a:rPr>
              <a:t>In the brown trout life-Cycle they have a lot of different trout to turn into.When you first get them they are eggs then they hatch into Alevin,Fry,Parr,Adult and then Spawning.</a:t>
            </a:r>
            <a:r>
              <a:rPr lang="en-GB" sz="2400"/>
              <a:t> </a:t>
            </a:r>
            <a:endParaRPr sz="2400"/>
          </a:p>
        </p:txBody>
      </p:sp>
    </p:spTree>
  </p:cSld>
  <p:clrMapOvr>
    <a:masterClrMapping/>
  </p:clrMapOvr>
  <mc:AlternateContent xmlns:mc="http://schemas.openxmlformats.org/markup-compatibility/2006" xmlns:p14="http://schemas.microsoft.com/office/powerpoint/2010/main">
    <mc:Choice Requires="p14">
      <p:transition spd="slow" p14:dur="230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3104424" y="332200"/>
            <a:ext cx="274983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00FF00"/>
                </a:solidFill>
              </a:rPr>
              <a:t>Temperature</a:t>
            </a:r>
            <a:endParaRPr dirty="0">
              <a:solidFill>
                <a:srgbClr val="00FF00"/>
              </a:solidFill>
            </a:endParaRPr>
          </a:p>
        </p:txBody>
      </p:sp>
      <p:sp>
        <p:nvSpPr>
          <p:cNvPr id="219" name="Google Shape;219;p30"/>
          <p:cNvSpPr txBox="1">
            <a:spLocks noGrp="1"/>
          </p:cNvSpPr>
          <p:nvPr>
            <p:ph type="body" idx="1"/>
          </p:nvPr>
        </p:nvSpPr>
        <p:spPr>
          <a:xfrm>
            <a:off x="311700" y="1152475"/>
            <a:ext cx="8520600" cy="158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solidFill>
                  <a:srgbClr val="00FF00"/>
                </a:solidFill>
              </a:rPr>
              <a:t>Every day we needed to check the temperature 3 times a day. If the temperature was 1-7 degrees it would take a long time to hatch. If it is 8-15 degrees it is fine. But if it 16-20 degrees they will die. </a:t>
            </a:r>
            <a:endParaRPr>
              <a:solidFill>
                <a:srgbClr val="00FF00"/>
              </a:solidFill>
            </a:endParaRPr>
          </a:p>
        </p:txBody>
      </p:sp>
      <p:sp>
        <p:nvSpPr>
          <p:cNvPr id="220" name="Google Shape;220;p30"/>
          <p:cNvSpPr txBox="1"/>
          <p:nvPr/>
        </p:nvSpPr>
        <p:spPr>
          <a:xfrm>
            <a:off x="2190925" y="3103000"/>
            <a:ext cx="5369100" cy="12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rgbClr val="FF0000"/>
                </a:solidFill>
              </a:rPr>
              <a:t>    I</a:t>
            </a:r>
            <a:r>
              <a:rPr lang="en-GB" sz="3000">
                <a:solidFill>
                  <a:srgbClr val="FF9900"/>
                </a:solidFill>
              </a:rPr>
              <a:t>t</a:t>
            </a:r>
            <a:r>
              <a:rPr lang="en-GB" sz="3000">
                <a:solidFill>
                  <a:srgbClr val="FFFF00"/>
                </a:solidFill>
              </a:rPr>
              <a:t>'s </a:t>
            </a:r>
            <a:r>
              <a:rPr lang="en-GB" sz="3000">
                <a:solidFill>
                  <a:srgbClr val="00FF00"/>
                </a:solidFill>
              </a:rPr>
              <a:t>T</a:t>
            </a:r>
            <a:r>
              <a:rPr lang="en-GB" sz="3000">
                <a:solidFill>
                  <a:srgbClr val="00FFFF"/>
                </a:solidFill>
              </a:rPr>
              <a:t>i</a:t>
            </a:r>
            <a:r>
              <a:rPr lang="en-GB" sz="3000">
                <a:solidFill>
                  <a:srgbClr val="4A86E8"/>
                </a:solidFill>
              </a:rPr>
              <a:t>m</a:t>
            </a:r>
            <a:r>
              <a:rPr lang="en-GB" sz="3000">
                <a:solidFill>
                  <a:srgbClr val="0000FF"/>
                </a:solidFill>
              </a:rPr>
              <a:t>e </a:t>
            </a:r>
            <a:r>
              <a:rPr lang="en-GB" sz="3000">
                <a:solidFill>
                  <a:srgbClr val="9900FF"/>
                </a:solidFill>
              </a:rPr>
              <a:t>F</a:t>
            </a:r>
            <a:r>
              <a:rPr lang="en-GB" sz="3000">
                <a:solidFill>
                  <a:srgbClr val="FF00FF"/>
                </a:solidFill>
              </a:rPr>
              <a:t>o</a:t>
            </a:r>
            <a:r>
              <a:rPr lang="en-GB" sz="3000">
                <a:solidFill>
                  <a:srgbClr val="FF0000"/>
                </a:solidFill>
              </a:rPr>
              <a:t>r </a:t>
            </a:r>
            <a:r>
              <a:rPr lang="en-GB" sz="3000">
                <a:solidFill>
                  <a:srgbClr val="FF9900"/>
                </a:solidFill>
              </a:rPr>
              <a:t>a </a:t>
            </a:r>
            <a:r>
              <a:rPr lang="en-GB" sz="3000">
                <a:solidFill>
                  <a:srgbClr val="FFFF00"/>
                </a:solidFill>
              </a:rPr>
              <a:t>Q</a:t>
            </a:r>
            <a:r>
              <a:rPr lang="en-GB" sz="3000">
                <a:solidFill>
                  <a:srgbClr val="00FF00"/>
                </a:solidFill>
              </a:rPr>
              <a:t>U</a:t>
            </a:r>
            <a:r>
              <a:rPr lang="en-GB" sz="3000">
                <a:solidFill>
                  <a:srgbClr val="00FFFF"/>
                </a:solidFill>
              </a:rPr>
              <a:t>I</a:t>
            </a:r>
            <a:r>
              <a:rPr lang="en-GB" sz="3000">
                <a:solidFill>
                  <a:srgbClr val="4A86E8"/>
                </a:solidFill>
              </a:rPr>
              <a:t>Z </a:t>
            </a:r>
            <a:r>
              <a:rPr lang="en-GB" sz="3000">
                <a:solidFill>
                  <a:srgbClr val="0000FF"/>
                </a:solidFill>
              </a:rPr>
              <a:t>!</a:t>
            </a:r>
            <a:r>
              <a:rPr lang="en-GB" sz="3000">
                <a:solidFill>
                  <a:srgbClr val="9900FF"/>
                </a:solidFill>
              </a:rPr>
              <a:t>!</a:t>
            </a:r>
            <a:r>
              <a:rPr lang="en-GB" sz="3000">
                <a:solidFill>
                  <a:srgbClr val="FF00FF"/>
                </a:solidFill>
              </a:rPr>
              <a:t>!</a:t>
            </a:r>
            <a:endParaRPr sz="3000">
              <a:solidFill>
                <a:srgbClr val="FF00FF"/>
              </a:solidFill>
            </a:endParaRPr>
          </a:p>
        </p:txBody>
      </p:sp>
    </p:spTree>
  </p:cSld>
  <p:clrMapOvr>
    <a:masterClrMapping/>
  </p:clrMapOvr>
  <mc:AlternateContent xmlns:mc="http://schemas.openxmlformats.org/markup-compatibility/2006" xmlns:p14="http://schemas.microsoft.com/office/powerpoint/2010/main">
    <mc:Choice Requires="p14">
      <p:transition spd="slow" p14:dur="24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p:cNvGrpSpPr/>
        <p:nvPr/>
      </p:nvGrpSpPr>
      <p:grpSpPr>
        <a:xfrm>
          <a:off x="0" y="0"/>
          <a:ext cx="0" cy="0"/>
          <a:chOff x="0" y="0"/>
          <a:chExt cx="0" cy="0"/>
        </a:xfrm>
      </p:grpSpPr>
      <p:sp>
        <p:nvSpPr>
          <p:cNvPr id="225" name="Google Shape;225;p3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rgbClr val="FFFF00"/>
                </a:solidFill>
                <a:latin typeface="Pacifico"/>
                <a:ea typeface="Pacifico"/>
                <a:cs typeface="Pacifico"/>
                <a:sym typeface="Pacifico"/>
              </a:rPr>
              <a:t>QUIZ Time? </a:t>
            </a:r>
            <a:endParaRPr sz="3000">
              <a:solidFill>
                <a:srgbClr val="FFFF00"/>
              </a:solidFill>
              <a:latin typeface="Pacifico"/>
              <a:ea typeface="Pacifico"/>
              <a:cs typeface="Pacifico"/>
              <a:sym typeface="Pacifico"/>
            </a:endParaRPr>
          </a:p>
        </p:txBody>
      </p:sp>
      <p:sp>
        <p:nvSpPr>
          <p:cNvPr id="226" name="Google Shape;226;p31"/>
          <p:cNvSpPr txBox="1">
            <a:spLocks noGrp="1"/>
          </p:cNvSpPr>
          <p:nvPr>
            <p:ph type="body" idx="1"/>
          </p:nvPr>
        </p:nvSpPr>
        <p:spPr>
          <a:xfrm>
            <a:off x="1419875" y="1175400"/>
            <a:ext cx="7320900" cy="356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dirty="0">
                <a:solidFill>
                  <a:srgbClr val="FFFF00"/>
                </a:solidFill>
                <a:latin typeface="Bubblegum Sans"/>
                <a:ea typeface="Bubblegum Sans"/>
                <a:cs typeface="Bubblegum Sans"/>
                <a:sym typeface="Bubblegum Sans"/>
              </a:rPr>
              <a:t>H</a:t>
            </a:r>
            <a:r>
              <a:rPr lang="en-GB" sz="3000" dirty="0" smtClean="0">
                <a:solidFill>
                  <a:srgbClr val="FFFF00"/>
                </a:solidFill>
                <a:latin typeface="Bubblegum Sans"/>
                <a:ea typeface="Bubblegum Sans"/>
                <a:cs typeface="Bubblegum Sans"/>
                <a:sym typeface="Bubblegum Sans"/>
              </a:rPr>
              <a:t>OW </a:t>
            </a:r>
            <a:r>
              <a:rPr lang="en-GB" sz="3000" dirty="0">
                <a:solidFill>
                  <a:srgbClr val="FFFF00"/>
                </a:solidFill>
                <a:latin typeface="Bubblegum Sans"/>
                <a:ea typeface="Bubblegum Sans"/>
                <a:cs typeface="Bubblegum Sans"/>
                <a:sym typeface="Bubblegum Sans"/>
              </a:rPr>
              <a:t>MANY TIMES DO WE CHECK THE TEMPRUTURE A DAY?</a:t>
            </a:r>
            <a:endParaRPr sz="3000" dirty="0">
              <a:solidFill>
                <a:srgbClr val="FFFF00"/>
              </a:solidFill>
              <a:latin typeface="Bubblegum Sans"/>
              <a:ea typeface="Bubblegum Sans"/>
              <a:cs typeface="Bubblegum Sans"/>
              <a:sym typeface="Bubblegum Sans"/>
            </a:endParaRPr>
          </a:p>
          <a:p>
            <a:pPr marL="0" lvl="0" indent="0" algn="l" rtl="0">
              <a:spcBef>
                <a:spcPts val="1600"/>
              </a:spcBef>
              <a:spcAft>
                <a:spcPts val="0"/>
              </a:spcAft>
              <a:buNone/>
            </a:pPr>
            <a:r>
              <a:rPr lang="en-GB" sz="3000" dirty="0">
                <a:solidFill>
                  <a:srgbClr val="FFFF00"/>
                </a:solidFill>
                <a:latin typeface="Bubblegum Sans"/>
                <a:ea typeface="Bubblegum Sans"/>
                <a:cs typeface="Bubblegum Sans"/>
                <a:sym typeface="Bubblegum Sans"/>
              </a:rPr>
              <a:t>A.4 TIMES </a:t>
            </a:r>
            <a:endParaRPr sz="3000" dirty="0">
              <a:solidFill>
                <a:srgbClr val="FFFF00"/>
              </a:solidFill>
              <a:latin typeface="Bubblegum Sans"/>
              <a:ea typeface="Bubblegum Sans"/>
              <a:cs typeface="Bubblegum Sans"/>
              <a:sym typeface="Bubblegum Sans"/>
            </a:endParaRPr>
          </a:p>
          <a:p>
            <a:pPr marL="0" lvl="0" indent="0" algn="l" rtl="0">
              <a:spcBef>
                <a:spcPts val="1600"/>
              </a:spcBef>
              <a:spcAft>
                <a:spcPts val="0"/>
              </a:spcAft>
              <a:buNone/>
            </a:pPr>
            <a:r>
              <a:rPr lang="en-GB" sz="3000" dirty="0">
                <a:solidFill>
                  <a:srgbClr val="FFFF00"/>
                </a:solidFill>
                <a:latin typeface="Bubblegum Sans"/>
                <a:ea typeface="Bubblegum Sans"/>
                <a:cs typeface="Bubblegum Sans"/>
                <a:sym typeface="Bubblegum Sans"/>
              </a:rPr>
              <a:t>B. 3 Times</a:t>
            </a:r>
            <a:endParaRPr sz="3000" dirty="0">
              <a:solidFill>
                <a:srgbClr val="FFFF00"/>
              </a:solidFill>
              <a:latin typeface="Bubblegum Sans"/>
              <a:ea typeface="Bubblegum Sans"/>
              <a:cs typeface="Bubblegum Sans"/>
              <a:sym typeface="Bubblegum Sans"/>
            </a:endParaRPr>
          </a:p>
          <a:p>
            <a:pPr marL="0" lvl="0" indent="0" algn="l" rtl="0">
              <a:spcBef>
                <a:spcPts val="1600"/>
              </a:spcBef>
              <a:spcAft>
                <a:spcPts val="0"/>
              </a:spcAft>
              <a:buNone/>
            </a:pPr>
            <a:r>
              <a:rPr lang="en-GB" sz="3000" dirty="0">
                <a:solidFill>
                  <a:srgbClr val="FFFF00"/>
                </a:solidFill>
                <a:latin typeface="Bubblegum Sans"/>
                <a:ea typeface="Bubblegum Sans"/>
                <a:cs typeface="Bubblegum Sans"/>
                <a:sym typeface="Bubblegum Sans"/>
              </a:rPr>
              <a:t>C. 1 Time</a:t>
            </a:r>
            <a:endParaRPr sz="3000" dirty="0">
              <a:solidFill>
                <a:srgbClr val="FFFF00"/>
              </a:solidFill>
              <a:latin typeface="Bubblegum Sans"/>
              <a:ea typeface="Bubblegum Sans"/>
              <a:cs typeface="Bubblegum Sans"/>
              <a:sym typeface="Bubblegum Sans"/>
            </a:endParaRPr>
          </a:p>
          <a:p>
            <a:pPr marL="0" lvl="0" indent="0" algn="l" rtl="0">
              <a:spcBef>
                <a:spcPts val="1600"/>
              </a:spcBef>
              <a:spcAft>
                <a:spcPts val="1600"/>
              </a:spcAft>
              <a:buNone/>
            </a:pPr>
            <a:r>
              <a:rPr lang="en-GB" sz="3000" dirty="0">
                <a:solidFill>
                  <a:srgbClr val="FFFF00"/>
                </a:solidFill>
                <a:latin typeface="Bubblegum Sans"/>
                <a:ea typeface="Bubblegum Sans"/>
                <a:cs typeface="Bubblegum Sans"/>
                <a:sym typeface="Bubblegum Sans"/>
              </a:rPr>
              <a:t> </a:t>
            </a:r>
            <a:endParaRPr sz="3000" dirty="0">
              <a:solidFill>
                <a:srgbClr val="FFFF00"/>
              </a:solidFill>
              <a:latin typeface="Bubblegum Sans"/>
              <a:ea typeface="Bubblegum Sans"/>
              <a:cs typeface="Bubblegum Sans"/>
              <a:sym typeface="Bubblegum Sans"/>
            </a:endParaRPr>
          </a:p>
        </p:txBody>
      </p:sp>
    </p:spTree>
  </p:cSld>
  <p:clrMapOvr>
    <a:masterClrMapping/>
  </p:clrMapOvr>
  <mc:AlternateContent xmlns:mc="http://schemas.openxmlformats.org/markup-compatibility/2006" xmlns:p14="http://schemas.microsoft.com/office/powerpoint/2010/main">
    <mc:Choice Requires="p14">
      <p:transition spd="slow" p14:dur="28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rgbClr val="FFFF00"/>
                </a:solidFill>
                <a:latin typeface="Bubblegum Sans"/>
                <a:ea typeface="Bubblegum Sans"/>
                <a:cs typeface="Bubblegum Sans"/>
                <a:sym typeface="Bubblegum Sans"/>
              </a:rPr>
              <a:t>Question 2</a:t>
            </a:r>
            <a:endParaRPr sz="3000">
              <a:solidFill>
                <a:srgbClr val="FFFF00"/>
              </a:solidFill>
              <a:latin typeface="Bubblegum Sans"/>
              <a:ea typeface="Bubblegum Sans"/>
              <a:cs typeface="Bubblegum Sans"/>
              <a:sym typeface="Bubblegum Sans"/>
            </a:endParaRPr>
          </a:p>
        </p:txBody>
      </p:sp>
      <p:sp>
        <p:nvSpPr>
          <p:cNvPr id="232" name="Google Shape;232;p3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dirty="0">
                <a:solidFill>
                  <a:srgbClr val="FFFF00"/>
                </a:solidFill>
                <a:latin typeface="Bubblegum Sans"/>
                <a:ea typeface="Bubblegum Sans"/>
                <a:cs typeface="Bubblegum Sans"/>
                <a:sym typeface="Bubblegum Sans"/>
              </a:rPr>
              <a:t>What </a:t>
            </a:r>
            <a:r>
              <a:rPr lang="en-GB" sz="3000" dirty="0" smtClean="0">
                <a:solidFill>
                  <a:srgbClr val="FFFF00"/>
                </a:solidFill>
                <a:latin typeface="Bubblegum Sans"/>
                <a:ea typeface="Bubblegum Sans"/>
                <a:cs typeface="Bubblegum Sans"/>
                <a:sym typeface="Bubblegum Sans"/>
              </a:rPr>
              <a:t>colour were </a:t>
            </a:r>
            <a:r>
              <a:rPr lang="en-GB" sz="3000" dirty="0">
                <a:solidFill>
                  <a:srgbClr val="FFFF00"/>
                </a:solidFill>
                <a:latin typeface="Bubblegum Sans"/>
                <a:ea typeface="Bubblegum Sans"/>
                <a:cs typeface="Bubblegum Sans"/>
                <a:sym typeface="Bubblegum Sans"/>
              </a:rPr>
              <a:t>the eggs when they </a:t>
            </a:r>
            <a:r>
              <a:rPr lang="en-GB" sz="3000" dirty="0" smtClean="0">
                <a:solidFill>
                  <a:srgbClr val="FFFF00"/>
                </a:solidFill>
                <a:latin typeface="Bubblegum Sans"/>
                <a:ea typeface="Bubblegum Sans"/>
                <a:cs typeface="Bubblegum Sans"/>
                <a:sym typeface="Bubblegum Sans"/>
              </a:rPr>
              <a:t>came? </a:t>
            </a:r>
            <a:endParaRPr sz="3000" dirty="0">
              <a:solidFill>
                <a:srgbClr val="FFFF00"/>
              </a:solidFill>
              <a:latin typeface="Bubblegum Sans"/>
              <a:ea typeface="Bubblegum Sans"/>
              <a:cs typeface="Bubblegum Sans"/>
              <a:sym typeface="Bubblegum Sans"/>
            </a:endParaRPr>
          </a:p>
          <a:p>
            <a:pPr marL="0" lvl="0" indent="0" algn="l" rtl="0">
              <a:spcBef>
                <a:spcPts val="1600"/>
              </a:spcBef>
              <a:spcAft>
                <a:spcPts val="0"/>
              </a:spcAft>
              <a:buNone/>
            </a:pPr>
            <a:r>
              <a:rPr lang="en-GB" sz="3000" dirty="0" err="1">
                <a:solidFill>
                  <a:srgbClr val="FFFF00"/>
                </a:solidFill>
                <a:latin typeface="Bubblegum Sans"/>
                <a:ea typeface="Bubblegum Sans"/>
                <a:cs typeface="Bubblegum Sans"/>
                <a:sym typeface="Bubblegum Sans"/>
              </a:rPr>
              <a:t>A.Yellow</a:t>
            </a:r>
            <a:r>
              <a:rPr lang="en-GB" sz="3000" dirty="0">
                <a:solidFill>
                  <a:srgbClr val="FFFF00"/>
                </a:solidFill>
                <a:latin typeface="Bubblegum Sans"/>
                <a:ea typeface="Bubblegum Sans"/>
                <a:cs typeface="Bubblegum Sans"/>
                <a:sym typeface="Bubblegum Sans"/>
              </a:rPr>
              <a:t> </a:t>
            </a:r>
            <a:endParaRPr sz="3000" dirty="0">
              <a:solidFill>
                <a:srgbClr val="FFFF00"/>
              </a:solidFill>
              <a:latin typeface="Bubblegum Sans"/>
              <a:ea typeface="Bubblegum Sans"/>
              <a:cs typeface="Bubblegum Sans"/>
              <a:sym typeface="Bubblegum Sans"/>
            </a:endParaRPr>
          </a:p>
          <a:p>
            <a:pPr marL="0" lvl="0" indent="0" algn="l" rtl="0">
              <a:spcBef>
                <a:spcPts val="1600"/>
              </a:spcBef>
              <a:spcAft>
                <a:spcPts val="0"/>
              </a:spcAft>
              <a:buNone/>
            </a:pPr>
            <a:r>
              <a:rPr lang="en-GB" sz="3000" dirty="0" err="1">
                <a:solidFill>
                  <a:srgbClr val="FFFF00"/>
                </a:solidFill>
                <a:latin typeface="Bubblegum Sans"/>
                <a:ea typeface="Bubblegum Sans"/>
                <a:cs typeface="Bubblegum Sans"/>
                <a:sym typeface="Bubblegum Sans"/>
              </a:rPr>
              <a:t>B.White</a:t>
            </a:r>
            <a:endParaRPr sz="3000" dirty="0">
              <a:solidFill>
                <a:srgbClr val="FFFF00"/>
              </a:solidFill>
              <a:latin typeface="Bubblegum Sans"/>
              <a:ea typeface="Bubblegum Sans"/>
              <a:cs typeface="Bubblegum Sans"/>
              <a:sym typeface="Bubblegum Sans"/>
            </a:endParaRPr>
          </a:p>
          <a:p>
            <a:pPr marL="0" lvl="0" indent="0" algn="l" rtl="0">
              <a:spcBef>
                <a:spcPts val="1600"/>
              </a:spcBef>
              <a:spcAft>
                <a:spcPts val="1600"/>
              </a:spcAft>
              <a:buNone/>
            </a:pPr>
            <a:r>
              <a:rPr lang="en-GB" sz="3000" dirty="0">
                <a:solidFill>
                  <a:srgbClr val="FFFF00"/>
                </a:solidFill>
                <a:latin typeface="Bubblegum Sans"/>
                <a:ea typeface="Bubblegum Sans"/>
                <a:cs typeface="Bubblegum Sans"/>
                <a:sym typeface="Bubblegum Sans"/>
              </a:rPr>
              <a:t>C. Orange </a:t>
            </a:r>
            <a:endParaRPr sz="3000" dirty="0">
              <a:solidFill>
                <a:srgbClr val="FFFF00"/>
              </a:solidFill>
              <a:latin typeface="Bubblegum Sans"/>
              <a:ea typeface="Bubblegum Sans"/>
              <a:cs typeface="Bubblegum Sans"/>
              <a:sym typeface="Bubblegum Sans"/>
            </a:endParaRPr>
          </a:p>
        </p:txBody>
      </p:sp>
    </p:spTree>
  </p:cSld>
  <p:clrMapOvr>
    <a:masterClrMapping/>
  </p:clrMapOvr>
  <mc:AlternateContent xmlns:mc="http://schemas.openxmlformats.org/markup-compatibility/2006" xmlns:p14="http://schemas.microsoft.com/office/powerpoint/2010/main">
    <mc:Choice Requires="p14">
      <p:transition spd="slow" p14:dur="260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Google Shape;237;p33"/>
          <p:cNvSpPr txBox="1">
            <a:spLocks noGrp="1"/>
          </p:cNvSpPr>
          <p:nvPr>
            <p:ph type="title"/>
          </p:nvPr>
        </p:nvSpPr>
        <p:spPr>
          <a:xfrm>
            <a:off x="1297500" y="4125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rgbClr val="FFFF00"/>
                </a:solidFill>
                <a:latin typeface="Bubblegum Sans"/>
                <a:ea typeface="Bubblegum Sans"/>
                <a:cs typeface="Bubblegum Sans"/>
                <a:sym typeface="Bubblegum Sans"/>
              </a:rPr>
              <a:t>Question 3  </a:t>
            </a:r>
            <a:endParaRPr sz="3000">
              <a:solidFill>
                <a:srgbClr val="FFFF00"/>
              </a:solidFill>
              <a:latin typeface="Bubblegum Sans"/>
              <a:ea typeface="Bubblegum Sans"/>
              <a:cs typeface="Bubblegum Sans"/>
              <a:sym typeface="Bubblegum Sans"/>
            </a:endParaRPr>
          </a:p>
        </p:txBody>
      </p:sp>
      <p:sp>
        <p:nvSpPr>
          <p:cNvPr id="238" name="Google Shape;238;p3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dirty="0">
                <a:solidFill>
                  <a:srgbClr val="FFFF00"/>
                </a:solidFill>
                <a:latin typeface="Bubblegum Sans"/>
                <a:ea typeface="Bubblegum Sans"/>
                <a:cs typeface="Bubblegum Sans"/>
                <a:sym typeface="Bubblegum Sans"/>
              </a:rPr>
              <a:t>When did we get the hatchery </a:t>
            </a:r>
            <a:r>
              <a:rPr lang="en-GB" sz="3000" dirty="0" smtClean="0">
                <a:solidFill>
                  <a:srgbClr val="FFFF00"/>
                </a:solidFill>
                <a:latin typeface="Bubblegum Sans"/>
                <a:ea typeface="Bubblegum Sans"/>
                <a:cs typeface="Bubblegum Sans"/>
                <a:sym typeface="Bubblegum Sans"/>
              </a:rPr>
              <a:t>?</a:t>
            </a:r>
            <a:endParaRPr sz="3000" dirty="0">
              <a:solidFill>
                <a:srgbClr val="FFFF00"/>
              </a:solidFill>
              <a:latin typeface="Bubblegum Sans"/>
              <a:ea typeface="Bubblegum Sans"/>
              <a:cs typeface="Bubblegum Sans"/>
              <a:sym typeface="Bubblegum Sans"/>
            </a:endParaRPr>
          </a:p>
          <a:p>
            <a:pPr marL="0" lvl="0" indent="0" algn="l" rtl="0">
              <a:spcBef>
                <a:spcPts val="1600"/>
              </a:spcBef>
              <a:spcAft>
                <a:spcPts val="0"/>
              </a:spcAft>
              <a:buNone/>
            </a:pPr>
            <a:r>
              <a:rPr lang="en-GB" sz="3000" dirty="0">
                <a:solidFill>
                  <a:srgbClr val="FFFF00"/>
                </a:solidFill>
                <a:latin typeface="Bubblegum Sans"/>
                <a:ea typeface="Bubblegum Sans"/>
                <a:cs typeface="Bubblegum Sans"/>
                <a:sym typeface="Bubblegum Sans"/>
              </a:rPr>
              <a:t>A</a:t>
            </a:r>
            <a:r>
              <a:rPr lang="en-GB" sz="3000" dirty="0" smtClean="0">
                <a:solidFill>
                  <a:srgbClr val="FFFF00"/>
                </a:solidFill>
                <a:latin typeface="Bubblegum Sans"/>
                <a:ea typeface="Bubblegum Sans"/>
                <a:cs typeface="Bubblegum Sans"/>
                <a:sym typeface="Bubblegum Sans"/>
              </a:rPr>
              <a:t>. Monday 21st </a:t>
            </a:r>
            <a:r>
              <a:rPr lang="en-GB" sz="3000" dirty="0">
                <a:solidFill>
                  <a:srgbClr val="FFFF00"/>
                </a:solidFill>
                <a:latin typeface="Bubblegum Sans"/>
                <a:ea typeface="Bubblegum Sans"/>
                <a:cs typeface="Bubblegum Sans"/>
                <a:sym typeface="Bubblegum Sans"/>
              </a:rPr>
              <a:t>January 2019 </a:t>
            </a:r>
            <a:endParaRPr sz="3000" dirty="0">
              <a:solidFill>
                <a:srgbClr val="FFFF00"/>
              </a:solidFill>
              <a:latin typeface="Bubblegum Sans"/>
              <a:ea typeface="Bubblegum Sans"/>
              <a:cs typeface="Bubblegum Sans"/>
              <a:sym typeface="Bubblegum Sans"/>
            </a:endParaRPr>
          </a:p>
          <a:p>
            <a:pPr marL="0" lvl="0" indent="0" algn="l" rtl="0">
              <a:spcBef>
                <a:spcPts val="1600"/>
              </a:spcBef>
              <a:spcAft>
                <a:spcPts val="0"/>
              </a:spcAft>
              <a:buNone/>
            </a:pPr>
            <a:r>
              <a:rPr lang="en-GB" sz="3000" dirty="0">
                <a:solidFill>
                  <a:srgbClr val="FFFF00"/>
                </a:solidFill>
                <a:latin typeface="Bubblegum Sans"/>
                <a:ea typeface="Bubblegum Sans"/>
                <a:cs typeface="Bubblegum Sans"/>
                <a:sym typeface="Bubblegum Sans"/>
              </a:rPr>
              <a:t>B. Wednesday 26th October 2018</a:t>
            </a:r>
            <a:endParaRPr sz="3000" dirty="0">
              <a:solidFill>
                <a:srgbClr val="FFFF00"/>
              </a:solidFill>
              <a:latin typeface="Bubblegum Sans"/>
              <a:ea typeface="Bubblegum Sans"/>
              <a:cs typeface="Bubblegum Sans"/>
              <a:sym typeface="Bubblegum Sans"/>
            </a:endParaRPr>
          </a:p>
          <a:p>
            <a:pPr marL="0" lvl="0" indent="0" algn="l" rtl="0">
              <a:spcBef>
                <a:spcPts val="1600"/>
              </a:spcBef>
              <a:spcAft>
                <a:spcPts val="1600"/>
              </a:spcAft>
              <a:buNone/>
            </a:pPr>
            <a:r>
              <a:rPr lang="en-GB" sz="3000" dirty="0">
                <a:solidFill>
                  <a:srgbClr val="FFFF00"/>
                </a:solidFill>
                <a:latin typeface="Bubblegum Sans"/>
                <a:ea typeface="Bubblegum Sans"/>
                <a:cs typeface="Bubblegum Sans"/>
                <a:sym typeface="Bubblegum Sans"/>
              </a:rPr>
              <a:t>C. Friday 3rd  February 2019</a:t>
            </a:r>
            <a:endParaRPr sz="3000" dirty="0">
              <a:solidFill>
                <a:srgbClr val="FFFF00"/>
              </a:solidFill>
              <a:latin typeface="Bubblegum Sans"/>
              <a:ea typeface="Bubblegum Sans"/>
              <a:cs typeface="Bubblegum Sans"/>
              <a:sym typeface="Bubblegum Sans"/>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345</Words>
  <Application>Microsoft Office PowerPoint</Application>
  <PresentationFormat>On-screen Show (16:9)</PresentationFormat>
  <Paragraphs>33</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Montserrat</vt:lpstr>
      <vt:lpstr>Lato</vt:lpstr>
      <vt:lpstr>Lobster</vt:lpstr>
      <vt:lpstr>Bubblegum Sans</vt:lpstr>
      <vt:lpstr>Pacifico</vt:lpstr>
      <vt:lpstr>Simple Light</vt:lpstr>
      <vt:lpstr>Focus</vt:lpstr>
      <vt:lpstr>PowerPoint Presentation</vt:lpstr>
      <vt:lpstr>Hatchery  </vt:lpstr>
      <vt:lpstr>Looking after the eggs </vt:lpstr>
      <vt:lpstr>PowerPoint Presentation</vt:lpstr>
      <vt:lpstr>PowerPoint Presentation</vt:lpstr>
      <vt:lpstr>Temperature</vt:lpstr>
      <vt:lpstr>QUIZ Time? </vt:lpstr>
      <vt:lpstr>Question 2</vt:lpstr>
      <vt:lpstr>Question 3  </vt:lpstr>
      <vt:lpstr>Last question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Moody</dc:creator>
  <cp:lastModifiedBy>Karen Moody</cp:lastModifiedBy>
  <cp:revision>2</cp:revision>
  <dcterms:modified xsi:type="dcterms:W3CDTF">2019-02-27T14:23:39Z</dcterms:modified>
</cp:coreProperties>
</file>