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  <p:sldId id="258" r:id="rId7"/>
    <p:sldId id="259" r:id="rId8"/>
    <p:sldId id="260" r:id="rId9"/>
    <p:sldId id="261" r:id="rId10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4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4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4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4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4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4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4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4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4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BF941AB-2510-B881-8878-3558F42B75BE}" v="6" dt="2020-02-14T09:13:24.72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4" d="100"/>
          <a:sy n="124" d="100"/>
        </p:scale>
        <p:origin x="1224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microsoft.com/office/2015/10/relationships/revisionInfo" Target="revisionInfo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DB8DB0-ADDF-4A1F-BE3B-9B2B1F25557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3E7C392-4128-495A-8408-EFE81245989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3F9819-A0C5-4446-B268-3529D7D95C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FD0054-733F-4DA5-817A-C13C686C6A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5DC102-41D9-498B-A4DC-538381D4A1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786E205-25E8-455F-B160-C6816C674D71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911802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26EAE8-0976-45C0-9D3C-5BEE1F02B1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D28747C-47C3-4281-88D1-C32D10E816A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AE686D-1FD8-4382-861B-3375349904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3A0F46-340B-4C19-B8CF-E44F86A90E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6C0C4F-BE72-4242-89F4-1012F11B07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4152839-5EB4-4416-9A33-B61EED899435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4732549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29C904C-1049-423B-B7D3-D2CCA6DF7A0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EAD50E8-ECC3-4294-A456-BEC1D16BA28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72B823-E778-4F19-9F69-DDCF170143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ACEACB-2935-4D02-B19D-F0307435F7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EE2F42-C5A6-481F-BB1A-672C343742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7C75B4C-F19B-4BCE-8733-0EBE19D8FEAE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6545711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EB2771-539C-4FCC-B109-44B4DE04DF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EC095D-7967-484D-8DC4-9C41F67F15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F2E27A-72B7-48FB-9402-A2398138C6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7218E8-652B-404C-9437-3C9BA6FEDA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0CADEE-9AD3-444A-9D15-3A5C04E526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8CF8CB0-0ADD-48ED-9187-521A2D22762D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9816859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31F40E-C759-417F-9C21-99DA7DAFC9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1013683-5825-4B99-B1BE-7CABCA6D81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856ED3-B574-4E83-98F8-D639166DA3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3B45BD-D060-43CF-8517-7CC8C52522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28A8CD-0CEA-4864-9029-5F1806657B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E4CBEA0-01AE-4A13-9E56-EF90AD9FA355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328823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96584A-16F3-4FC5-B134-F504DBDFC7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07788F-496B-43BD-9911-50AD309EDC1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2E263FE-5068-4AC6-9382-C341A319497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A0C6D7B-ECC9-4842-8420-B41917028E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A3B310F-BF6A-4CB7-BC35-C39C7518ED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333BE9B-E547-4950-BA54-68CC548B77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95543A2-7E7D-473D-AF8F-17948F1E7811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80318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3F15FC-9873-4A44-A789-CC70D892C3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759A9A6-B110-405A-9281-40DAD6DA14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BB0DDCA-8A6D-4D18-B017-0363B23C50B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A1F0736-0DB3-4668-8413-5B4A285BF27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C452AFA-27E9-4598-83C1-841056DF7B5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86E4B40-313F-4607-BFC8-CCE03574BD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707991F-39DB-4C5C-BFA2-7DC0DE886E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A45CD4B-2DC7-40A2-924F-6EA57BF298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AFD26DF-8E22-400F-8100-3FE3842A3546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503162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442519-60E8-4D73-9165-31272859E1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0A697AE-565C-48F5-A4FD-6CD5664F28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659D56F-88E7-4041-9D0A-2BC85F31EC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461C640-9579-47F4-93F5-5EB621AA15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ACEE83F-EA31-417A-8F89-1CB87062B37C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4934785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FCDD5FD-E95A-4309-B07E-D6226BC467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29730B2-52AB-45F3-B254-E8A2ED1A04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0F86ED1-95EE-49B9-AF24-E182BD73F9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B89FDC7-84AA-4F57-8F8F-A5680F21CA8B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131942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6F9674-5B87-496C-88F0-B7BB468D70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427120-C753-463C-B312-D39BFA959F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09D7719-1388-4758-BB45-6F817789A3E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67AC11F-41DA-4951-8F5E-2A520BC245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F9E8D61-4DB9-4D64-8229-8A9BE54EFE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5AA3084-9DE4-41C8-83F2-FB9E324E2D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A55B816-4198-4DE3-B1BA-CCCBCB8A94D3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962922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36C1F4-038B-439B-B009-EAD45B9D71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E83D16D-4CFA-4594-A2D7-862F05FBBA2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D1A45B0-83BE-474C-B8B9-2CB6F2567BD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DECBD0F-D10A-4840-8824-C48777875B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CF15829-8DA5-462A-B6E1-B6E4016355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C9BE4A6-1E66-4164-917B-1C03475AC1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88E7120-FD76-4159-8FF8-D930CEAD744D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1524155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4FB4FCB9-0677-4C45-9247-CE221A25ACA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05B83B17-85AC-4A67-87B9-18F98AA54A7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F14C3060-7B4D-431F-8FE8-A800C920667F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GB" alt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85B71227-8164-42EB-819B-61B8968BB831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GB" alt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50698C8C-5157-4D21-80DF-6A349CCEF84F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D708810A-68D4-433A-8749-27A2A4852A73}" type="slidenum">
              <a:rPr lang="en-GB" altLang="en-US"/>
              <a:pPr/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7" Type="http://schemas.openxmlformats.org/officeDocument/2006/relationships/image" Target="../media/image6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wmf"/><Relationship Id="rId5" Type="http://schemas.openxmlformats.org/officeDocument/2006/relationships/image" Target="../media/image4.wmf"/><Relationship Id="rId4" Type="http://schemas.openxmlformats.org/officeDocument/2006/relationships/image" Target="../media/image3.w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wmf"/><Relationship Id="rId5" Type="http://schemas.openxmlformats.org/officeDocument/2006/relationships/image" Target="../media/image10.wmf"/><Relationship Id="rId4" Type="http://schemas.openxmlformats.org/officeDocument/2006/relationships/image" Target="../media/image9.jpe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gif"/><Relationship Id="rId3" Type="http://schemas.openxmlformats.org/officeDocument/2006/relationships/image" Target="../media/image13.wmf"/><Relationship Id="rId7" Type="http://schemas.openxmlformats.org/officeDocument/2006/relationships/image" Target="../media/image17.gif"/><Relationship Id="rId2" Type="http://schemas.openxmlformats.org/officeDocument/2006/relationships/image" Target="../media/image12.gi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6.gif"/><Relationship Id="rId5" Type="http://schemas.openxmlformats.org/officeDocument/2006/relationships/image" Target="../media/image15.wmf"/><Relationship Id="rId4" Type="http://schemas.openxmlformats.org/officeDocument/2006/relationships/image" Target="../media/image14.wmf"/><Relationship Id="rId9" Type="http://schemas.openxmlformats.org/officeDocument/2006/relationships/image" Target="../media/image19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wmf"/><Relationship Id="rId2" Type="http://schemas.openxmlformats.org/officeDocument/2006/relationships/image" Target="../media/image20.gi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2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gif"/><Relationship Id="rId2" Type="http://schemas.openxmlformats.org/officeDocument/2006/relationships/image" Target="../media/image23.gi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7.jpeg"/><Relationship Id="rId5" Type="http://schemas.openxmlformats.org/officeDocument/2006/relationships/image" Target="../media/image26.png"/><Relationship Id="rId4" Type="http://schemas.openxmlformats.org/officeDocument/2006/relationships/image" Target="../media/image25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wmf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Text Box 4">
            <a:extLst>
              <a:ext uri="{FF2B5EF4-FFF2-40B4-BE49-F238E27FC236}">
                <a16:creationId xmlns:a16="http://schemas.microsoft.com/office/drawing/2014/main" id="{261EB3CF-1194-4065-97DB-620709E387F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71600" y="914400"/>
            <a:ext cx="64770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b="1">
                <a:solidFill>
                  <a:schemeClr val="tx2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rPr>
              <a:t>Ex</a:t>
            </a:r>
            <a:r>
              <a:rPr lang="en-US" altLang="en-US" b="1">
                <a:solidFill>
                  <a:srgbClr val="FF0000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rPr>
              <a:t>PLORE </a:t>
            </a:r>
            <a:r>
              <a:rPr lang="en-US" altLang="en-US">
                <a:latin typeface="Comic Sans MS" panose="030F0702030302020204" pitchFamily="66" charset="0"/>
                <a:ea typeface="ＭＳ Ｐゴシック" panose="020B0600070205080204" pitchFamily="34" charset="-128"/>
              </a:rPr>
              <a:t>  </a:t>
            </a:r>
            <a:r>
              <a:rPr lang="en-US" altLang="en-US">
                <a:solidFill>
                  <a:schemeClr val="tx2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rPr>
              <a:t>Information</a:t>
            </a:r>
          </a:p>
        </p:txBody>
      </p:sp>
      <p:pic>
        <p:nvPicPr>
          <p:cNvPr id="2053" name="Picture 5">
            <a:extLst>
              <a:ext uri="{FF2B5EF4-FFF2-40B4-BE49-F238E27FC236}">
                <a16:creationId xmlns:a16="http://schemas.microsoft.com/office/drawing/2014/main" id="{2437F8EC-551B-434B-86C7-F0EF3F7339B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59563" y="1700213"/>
            <a:ext cx="2160587" cy="18748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54" name="Text Box 6">
            <a:extLst>
              <a:ext uri="{FF2B5EF4-FFF2-40B4-BE49-F238E27FC236}">
                <a16:creationId xmlns:a16="http://schemas.microsoft.com/office/drawing/2014/main" id="{AF9A7406-1409-4EEE-B8BA-FAEC5DC626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03350" y="2133600"/>
            <a:ext cx="25146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Char char="•"/>
            </a:pPr>
            <a:r>
              <a:rPr lang="en-US" altLang="en-US" b="1">
                <a:solidFill>
                  <a:srgbClr val="FF0000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rPr>
              <a:t>P</a:t>
            </a:r>
            <a:r>
              <a:rPr lang="en-US" altLang="en-US">
                <a:solidFill>
                  <a:schemeClr val="tx2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rPr>
              <a:t>lan</a:t>
            </a:r>
          </a:p>
        </p:txBody>
      </p:sp>
      <p:sp>
        <p:nvSpPr>
          <p:cNvPr id="2055" name="Text Box 7">
            <a:extLst>
              <a:ext uri="{FF2B5EF4-FFF2-40B4-BE49-F238E27FC236}">
                <a16:creationId xmlns:a16="http://schemas.microsoft.com/office/drawing/2014/main" id="{8A2FD6C9-F42E-40CA-BA70-D22D9DB802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92275" y="2852738"/>
            <a:ext cx="31242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Char char="•"/>
            </a:pPr>
            <a:r>
              <a:rPr lang="en-US" altLang="en-US" b="1">
                <a:solidFill>
                  <a:srgbClr val="FF0000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rPr>
              <a:t>L</a:t>
            </a:r>
            <a:r>
              <a:rPr lang="en-US" altLang="en-US">
                <a:solidFill>
                  <a:schemeClr val="tx2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rPr>
              <a:t>ocate</a:t>
            </a:r>
            <a:r>
              <a:rPr lang="en-US" altLang="en-US">
                <a:ea typeface="ＭＳ Ｐゴシック" panose="020B0600070205080204" pitchFamily="34" charset="-128"/>
              </a:rPr>
              <a:t> </a:t>
            </a:r>
          </a:p>
        </p:txBody>
      </p:sp>
      <p:sp>
        <p:nvSpPr>
          <p:cNvPr id="2056" name="Text Box 8">
            <a:extLst>
              <a:ext uri="{FF2B5EF4-FFF2-40B4-BE49-F238E27FC236}">
                <a16:creationId xmlns:a16="http://schemas.microsoft.com/office/drawing/2014/main" id="{723FB41D-015E-4C4B-8CD3-BE6119AAB5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57400" y="3657600"/>
            <a:ext cx="35052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Char char="•"/>
            </a:pPr>
            <a:r>
              <a:rPr lang="en-US" altLang="en-US" b="1">
                <a:solidFill>
                  <a:srgbClr val="FF0000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rPr>
              <a:t>O</a:t>
            </a:r>
            <a:r>
              <a:rPr lang="en-US" altLang="en-US">
                <a:solidFill>
                  <a:schemeClr val="tx2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rPr>
              <a:t>rganise</a:t>
            </a:r>
          </a:p>
        </p:txBody>
      </p:sp>
      <p:sp>
        <p:nvSpPr>
          <p:cNvPr id="2057" name="Text Box 9">
            <a:extLst>
              <a:ext uri="{FF2B5EF4-FFF2-40B4-BE49-F238E27FC236}">
                <a16:creationId xmlns:a16="http://schemas.microsoft.com/office/drawing/2014/main" id="{E2A84338-5F4C-44C7-BC58-6F8F7953336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95600" y="4495800"/>
            <a:ext cx="34290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t">
            <a:spAutoFit/>
          </a:bodyPr>
          <a:lstStyle/>
          <a:p>
            <a:pPr>
              <a:spcBef>
                <a:spcPct val="50000"/>
              </a:spcBef>
              <a:buFontTx/>
              <a:buChar char="•"/>
            </a:pPr>
            <a:r>
              <a:rPr lang="en-US" altLang="en-US" b="1" dirty="0">
                <a:solidFill>
                  <a:srgbClr val="FF0000"/>
                </a:solidFill>
                <a:latin typeface="Comic Sans MS"/>
                <a:ea typeface="ＭＳ Ｐゴシック"/>
              </a:rPr>
              <a:t>R</a:t>
            </a:r>
            <a:r>
              <a:rPr lang="en-US" altLang="en-US" dirty="0">
                <a:solidFill>
                  <a:schemeClr val="tx2"/>
                </a:solidFill>
                <a:latin typeface="Comic Sans MS"/>
                <a:ea typeface="ＭＳ Ｐゴシック"/>
              </a:rPr>
              <a:t>epresent</a:t>
            </a:r>
          </a:p>
        </p:txBody>
      </p:sp>
      <p:sp>
        <p:nvSpPr>
          <p:cNvPr id="2058" name="Text Box 10">
            <a:extLst>
              <a:ext uri="{FF2B5EF4-FFF2-40B4-BE49-F238E27FC236}">
                <a16:creationId xmlns:a16="http://schemas.microsoft.com/office/drawing/2014/main" id="{5BC8E01A-3C55-4048-BB24-B89172896C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33800" y="5410200"/>
            <a:ext cx="28194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t">
            <a:spAutoFit/>
          </a:bodyPr>
          <a:lstStyle/>
          <a:p>
            <a:pPr>
              <a:spcBef>
                <a:spcPct val="50000"/>
              </a:spcBef>
              <a:buFontTx/>
              <a:buChar char="•"/>
            </a:pPr>
            <a:r>
              <a:rPr lang="en-US" altLang="en-US" b="1" dirty="0">
                <a:solidFill>
                  <a:srgbClr val="FF0000"/>
                </a:solidFill>
                <a:latin typeface="Comic Sans MS"/>
                <a:ea typeface="ＭＳ Ｐゴシック"/>
              </a:rPr>
              <a:t>E</a:t>
            </a:r>
            <a:r>
              <a:rPr lang="en-US" altLang="en-US" dirty="0">
                <a:solidFill>
                  <a:schemeClr val="tx2"/>
                </a:solidFill>
                <a:latin typeface="Comic Sans MS"/>
                <a:ea typeface="ＭＳ Ｐゴシック"/>
              </a:rPr>
              <a:t>valuate</a:t>
            </a:r>
          </a:p>
        </p:txBody>
      </p:sp>
      <p:pic>
        <p:nvPicPr>
          <p:cNvPr id="2059" name="Picture 11">
            <a:extLst>
              <a:ext uri="{FF2B5EF4-FFF2-40B4-BE49-F238E27FC236}">
                <a16:creationId xmlns:a16="http://schemas.microsoft.com/office/drawing/2014/main" id="{F70B71C9-A229-4EF3-951D-2CE629BD20A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0" y="2133600"/>
            <a:ext cx="757238" cy="6461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0" name="Picture 12">
            <a:extLst>
              <a:ext uri="{FF2B5EF4-FFF2-40B4-BE49-F238E27FC236}">
                <a16:creationId xmlns:a16="http://schemas.microsoft.com/office/drawing/2014/main" id="{77C39019-C14C-4FD2-AEE5-0AB14A0C51C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0200" y="2997200"/>
            <a:ext cx="647700" cy="644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1" name="Picture 13">
            <a:extLst>
              <a:ext uri="{FF2B5EF4-FFF2-40B4-BE49-F238E27FC236}">
                <a16:creationId xmlns:a16="http://schemas.microsoft.com/office/drawing/2014/main" id="{65DB80B4-601E-436E-85D1-8A41F8FAA5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363" y="3716338"/>
            <a:ext cx="719137" cy="6651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2" name="Picture 14">
            <a:extLst>
              <a:ext uri="{FF2B5EF4-FFF2-40B4-BE49-F238E27FC236}">
                <a16:creationId xmlns:a16="http://schemas.microsoft.com/office/drawing/2014/main" id="{388FD909-3D0F-4071-8333-5F5938C3DD8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888" y="4525963"/>
            <a:ext cx="792162" cy="6937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3" name="Picture 15">
            <a:extLst>
              <a:ext uri="{FF2B5EF4-FFF2-40B4-BE49-F238E27FC236}">
                <a16:creationId xmlns:a16="http://schemas.microsoft.com/office/drawing/2014/main" id="{FE67BC70-E594-4AD0-B1C9-10A5D36DD27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125" y="5516563"/>
            <a:ext cx="647700" cy="6810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64" name="Rectangle 16">
            <a:extLst>
              <a:ext uri="{FF2B5EF4-FFF2-40B4-BE49-F238E27FC236}">
                <a16:creationId xmlns:a16="http://schemas.microsoft.com/office/drawing/2014/main" id="{A9EFAC8F-91D8-4CF8-9DE2-53C9755AF26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762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0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0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0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0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0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0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0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0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Rectangle 4">
            <a:extLst>
              <a:ext uri="{FF2B5EF4-FFF2-40B4-BE49-F238E27FC236}">
                <a16:creationId xmlns:a16="http://schemas.microsoft.com/office/drawing/2014/main" id="{E9222851-4190-4F2C-A187-35CEEF11324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92500" y="188913"/>
            <a:ext cx="1871663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b="1">
                <a:solidFill>
                  <a:srgbClr val="FF0000"/>
                </a:solidFill>
              </a:rPr>
              <a:t>PLAN</a:t>
            </a:r>
            <a:endParaRPr lang="en-GB" altLang="en-US" b="1">
              <a:solidFill>
                <a:srgbClr val="FF0000"/>
              </a:solidFill>
            </a:endParaRPr>
          </a:p>
        </p:txBody>
      </p:sp>
      <p:sp>
        <p:nvSpPr>
          <p:cNvPr id="4101" name="Rectangle 5">
            <a:extLst>
              <a:ext uri="{FF2B5EF4-FFF2-40B4-BE49-F238E27FC236}">
                <a16:creationId xmlns:a16="http://schemas.microsoft.com/office/drawing/2014/main" id="{DE42900D-7F1B-42F1-B839-B79B61A786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762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03" name="Rectangle 7">
            <a:extLst>
              <a:ext uri="{FF2B5EF4-FFF2-40B4-BE49-F238E27FC236}">
                <a16:creationId xmlns:a16="http://schemas.microsoft.com/office/drawing/2014/main" id="{0DF4BC5B-3562-4A49-B82C-12AE013BBC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11413" y="901700"/>
            <a:ext cx="37115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2000" b="1">
                <a:solidFill>
                  <a:schemeClr val="tx2"/>
                </a:solidFill>
              </a:rPr>
              <a:t>Ask yourself some questions</a:t>
            </a:r>
            <a:endParaRPr lang="en-GB" altLang="en-US" sz="2000">
              <a:solidFill>
                <a:schemeClr val="tx2"/>
              </a:solidFill>
            </a:endParaRPr>
          </a:p>
        </p:txBody>
      </p:sp>
      <p:sp>
        <p:nvSpPr>
          <p:cNvPr id="4104" name="Rectangle 8">
            <a:extLst>
              <a:ext uri="{FF2B5EF4-FFF2-40B4-BE49-F238E27FC236}">
                <a16:creationId xmlns:a16="http://schemas.microsoft.com/office/drawing/2014/main" id="{E90AC692-5DD9-4C1E-8654-BC096231DC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72225" y="404813"/>
            <a:ext cx="2101850" cy="779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1800">
                <a:solidFill>
                  <a:schemeClr val="tx2"/>
                </a:solidFill>
              </a:rPr>
              <a:t>What do you need </a:t>
            </a:r>
          </a:p>
          <a:p>
            <a:pPr>
              <a:spcBef>
                <a:spcPct val="50000"/>
              </a:spcBef>
            </a:pPr>
            <a:r>
              <a:rPr lang="en-GB" altLang="en-US" sz="1800">
                <a:solidFill>
                  <a:schemeClr val="tx2"/>
                </a:solidFill>
              </a:rPr>
              <a:t>to find out about?</a:t>
            </a:r>
            <a:r>
              <a:rPr lang="en-GB" altLang="en-US" sz="1800"/>
              <a:t> </a:t>
            </a:r>
          </a:p>
        </p:txBody>
      </p:sp>
      <p:sp>
        <p:nvSpPr>
          <p:cNvPr id="4105" name="AutoShape 9">
            <a:extLst>
              <a:ext uri="{FF2B5EF4-FFF2-40B4-BE49-F238E27FC236}">
                <a16:creationId xmlns:a16="http://schemas.microsoft.com/office/drawing/2014/main" id="{8D26EA19-6A1F-46A6-AA93-A95BD7D8CAF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0825" y="333375"/>
            <a:ext cx="1944688" cy="1223963"/>
          </a:xfrm>
          <a:prstGeom prst="cloudCallout">
            <a:avLst>
              <a:gd name="adj1" fmla="val 2981"/>
              <a:gd name="adj2" fmla="val 94356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en-GB" altLang="en-US" sz="1800">
                <a:solidFill>
                  <a:schemeClr val="tx2"/>
                </a:solidFill>
              </a:rPr>
              <a:t>What is your subject?</a:t>
            </a:r>
          </a:p>
        </p:txBody>
      </p:sp>
      <p:sp>
        <p:nvSpPr>
          <p:cNvPr id="4107" name="Rectangle 11">
            <a:extLst>
              <a:ext uri="{FF2B5EF4-FFF2-40B4-BE49-F238E27FC236}">
                <a16:creationId xmlns:a16="http://schemas.microsoft.com/office/drawing/2014/main" id="{E395932F-A6CD-46FC-8672-B2B231B0C71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76375" y="2492375"/>
            <a:ext cx="2127250" cy="1192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1800">
                <a:solidFill>
                  <a:schemeClr val="tx2"/>
                </a:solidFill>
              </a:rPr>
              <a:t>What do you know </a:t>
            </a:r>
          </a:p>
          <a:p>
            <a:pPr algn="ctr">
              <a:spcBef>
                <a:spcPct val="50000"/>
              </a:spcBef>
            </a:pPr>
            <a:r>
              <a:rPr lang="en-US" altLang="en-US" sz="1800">
                <a:solidFill>
                  <a:schemeClr val="tx2"/>
                </a:solidFill>
              </a:rPr>
              <a:t>about this subject </a:t>
            </a:r>
          </a:p>
          <a:p>
            <a:pPr algn="ctr">
              <a:spcBef>
                <a:spcPct val="50000"/>
              </a:spcBef>
            </a:pPr>
            <a:r>
              <a:rPr lang="en-US" altLang="en-US" sz="1800">
                <a:solidFill>
                  <a:schemeClr val="tx2"/>
                </a:solidFill>
              </a:rPr>
              <a:t>already?</a:t>
            </a:r>
          </a:p>
        </p:txBody>
      </p:sp>
      <p:sp>
        <p:nvSpPr>
          <p:cNvPr id="4110" name="AutoShape 14">
            <a:extLst>
              <a:ext uri="{FF2B5EF4-FFF2-40B4-BE49-F238E27FC236}">
                <a16:creationId xmlns:a16="http://schemas.microsoft.com/office/drawing/2014/main" id="{34A94A6D-B94C-41C6-9C93-CA69BE18E4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16463" y="1916113"/>
            <a:ext cx="4248150" cy="1657350"/>
          </a:xfrm>
          <a:prstGeom prst="cloudCallout">
            <a:avLst>
              <a:gd name="adj1" fmla="val 45907"/>
              <a:gd name="adj2" fmla="val 6619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en-GB" altLang="en-US" sz="1800">
                <a:solidFill>
                  <a:schemeClr val="tx2"/>
                </a:solidFill>
              </a:rPr>
              <a:t>What other words or phrases can you think </a:t>
            </a:r>
          </a:p>
          <a:p>
            <a:pPr algn="ctr"/>
            <a:r>
              <a:rPr lang="en-GB" altLang="en-US" sz="1800">
                <a:solidFill>
                  <a:schemeClr val="tx2"/>
                </a:solidFill>
              </a:rPr>
              <a:t>of to describe or are linked to this subject?</a:t>
            </a:r>
          </a:p>
          <a:p>
            <a:pPr algn="ctr"/>
            <a:endParaRPr lang="en-GB" altLang="en-US" sz="1800"/>
          </a:p>
        </p:txBody>
      </p:sp>
      <p:sp>
        <p:nvSpPr>
          <p:cNvPr id="4111" name="AutoShape 15">
            <a:extLst>
              <a:ext uri="{FF2B5EF4-FFF2-40B4-BE49-F238E27FC236}">
                <a16:creationId xmlns:a16="http://schemas.microsoft.com/office/drawing/2014/main" id="{733599CA-9AEE-49C3-AE5A-BB8ECDDA3D3E}"/>
              </a:ext>
            </a:extLst>
          </p:cNvPr>
          <p:cNvSpPr>
            <a:spLocks noChangeArrowheads="1"/>
          </p:cNvSpPr>
          <p:nvPr/>
        </p:nvSpPr>
        <p:spPr bwMode="auto">
          <a:xfrm rot="-531566">
            <a:off x="1116013" y="2205038"/>
            <a:ext cx="2736850" cy="1584325"/>
          </a:xfrm>
          <a:prstGeom prst="cloudCallout">
            <a:avLst>
              <a:gd name="adj1" fmla="val -79519"/>
              <a:gd name="adj2" fmla="val -2458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 altLang="en-US" sz="1800"/>
          </a:p>
        </p:txBody>
      </p:sp>
      <p:sp>
        <p:nvSpPr>
          <p:cNvPr id="4112" name="AutoShape 16">
            <a:extLst>
              <a:ext uri="{FF2B5EF4-FFF2-40B4-BE49-F238E27FC236}">
                <a16:creationId xmlns:a16="http://schemas.microsoft.com/office/drawing/2014/main" id="{018187E9-0757-4FEA-8308-CE8460465D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84888" y="188913"/>
            <a:ext cx="2520950" cy="1225550"/>
          </a:xfrm>
          <a:prstGeom prst="cloudCallout">
            <a:avLst>
              <a:gd name="adj1" fmla="val 53023"/>
              <a:gd name="adj2" fmla="val 761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 altLang="en-US" sz="1800"/>
          </a:p>
        </p:txBody>
      </p:sp>
      <p:pic>
        <p:nvPicPr>
          <p:cNvPr id="4114" name="Picture 18">
            <a:extLst>
              <a:ext uri="{FF2B5EF4-FFF2-40B4-BE49-F238E27FC236}">
                <a16:creationId xmlns:a16="http://schemas.microsoft.com/office/drawing/2014/main" id="{FE58CEE8-0CF4-4D17-905C-FD56C3440FB1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5375" y="1341438"/>
            <a:ext cx="1223963" cy="10080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123" name="AutoShape 27">
            <a:extLst>
              <a:ext uri="{FF2B5EF4-FFF2-40B4-BE49-F238E27FC236}">
                <a16:creationId xmlns:a16="http://schemas.microsoft.com/office/drawing/2014/main" id="{0773000D-2488-4612-8950-23C639F36DAF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3309938" y="2524125"/>
            <a:ext cx="2524125" cy="1809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25" name="AutoShape 29">
            <a:extLst>
              <a:ext uri="{FF2B5EF4-FFF2-40B4-BE49-F238E27FC236}">
                <a16:creationId xmlns:a16="http://schemas.microsoft.com/office/drawing/2014/main" id="{DDD5C92D-1278-4EDD-9483-E5064F41F238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3309938" y="2524125"/>
            <a:ext cx="2524125" cy="1809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4127" name="Picture 31">
            <a:extLst>
              <a:ext uri="{FF2B5EF4-FFF2-40B4-BE49-F238E27FC236}">
                <a16:creationId xmlns:a16="http://schemas.microsoft.com/office/drawing/2014/main" id="{ED81B121-3F5D-4CEC-B43D-A1FDF60253A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213" y="3933825"/>
            <a:ext cx="1814512" cy="13065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129" name="AutoShape 33">
            <a:extLst>
              <a:ext uri="{FF2B5EF4-FFF2-40B4-BE49-F238E27FC236}">
                <a16:creationId xmlns:a16="http://schemas.microsoft.com/office/drawing/2014/main" id="{97B44748-F348-4EE0-94F5-28705F513A93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419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4131" name="Picture 35">
            <a:extLst>
              <a:ext uri="{FF2B5EF4-FFF2-40B4-BE49-F238E27FC236}">
                <a16:creationId xmlns:a16="http://schemas.microsoft.com/office/drawing/2014/main" id="{4FC6D673-FB64-4CAA-8E1C-040796AC807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588" y="3789363"/>
            <a:ext cx="1330325" cy="1343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132" name="Rectangle 36">
            <a:extLst>
              <a:ext uri="{FF2B5EF4-FFF2-40B4-BE49-F238E27FC236}">
                <a16:creationId xmlns:a16="http://schemas.microsoft.com/office/drawing/2014/main" id="{ED066FD7-A506-42F8-A1BE-72ABC6A887F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55875" y="4797425"/>
            <a:ext cx="4146550" cy="779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1800" b="1">
                <a:solidFill>
                  <a:schemeClr val="tx2"/>
                </a:solidFill>
              </a:rPr>
              <a:t>Discover  the most important words </a:t>
            </a:r>
          </a:p>
          <a:p>
            <a:pPr>
              <a:spcBef>
                <a:spcPct val="50000"/>
              </a:spcBef>
            </a:pPr>
            <a:r>
              <a:rPr lang="en-GB" altLang="en-US" sz="1800" b="1">
                <a:solidFill>
                  <a:schemeClr val="tx2"/>
                </a:solidFill>
              </a:rPr>
              <a:t>– these will be your  </a:t>
            </a:r>
            <a:r>
              <a:rPr lang="en-GB" altLang="en-US" sz="1800" b="1" u="sng">
                <a:solidFill>
                  <a:schemeClr val="tx2"/>
                </a:solidFill>
              </a:rPr>
              <a:t>keywords</a:t>
            </a:r>
            <a:r>
              <a:rPr lang="en-GB" altLang="en-US" sz="1800" b="1">
                <a:solidFill>
                  <a:schemeClr val="tx2"/>
                </a:solidFill>
              </a:rPr>
              <a:t>.</a:t>
            </a:r>
            <a:r>
              <a:rPr lang="en-GB" altLang="en-US" sz="1800" b="1"/>
              <a:t> </a:t>
            </a:r>
          </a:p>
        </p:txBody>
      </p:sp>
      <p:sp>
        <p:nvSpPr>
          <p:cNvPr id="4133" name="Text Box 37">
            <a:extLst>
              <a:ext uri="{FF2B5EF4-FFF2-40B4-BE49-F238E27FC236}">
                <a16:creationId xmlns:a16="http://schemas.microsoft.com/office/drawing/2014/main" id="{B82CDABA-E4E7-435D-8A89-A447042E99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8175" y="5949950"/>
            <a:ext cx="576103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1800" b="1"/>
              <a:t>What are the key questions you need to answer?</a:t>
            </a:r>
          </a:p>
        </p:txBody>
      </p:sp>
      <p:pic>
        <p:nvPicPr>
          <p:cNvPr id="4134" name="Picture 38">
            <a:extLst>
              <a:ext uri="{FF2B5EF4-FFF2-40B4-BE49-F238E27FC236}">
                <a16:creationId xmlns:a16="http://schemas.microsoft.com/office/drawing/2014/main" id="{2277EE9D-EC3D-4A27-84D5-7FF55DD9244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650" y="5229225"/>
            <a:ext cx="1081088" cy="14716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35" name="Picture 39">
            <a:extLst>
              <a:ext uri="{FF2B5EF4-FFF2-40B4-BE49-F238E27FC236}">
                <a16:creationId xmlns:a16="http://schemas.microsoft.com/office/drawing/2014/main" id="{F85C7C07-89C4-4726-A6A0-68FDBE8A5CC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50" y="5229225"/>
            <a:ext cx="1079500" cy="1349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1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1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1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1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1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4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3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Rectangle 4">
            <a:extLst>
              <a:ext uri="{FF2B5EF4-FFF2-40B4-BE49-F238E27FC236}">
                <a16:creationId xmlns:a16="http://schemas.microsoft.com/office/drawing/2014/main" id="{88058F66-C0B3-4DF2-B38F-A4D26D63DE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762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25" name="Rectangle 5">
            <a:extLst>
              <a:ext uri="{FF2B5EF4-FFF2-40B4-BE49-F238E27FC236}">
                <a16:creationId xmlns:a16="http://schemas.microsoft.com/office/drawing/2014/main" id="{0549187E-900F-4A83-82D0-6A2234783C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48038" y="404813"/>
            <a:ext cx="2481262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b="1">
                <a:solidFill>
                  <a:srgbClr val="FF0000"/>
                </a:solidFill>
              </a:rPr>
              <a:t>LOCATE</a:t>
            </a:r>
            <a:endParaRPr lang="en-GB" altLang="en-US" b="1">
              <a:solidFill>
                <a:srgbClr val="FF0000"/>
              </a:solidFill>
            </a:endParaRPr>
          </a:p>
        </p:txBody>
      </p:sp>
      <p:sp>
        <p:nvSpPr>
          <p:cNvPr id="5126" name="Rectangle 6">
            <a:extLst>
              <a:ext uri="{FF2B5EF4-FFF2-40B4-BE49-F238E27FC236}">
                <a16:creationId xmlns:a16="http://schemas.microsoft.com/office/drawing/2014/main" id="{65CA4855-95E9-4BE0-A43C-68D45D2728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38275" y="1268413"/>
            <a:ext cx="6407150" cy="779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altLang="en-US" sz="1800" b="1">
                <a:solidFill>
                  <a:schemeClr val="tx2"/>
                </a:solidFill>
              </a:rPr>
              <a:t>What resources will you use to help you find information </a:t>
            </a:r>
          </a:p>
          <a:p>
            <a:pPr algn="ctr">
              <a:spcBef>
                <a:spcPct val="50000"/>
              </a:spcBef>
            </a:pPr>
            <a:r>
              <a:rPr lang="en-GB" altLang="en-US" sz="1800" b="1">
                <a:solidFill>
                  <a:schemeClr val="tx2"/>
                </a:solidFill>
              </a:rPr>
              <a:t>about your subject and answer your key questions?</a:t>
            </a:r>
          </a:p>
        </p:txBody>
      </p:sp>
      <p:pic>
        <p:nvPicPr>
          <p:cNvPr id="5127" name="Picture 7">
            <a:extLst>
              <a:ext uri="{FF2B5EF4-FFF2-40B4-BE49-F238E27FC236}">
                <a16:creationId xmlns:a16="http://schemas.microsoft.com/office/drawing/2014/main" id="{5CF93EBA-0E96-462F-B102-033EAF1CBDBF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213" y="2492375"/>
            <a:ext cx="981075" cy="83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8" name="Picture 8">
            <a:extLst>
              <a:ext uri="{FF2B5EF4-FFF2-40B4-BE49-F238E27FC236}">
                <a16:creationId xmlns:a16="http://schemas.microsoft.com/office/drawing/2014/main" id="{28EF8C75-1524-47F8-BA99-D618220795A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775" y="3500438"/>
            <a:ext cx="777875" cy="712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9" name="Picture 9">
            <a:extLst>
              <a:ext uri="{FF2B5EF4-FFF2-40B4-BE49-F238E27FC236}">
                <a16:creationId xmlns:a16="http://schemas.microsoft.com/office/drawing/2014/main" id="{9C3C66CC-B483-4F8F-866A-61420B6F2E8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00563" y="2492375"/>
            <a:ext cx="936625" cy="881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30" name="Picture 10">
            <a:extLst>
              <a:ext uri="{FF2B5EF4-FFF2-40B4-BE49-F238E27FC236}">
                <a16:creationId xmlns:a16="http://schemas.microsoft.com/office/drawing/2014/main" id="{90F69DCF-E159-4D4E-A0AE-E6577B28D50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188" y="2205038"/>
            <a:ext cx="1049337" cy="942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32" name="Picture 12">
            <a:extLst>
              <a:ext uri="{FF2B5EF4-FFF2-40B4-BE49-F238E27FC236}">
                <a16:creationId xmlns:a16="http://schemas.microsoft.com/office/drawing/2014/main" id="{09BD49B7-8EF8-45CF-A7BC-F99454A411A9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950" y="5516563"/>
            <a:ext cx="1223963" cy="8397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33" name="Picture 13">
            <a:extLst>
              <a:ext uri="{FF2B5EF4-FFF2-40B4-BE49-F238E27FC236}">
                <a16:creationId xmlns:a16="http://schemas.microsoft.com/office/drawing/2014/main" id="{6FB48FBC-81F7-4016-9050-9873917E4965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5375" y="4797425"/>
            <a:ext cx="919163" cy="936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34" name="Picture 14">
            <a:extLst>
              <a:ext uri="{FF2B5EF4-FFF2-40B4-BE49-F238E27FC236}">
                <a16:creationId xmlns:a16="http://schemas.microsoft.com/office/drawing/2014/main" id="{172EA680-5558-4E84-AF38-F0CB06C7387E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0113" y="5013325"/>
            <a:ext cx="701675" cy="720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135" name="Text Box 15">
            <a:extLst>
              <a:ext uri="{FF2B5EF4-FFF2-40B4-BE49-F238E27FC236}">
                <a16:creationId xmlns:a16="http://schemas.microsoft.com/office/drawing/2014/main" id="{74BEBC26-528E-4380-B20F-3B495540DA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3644900"/>
            <a:ext cx="1871662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2000">
                <a:solidFill>
                  <a:schemeClr val="tx2"/>
                </a:solidFill>
                <a:ea typeface="ＭＳ Ｐゴシック" panose="020B0600070205080204" pitchFamily="34" charset="-128"/>
              </a:rPr>
              <a:t>Newspapers</a:t>
            </a:r>
          </a:p>
        </p:txBody>
      </p:sp>
      <p:sp>
        <p:nvSpPr>
          <p:cNvPr id="5136" name="Text Box 16">
            <a:extLst>
              <a:ext uri="{FF2B5EF4-FFF2-40B4-BE49-F238E27FC236}">
                <a16:creationId xmlns:a16="http://schemas.microsoft.com/office/drawing/2014/main" id="{556AEB36-BF42-4CA1-9A04-92E984D26D30}"/>
              </a:ext>
            </a:extLst>
          </p:cNvPr>
          <p:cNvSpPr txBox="1">
            <a:spLocks noChangeArrowheads="1"/>
          </p:cNvSpPr>
          <p:nvPr/>
        </p:nvSpPr>
        <p:spPr bwMode="auto">
          <a:xfrm rot="10772238" flipV="1">
            <a:off x="2771775" y="2781300"/>
            <a:ext cx="79216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2000">
                <a:solidFill>
                  <a:schemeClr val="tx2"/>
                </a:solidFill>
                <a:ea typeface="ＭＳ Ｐゴシック" panose="020B0600070205080204" pitchFamily="34" charset="-128"/>
              </a:rPr>
              <a:t>TV</a:t>
            </a:r>
          </a:p>
        </p:txBody>
      </p:sp>
      <p:sp>
        <p:nvSpPr>
          <p:cNvPr id="5137" name="Text Box 17">
            <a:extLst>
              <a:ext uri="{FF2B5EF4-FFF2-40B4-BE49-F238E27FC236}">
                <a16:creationId xmlns:a16="http://schemas.microsoft.com/office/drawing/2014/main" id="{B01E3C1D-C99E-4348-A259-069DF348DF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95738" y="3644900"/>
            <a:ext cx="16573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2000">
                <a:solidFill>
                  <a:schemeClr val="tx2"/>
                </a:solidFill>
                <a:ea typeface="ＭＳ Ｐゴシック" panose="020B0600070205080204" pitchFamily="34" charset="-128"/>
              </a:rPr>
              <a:t>The Internet</a:t>
            </a:r>
          </a:p>
        </p:txBody>
      </p:sp>
      <p:sp>
        <p:nvSpPr>
          <p:cNvPr id="5138" name="Text Box 18">
            <a:extLst>
              <a:ext uri="{FF2B5EF4-FFF2-40B4-BE49-F238E27FC236}">
                <a16:creationId xmlns:a16="http://schemas.microsoft.com/office/drawing/2014/main" id="{E1CAF743-15A0-4808-BB61-59C43CC104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0425" y="2781300"/>
            <a:ext cx="1655763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2000">
                <a:solidFill>
                  <a:schemeClr val="tx2"/>
                </a:solidFill>
                <a:ea typeface="ＭＳ Ｐゴシック" panose="020B0600070205080204" pitchFamily="34" charset="-128"/>
              </a:rPr>
              <a:t>Non-Fiction Books</a:t>
            </a:r>
          </a:p>
        </p:txBody>
      </p:sp>
      <p:sp>
        <p:nvSpPr>
          <p:cNvPr id="5139" name="Text Box 19">
            <a:extLst>
              <a:ext uri="{FF2B5EF4-FFF2-40B4-BE49-F238E27FC236}">
                <a16:creationId xmlns:a16="http://schemas.microsoft.com/office/drawing/2014/main" id="{319936C1-5A05-4622-A503-827CA191E3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64388" y="3716338"/>
            <a:ext cx="1357312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2000" dirty="0" smtClean="0">
                <a:solidFill>
                  <a:schemeClr val="tx2"/>
                </a:solidFill>
                <a:ea typeface="ＭＳ Ｐゴシック" panose="020B0600070205080204" pitchFamily="34" charset="-128"/>
              </a:rPr>
              <a:t>DVDs</a:t>
            </a:r>
            <a:endParaRPr lang="en-GB" altLang="en-US" sz="2000" dirty="0">
              <a:solidFill>
                <a:schemeClr val="tx2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5140" name="Text Box 20">
            <a:extLst>
              <a:ext uri="{FF2B5EF4-FFF2-40B4-BE49-F238E27FC236}">
                <a16:creationId xmlns:a16="http://schemas.microsoft.com/office/drawing/2014/main" id="{34DD44C1-E8B1-4563-B5E7-BDB07BE4AA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19250" y="5229225"/>
            <a:ext cx="9366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2000">
                <a:solidFill>
                  <a:schemeClr val="tx2"/>
                </a:solidFill>
                <a:ea typeface="ＭＳ Ｐゴシック" panose="020B0600070205080204" pitchFamily="34" charset="-128"/>
              </a:rPr>
              <a:t>Maps</a:t>
            </a:r>
          </a:p>
        </p:txBody>
      </p:sp>
      <p:sp>
        <p:nvSpPr>
          <p:cNvPr id="5141" name="Text Box 21">
            <a:extLst>
              <a:ext uri="{FF2B5EF4-FFF2-40B4-BE49-F238E27FC236}">
                <a16:creationId xmlns:a16="http://schemas.microsoft.com/office/drawing/2014/main" id="{C722C2FB-2FA8-4FEF-A2F2-BBEA8A69A2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4868863"/>
            <a:ext cx="158432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2000">
                <a:solidFill>
                  <a:schemeClr val="tx2"/>
                </a:solidFill>
                <a:ea typeface="ＭＳ Ｐゴシック" panose="020B0600070205080204" pitchFamily="34" charset="-128"/>
              </a:rPr>
              <a:t>Reference Books</a:t>
            </a:r>
          </a:p>
        </p:txBody>
      </p:sp>
      <p:sp>
        <p:nvSpPr>
          <p:cNvPr id="5142" name="Text Box 22">
            <a:extLst>
              <a:ext uri="{FF2B5EF4-FFF2-40B4-BE49-F238E27FC236}">
                <a16:creationId xmlns:a16="http://schemas.microsoft.com/office/drawing/2014/main" id="{3461B2E3-E4AD-4DC1-A7AF-9EF59EA600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88125" y="4868863"/>
            <a:ext cx="22320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2000">
                <a:solidFill>
                  <a:schemeClr val="tx2"/>
                </a:solidFill>
                <a:ea typeface="ＭＳ Ｐゴシック" panose="020B0600070205080204" pitchFamily="34" charset="-128"/>
              </a:rPr>
              <a:t>People</a:t>
            </a:r>
          </a:p>
        </p:txBody>
      </p:sp>
      <p:pic>
        <p:nvPicPr>
          <p:cNvPr id="22" name="Picture 21" descr="Image result for drawing of dvd"/>
          <p:cNvPicPr/>
          <p:nvPr/>
        </p:nvPicPr>
        <p:blipFill>
          <a:blip r:embed="rId9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64263" y="3516163"/>
            <a:ext cx="1000125" cy="94488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35" grpId="0"/>
      <p:bldP spid="5136" grpId="0"/>
      <p:bldP spid="5137" grpId="0"/>
      <p:bldP spid="5138" grpId="0"/>
      <p:bldP spid="5139" grpId="0"/>
      <p:bldP spid="5140" grpId="0"/>
      <p:bldP spid="5141" grpId="0"/>
      <p:bldP spid="514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Rectangle 4">
            <a:extLst>
              <a:ext uri="{FF2B5EF4-FFF2-40B4-BE49-F238E27FC236}">
                <a16:creationId xmlns:a16="http://schemas.microsoft.com/office/drawing/2014/main" id="{BDD774A3-757D-431D-9586-5DD1AFA91C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48038" y="188913"/>
            <a:ext cx="3165475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b="1">
                <a:solidFill>
                  <a:srgbClr val="FF0000"/>
                </a:solidFill>
              </a:rPr>
              <a:t>ORGANISE</a:t>
            </a:r>
            <a:endParaRPr lang="en-GB" altLang="en-US" b="1">
              <a:solidFill>
                <a:srgbClr val="FF0000"/>
              </a:solidFill>
            </a:endParaRPr>
          </a:p>
        </p:txBody>
      </p:sp>
      <p:sp>
        <p:nvSpPr>
          <p:cNvPr id="6149" name="Text Box 5">
            <a:extLst>
              <a:ext uri="{FF2B5EF4-FFF2-40B4-BE49-F238E27FC236}">
                <a16:creationId xmlns:a16="http://schemas.microsoft.com/office/drawing/2014/main" id="{9D1251A6-5AE4-4713-83AA-C920E4909E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35150" y="981075"/>
            <a:ext cx="702468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2000" b="1">
                <a:solidFill>
                  <a:schemeClr val="tx2"/>
                </a:solidFill>
                <a:ea typeface="ＭＳ Ｐゴシック" panose="020B0600070205080204" pitchFamily="34" charset="-128"/>
              </a:rPr>
              <a:t>Examine all the resources you have gathered</a:t>
            </a:r>
            <a:r>
              <a:rPr lang="en-GB" altLang="en-US" sz="2000">
                <a:solidFill>
                  <a:schemeClr val="tx2"/>
                </a:solidFill>
                <a:ea typeface="ＭＳ Ｐゴシック" panose="020B0600070205080204" pitchFamily="34" charset="-128"/>
              </a:rPr>
              <a:t>.</a:t>
            </a:r>
          </a:p>
        </p:txBody>
      </p:sp>
      <p:sp>
        <p:nvSpPr>
          <p:cNvPr id="6151" name="Text Box 7">
            <a:extLst>
              <a:ext uri="{FF2B5EF4-FFF2-40B4-BE49-F238E27FC236}">
                <a16:creationId xmlns:a16="http://schemas.microsoft.com/office/drawing/2014/main" id="{6DDF0F1B-ECB5-4BC0-83D4-BA492DAC86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1412875"/>
            <a:ext cx="8496300" cy="3937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1800">
                <a:solidFill>
                  <a:schemeClr val="tx2"/>
                </a:solidFill>
                <a:ea typeface="ＭＳ Ｐゴシック" panose="020B0600070205080204" pitchFamily="34" charset="-128"/>
              </a:rPr>
              <a:t>Look again at your questions and use </a:t>
            </a:r>
            <a:r>
              <a:rPr lang="en-GB" altLang="en-US" sz="1800"/>
              <a:t>information-seeking &amp; recording skills such as: </a:t>
            </a:r>
          </a:p>
          <a:p>
            <a:r>
              <a:rPr lang="en-GB" altLang="en-US" sz="1800" b="1" u="sng">
                <a:solidFill>
                  <a:srgbClr val="FF0000"/>
                </a:solidFill>
              </a:rPr>
              <a:t>Skimming </a:t>
            </a:r>
            <a:r>
              <a:rPr lang="en-GB" altLang="en-US" sz="1800" b="1" u="sng"/>
              <a:t>- </a:t>
            </a:r>
            <a:r>
              <a:rPr lang="en-GB" altLang="en-US" sz="1800" u="sng"/>
              <a:t>this</a:t>
            </a:r>
            <a:r>
              <a:rPr lang="en-GB" altLang="en-US" sz="1800"/>
              <a:t> involves reading very fast to find only the main ideas of a piece of information.</a:t>
            </a:r>
          </a:p>
          <a:p>
            <a:endParaRPr lang="en-GB" altLang="en-US" sz="1800"/>
          </a:p>
          <a:p>
            <a:r>
              <a:rPr lang="en-GB" altLang="en-US" sz="1800" b="1" u="sng">
                <a:solidFill>
                  <a:srgbClr val="FF0000"/>
                </a:solidFill>
              </a:rPr>
              <a:t>Scanning </a:t>
            </a:r>
            <a:r>
              <a:rPr lang="en-GB" altLang="en-US" sz="1800" b="1" u="sng"/>
              <a:t>- </a:t>
            </a:r>
            <a:r>
              <a:rPr lang="en-GB" altLang="en-US" sz="1800"/>
              <a:t>this involves moving your eyes quickly down the page until you see what you are looking for.  You are searching for </a:t>
            </a:r>
            <a:r>
              <a:rPr lang="en-GB" altLang="en-US" sz="1800" u="sng"/>
              <a:t>key words</a:t>
            </a:r>
            <a:r>
              <a:rPr lang="en-GB" altLang="en-US" sz="1800"/>
              <a:t> or </a:t>
            </a:r>
            <a:r>
              <a:rPr lang="en-GB" altLang="en-US" sz="1800" u="sng"/>
              <a:t>ideas</a:t>
            </a:r>
            <a:r>
              <a:rPr lang="en-GB" altLang="en-US" sz="1800"/>
              <a:t>. </a:t>
            </a:r>
          </a:p>
          <a:p>
            <a:r>
              <a:rPr lang="en-GB" altLang="en-US" sz="1800"/>
              <a:t>to find and record information.</a:t>
            </a:r>
          </a:p>
          <a:p>
            <a:endParaRPr lang="en-GB" altLang="en-US" sz="1800"/>
          </a:p>
          <a:p>
            <a:r>
              <a:rPr lang="en-GB" altLang="en-US" sz="1800" b="1" u="sng">
                <a:solidFill>
                  <a:srgbClr val="FF0000"/>
                </a:solidFill>
              </a:rPr>
              <a:t>Note Making </a:t>
            </a:r>
            <a:r>
              <a:rPr lang="en-GB" altLang="en-US" sz="1800" b="1" u="sng"/>
              <a:t>-</a:t>
            </a:r>
            <a:r>
              <a:rPr lang="en-GB" altLang="en-US" sz="1800"/>
              <a:t> Only write down the </a:t>
            </a:r>
            <a:r>
              <a:rPr lang="en-GB" altLang="en-US" sz="1800" b="1"/>
              <a:t>important</a:t>
            </a:r>
            <a:r>
              <a:rPr lang="en-GB" altLang="en-US" sz="1800">
                <a:solidFill>
                  <a:srgbClr val="FF3300"/>
                </a:solidFill>
              </a:rPr>
              <a:t> </a:t>
            </a:r>
            <a:r>
              <a:rPr lang="en-GB" altLang="en-US" sz="1800"/>
              <a:t>information</a:t>
            </a:r>
            <a:endParaRPr lang="en-GB" altLang="en-US" sz="1800">
              <a:solidFill>
                <a:srgbClr val="FF3300"/>
              </a:solidFill>
            </a:endParaRPr>
          </a:p>
          <a:p>
            <a:pPr>
              <a:buFontTx/>
              <a:buChar char="•"/>
            </a:pPr>
            <a:r>
              <a:rPr lang="en-GB" altLang="en-US" sz="1800"/>
              <a:t>Don’t worry about writing in sentences</a:t>
            </a:r>
          </a:p>
          <a:p>
            <a:pPr>
              <a:buFontTx/>
              <a:buChar char="•"/>
            </a:pPr>
            <a:r>
              <a:rPr lang="en-GB" altLang="en-US" sz="1800"/>
              <a:t>Use </a:t>
            </a:r>
            <a:r>
              <a:rPr lang="en-GB" altLang="en-US" sz="1800" b="1"/>
              <a:t>bullet points,</a:t>
            </a:r>
            <a:r>
              <a:rPr lang="en-GB" altLang="en-US" sz="1800"/>
              <a:t> </a:t>
            </a:r>
            <a:r>
              <a:rPr lang="en-GB" altLang="en-US" sz="1800" b="1"/>
              <a:t>abbreviations, symbols and colours</a:t>
            </a:r>
            <a:r>
              <a:rPr lang="en-GB" altLang="en-US" sz="1800"/>
              <a:t> </a:t>
            </a:r>
          </a:p>
          <a:p>
            <a:pPr>
              <a:buFontTx/>
              <a:buChar char="•"/>
            </a:pPr>
            <a:r>
              <a:rPr lang="en-GB" altLang="en-US" sz="1800"/>
              <a:t>Write information in </a:t>
            </a:r>
            <a:r>
              <a:rPr lang="en-GB" altLang="en-US" sz="1800" b="1" u="sng"/>
              <a:t>your own words</a:t>
            </a:r>
          </a:p>
          <a:p>
            <a:pPr>
              <a:buFontTx/>
              <a:buChar char="•"/>
            </a:pPr>
            <a:endParaRPr lang="en-GB" altLang="en-US" sz="1800"/>
          </a:p>
        </p:txBody>
      </p:sp>
      <p:sp>
        <p:nvSpPr>
          <p:cNvPr id="6152" name="Text Box 8">
            <a:extLst>
              <a:ext uri="{FF2B5EF4-FFF2-40B4-BE49-F238E27FC236}">
                <a16:creationId xmlns:a16="http://schemas.microsoft.com/office/drawing/2014/main" id="{3425F3BE-5F99-498D-8EAE-66D4028C05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388" y="5589588"/>
            <a:ext cx="8785225" cy="1771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altLang="en-US" sz="2000" b="1">
                <a:solidFill>
                  <a:schemeClr val="tx2"/>
                </a:solidFill>
                <a:ea typeface="ＭＳ Ｐゴシック" panose="020B0600070205080204" pitchFamily="34" charset="-128"/>
              </a:rPr>
              <a:t>The information which answers your questions is </a:t>
            </a:r>
            <a:r>
              <a:rPr lang="en-GB" altLang="en-US" sz="2000" b="1" u="sng">
                <a:solidFill>
                  <a:schemeClr val="tx2"/>
                </a:solidFill>
                <a:ea typeface="ＭＳ Ｐゴシック" panose="020B0600070205080204" pitchFamily="34" charset="-128"/>
              </a:rPr>
              <a:t>relevant</a:t>
            </a:r>
            <a:r>
              <a:rPr lang="en-GB" altLang="en-US" sz="2000" b="1">
                <a:solidFill>
                  <a:schemeClr val="tx2"/>
                </a:solidFill>
                <a:ea typeface="ＭＳ Ｐゴシック" panose="020B0600070205080204" pitchFamily="34" charset="-128"/>
              </a:rPr>
              <a:t>.  Keep this.  </a:t>
            </a:r>
            <a:r>
              <a:rPr lang="en-GB" altLang="en-US" sz="1800" b="1">
                <a:solidFill>
                  <a:schemeClr val="tx2"/>
                </a:solidFill>
              </a:rPr>
              <a:t>Discard everything that is not relevant.  </a:t>
            </a:r>
            <a:r>
              <a:rPr lang="en-US" altLang="en-US" sz="1800" b="1">
                <a:solidFill>
                  <a:schemeClr val="tx2"/>
                </a:solidFill>
              </a:rPr>
              <a:t>Sort the relevant information to answer your questions.</a:t>
            </a:r>
          </a:p>
          <a:p>
            <a:pPr>
              <a:spcBef>
                <a:spcPct val="50000"/>
              </a:spcBef>
            </a:pPr>
            <a:endParaRPr lang="en-US" altLang="en-US" sz="1800" b="1">
              <a:solidFill>
                <a:schemeClr val="tx2"/>
              </a:solidFill>
            </a:endParaRPr>
          </a:p>
          <a:p>
            <a:pPr>
              <a:spcBef>
                <a:spcPct val="50000"/>
              </a:spcBef>
            </a:pPr>
            <a:endParaRPr lang="en-GB" altLang="en-US" sz="1800" b="1">
              <a:solidFill>
                <a:schemeClr val="tx2"/>
              </a:solidFill>
              <a:ea typeface="ＭＳ Ｐゴシック" panose="020B0600070205080204" pitchFamily="34" charset="-128"/>
            </a:endParaRPr>
          </a:p>
        </p:txBody>
      </p:sp>
      <p:pic>
        <p:nvPicPr>
          <p:cNvPr id="6156" name="Picture 12">
            <a:extLst>
              <a:ext uri="{FF2B5EF4-FFF2-40B4-BE49-F238E27FC236}">
                <a16:creationId xmlns:a16="http://schemas.microsoft.com/office/drawing/2014/main" id="{351B3BCB-997E-4E21-B683-B0BA4107EFCD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333375"/>
            <a:ext cx="1008062" cy="10080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7" name="Picture 13">
            <a:extLst>
              <a:ext uri="{FF2B5EF4-FFF2-40B4-BE49-F238E27FC236}">
                <a16:creationId xmlns:a16="http://schemas.microsoft.com/office/drawing/2014/main" id="{AEC26946-5D92-4C1E-9436-1309B6E717F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088" y="188913"/>
            <a:ext cx="1050925" cy="11509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9" name="Picture 15">
            <a:extLst>
              <a:ext uri="{FF2B5EF4-FFF2-40B4-BE49-F238E27FC236}">
                <a16:creationId xmlns:a16="http://schemas.microsoft.com/office/drawing/2014/main" id="{D94D8D4E-51C5-485D-92C7-D3ED773D863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7050" y="3933825"/>
            <a:ext cx="1487488" cy="1366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60" name="Rectangle 16">
            <a:extLst>
              <a:ext uri="{FF2B5EF4-FFF2-40B4-BE49-F238E27FC236}">
                <a16:creationId xmlns:a16="http://schemas.microsoft.com/office/drawing/2014/main" id="{B91607D1-A957-4EE8-AF83-D5D539B2A0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762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1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1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1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1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1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1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61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61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61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61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61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61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61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61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61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1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61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1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615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615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615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615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61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61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6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9" grpId="0"/>
      <p:bldP spid="6151" grpId="0" build="allAtOnce"/>
      <p:bldP spid="615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4">
            <a:extLst>
              <a:ext uri="{FF2B5EF4-FFF2-40B4-BE49-F238E27FC236}">
                <a16:creationId xmlns:a16="http://schemas.microsoft.com/office/drawing/2014/main" id="{A787A37A-24CD-487B-A5AD-A52D9D82A8E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762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73" name="Rectangle 5">
            <a:extLst>
              <a:ext uri="{FF2B5EF4-FFF2-40B4-BE49-F238E27FC236}">
                <a16:creationId xmlns:a16="http://schemas.microsoft.com/office/drawing/2014/main" id="{AC9FCB49-03A2-40A7-B49C-CA202F56C9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16238" y="260350"/>
            <a:ext cx="360045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b="1">
                <a:solidFill>
                  <a:srgbClr val="FF0000"/>
                </a:solidFill>
              </a:rPr>
              <a:t>REPRESENT</a:t>
            </a:r>
            <a:endParaRPr lang="en-GB" altLang="en-US" b="1">
              <a:solidFill>
                <a:srgbClr val="FF0000"/>
              </a:solidFill>
            </a:endParaRPr>
          </a:p>
        </p:txBody>
      </p:sp>
      <p:sp>
        <p:nvSpPr>
          <p:cNvPr id="7174" name="Text Box 6">
            <a:extLst>
              <a:ext uri="{FF2B5EF4-FFF2-40B4-BE49-F238E27FC236}">
                <a16:creationId xmlns:a16="http://schemas.microsoft.com/office/drawing/2014/main" id="{B6A57F56-BBE7-4DE8-B306-33E003C83A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19250" y="1341438"/>
            <a:ext cx="6324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altLang="en-US" sz="2000">
                <a:solidFill>
                  <a:schemeClr val="tx2"/>
                </a:solidFill>
                <a:ea typeface="ＭＳ Ｐゴシック" panose="020B0600070205080204" pitchFamily="34" charset="-128"/>
              </a:rPr>
              <a:t>After you have kept only what is </a:t>
            </a:r>
            <a:r>
              <a:rPr lang="en-GB" altLang="en-US" sz="2000" b="1">
                <a:solidFill>
                  <a:schemeClr val="tx2"/>
                </a:solidFill>
                <a:ea typeface="ＭＳ Ｐゴシック" panose="020B0600070205080204" pitchFamily="34" charset="-128"/>
              </a:rPr>
              <a:t>relevant</a:t>
            </a:r>
            <a:r>
              <a:rPr lang="en-GB" altLang="en-US" sz="2000">
                <a:solidFill>
                  <a:schemeClr val="tx2"/>
                </a:solidFill>
                <a:ea typeface="ＭＳ Ｐゴシック" panose="020B0600070205080204" pitchFamily="34" charset="-128"/>
              </a:rPr>
              <a:t> -</a:t>
            </a:r>
            <a:r>
              <a:rPr lang="en-GB" altLang="en-US" sz="2400">
                <a:ea typeface="ＭＳ Ｐゴシック" panose="020B0600070205080204" pitchFamily="34" charset="-128"/>
              </a:rPr>
              <a:t> </a:t>
            </a:r>
          </a:p>
        </p:txBody>
      </p:sp>
      <p:sp>
        <p:nvSpPr>
          <p:cNvPr id="7175" name="Text Box 7">
            <a:extLst>
              <a:ext uri="{FF2B5EF4-FFF2-40B4-BE49-F238E27FC236}">
                <a16:creationId xmlns:a16="http://schemas.microsoft.com/office/drawing/2014/main" id="{B4B9C631-EBAB-453F-978A-90DF3D0F9B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87675" y="1989138"/>
            <a:ext cx="3962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2000" b="1" u="sng">
                <a:solidFill>
                  <a:schemeClr val="tx2"/>
                </a:solidFill>
                <a:ea typeface="ＭＳ Ｐゴシック" panose="020B0600070205080204" pitchFamily="34" charset="-128"/>
              </a:rPr>
              <a:t>Present your information</a:t>
            </a:r>
          </a:p>
        </p:txBody>
      </p:sp>
      <p:sp>
        <p:nvSpPr>
          <p:cNvPr id="7176" name="Rectangle 8">
            <a:extLst>
              <a:ext uri="{FF2B5EF4-FFF2-40B4-BE49-F238E27FC236}">
                <a16:creationId xmlns:a16="http://schemas.microsoft.com/office/drawing/2014/main" id="{66454094-DCCA-4070-BCBD-7D7C6F60C2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07114" y="2672855"/>
            <a:ext cx="253841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2000" dirty="0">
                <a:solidFill>
                  <a:schemeClr val="tx2"/>
                </a:solidFill>
              </a:rPr>
              <a:t>To do this you might:</a:t>
            </a:r>
          </a:p>
        </p:txBody>
      </p:sp>
      <p:sp>
        <p:nvSpPr>
          <p:cNvPr id="7177" name="Text Box 9">
            <a:extLst>
              <a:ext uri="{FF2B5EF4-FFF2-40B4-BE49-F238E27FC236}">
                <a16:creationId xmlns:a16="http://schemas.microsoft.com/office/drawing/2014/main" id="{843CFF71-6A0B-40A3-9B8F-CAB479435B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81382" y="3171639"/>
            <a:ext cx="5184775" cy="25083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altLang="en-US" sz="2400" dirty="0">
                <a:solidFill>
                  <a:schemeClr val="tx2"/>
                </a:solidFill>
                <a:ea typeface="ＭＳ Ｐゴシック" panose="020B0600070205080204" pitchFamily="34" charset="-128"/>
              </a:rPr>
              <a:t>	</a:t>
            </a:r>
            <a:r>
              <a:rPr lang="en-GB" altLang="en-US" sz="1400" b="1" dirty="0" smtClean="0">
                <a:solidFill>
                  <a:schemeClr val="tx2"/>
                </a:solidFill>
                <a:ea typeface="ＭＳ Ｐゴシック" panose="020B0600070205080204" pitchFamily="34" charset="-128"/>
              </a:rPr>
              <a:t>Create</a:t>
            </a:r>
            <a:r>
              <a:rPr lang="en-GB" altLang="en-US" sz="1400" b="1" dirty="0" smtClean="0">
                <a:solidFill>
                  <a:schemeClr val="tx2"/>
                </a:solidFill>
                <a:ea typeface="ＭＳ Ｐゴシック" panose="020B0600070205080204" pitchFamily="34" charset="-128"/>
              </a:rPr>
              <a:t> a Poster or leaflet</a:t>
            </a:r>
            <a:endParaRPr lang="en-GB" altLang="en-US" sz="1400" b="1" dirty="0">
              <a:solidFill>
                <a:schemeClr val="tx2"/>
              </a:solidFill>
              <a:ea typeface="ＭＳ Ｐゴシック" panose="020B0600070205080204" pitchFamily="34" charset="-128"/>
            </a:endParaRPr>
          </a:p>
          <a:p>
            <a:pPr algn="ctr">
              <a:spcBef>
                <a:spcPct val="50000"/>
              </a:spcBef>
            </a:pPr>
            <a:r>
              <a:rPr lang="en-GB" altLang="en-US" sz="1400" b="1" dirty="0">
                <a:solidFill>
                  <a:schemeClr val="tx2"/>
                </a:solidFill>
                <a:ea typeface="ＭＳ Ｐゴシック" panose="020B0600070205080204" pitchFamily="34" charset="-128"/>
              </a:rPr>
              <a:t>	Give a </a:t>
            </a:r>
            <a:r>
              <a:rPr lang="en-GB" altLang="en-US" sz="1400" b="1" dirty="0" smtClean="0">
                <a:solidFill>
                  <a:schemeClr val="tx2"/>
                </a:solidFill>
                <a:ea typeface="ＭＳ Ｐゴシック" panose="020B0600070205080204" pitchFamily="34" charset="-128"/>
              </a:rPr>
              <a:t>talk and presentation (</a:t>
            </a:r>
            <a:r>
              <a:rPr lang="en-GB" altLang="en-US" sz="1400" b="1" dirty="0" err="1" smtClean="0">
                <a:solidFill>
                  <a:schemeClr val="tx2"/>
                </a:solidFill>
                <a:ea typeface="ＭＳ Ｐゴシック" panose="020B0600070205080204" pitchFamily="34" charset="-128"/>
              </a:rPr>
              <a:t>Powerpoint</a:t>
            </a:r>
            <a:r>
              <a:rPr lang="en-GB" altLang="en-US" sz="1400" b="1" dirty="0" smtClean="0">
                <a:solidFill>
                  <a:schemeClr val="tx2"/>
                </a:solidFill>
                <a:ea typeface="ＭＳ Ｐゴシック" panose="020B0600070205080204" pitchFamily="34" charset="-128"/>
              </a:rPr>
              <a:t>)</a:t>
            </a:r>
            <a:endParaRPr lang="en-GB" altLang="en-US" sz="1400" b="1" dirty="0">
              <a:solidFill>
                <a:schemeClr val="tx2"/>
              </a:solidFill>
              <a:ea typeface="ＭＳ Ｐゴシック" panose="020B0600070205080204" pitchFamily="34" charset="-128"/>
            </a:endParaRPr>
          </a:p>
          <a:p>
            <a:pPr algn="ctr">
              <a:spcBef>
                <a:spcPct val="50000"/>
              </a:spcBef>
            </a:pPr>
            <a:r>
              <a:rPr lang="en-GB" altLang="en-US" sz="1400" b="1" dirty="0">
                <a:solidFill>
                  <a:schemeClr val="tx2"/>
                </a:solidFill>
                <a:ea typeface="ＭＳ Ｐゴシック" panose="020B0600070205080204" pitchFamily="34" charset="-128"/>
              </a:rPr>
              <a:t>	Make a </a:t>
            </a:r>
            <a:r>
              <a:rPr lang="en-GB" altLang="en-US" sz="1400" b="1" dirty="0" smtClean="0">
                <a:solidFill>
                  <a:schemeClr val="tx2"/>
                </a:solidFill>
                <a:ea typeface="ＭＳ Ｐゴシック" panose="020B0600070205080204" pitchFamily="34" charset="-128"/>
              </a:rPr>
              <a:t>website</a:t>
            </a:r>
            <a:endParaRPr lang="en-GB" altLang="en-US" sz="1400" b="1" dirty="0">
              <a:solidFill>
                <a:schemeClr val="tx2"/>
              </a:solidFill>
              <a:ea typeface="ＭＳ Ｐゴシック" panose="020B0600070205080204" pitchFamily="34" charset="-128"/>
            </a:endParaRPr>
          </a:p>
          <a:p>
            <a:pPr algn="ctr">
              <a:spcBef>
                <a:spcPct val="50000"/>
              </a:spcBef>
            </a:pPr>
            <a:r>
              <a:rPr lang="en-GB" altLang="en-US" sz="1400" b="1" dirty="0">
                <a:solidFill>
                  <a:schemeClr val="tx2"/>
                </a:solidFill>
                <a:ea typeface="ＭＳ Ｐゴシック" panose="020B0600070205080204" pitchFamily="34" charset="-128"/>
              </a:rPr>
              <a:t>	Create a </a:t>
            </a:r>
            <a:r>
              <a:rPr lang="en-GB" altLang="en-US" sz="1400" b="1" dirty="0" smtClean="0">
                <a:solidFill>
                  <a:schemeClr val="tx2"/>
                </a:solidFill>
                <a:ea typeface="ＭＳ Ｐゴシック" panose="020B0600070205080204" pitchFamily="34" charset="-128"/>
              </a:rPr>
              <a:t>model</a:t>
            </a:r>
            <a:endParaRPr lang="en-GB" altLang="en-US" sz="1400" b="1" dirty="0">
              <a:solidFill>
                <a:schemeClr val="tx2"/>
              </a:solidFill>
              <a:ea typeface="ＭＳ Ｐゴシック" panose="020B0600070205080204" pitchFamily="34" charset="-128"/>
            </a:endParaRPr>
          </a:p>
          <a:p>
            <a:pPr algn="ctr">
              <a:spcBef>
                <a:spcPct val="50000"/>
              </a:spcBef>
            </a:pPr>
            <a:r>
              <a:rPr lang="en-GB" altLang="en-US" sz="1400" b="1" dirty="0">
                <a:solidFill>
                  <a:schemeClr val="tx2"/>
                </a:solidFill>
                <a:ea typeface="ＭＳ Ｐゴシック" panose="020B0600070205080204" pitchFamily="34" charset="-128"/>
              </a:rPr>
              <a:t>	Write a song or </a:t>
            </a:r>
            <a:r>
              <a:rPr lang="en-GB" altLang="en-US" sz="1400" b="1" dirty="0" smtClean="0">
                <a:solidFill>
                  <a:schemeClr val="tx2"/>
                </a:solidFill>
                <a:ea typeface="ＭＳ Ｐゴシック" panose="020B0600070205080204" pitchFamily="34" charset="-128"/>
              </a:rPr>
              <a:t>rap</a:t>
            </a:r>
          </a:p>
          <a:p>
            <a:pPr algn="ctr">
              <a:spcBef>
                <a:spcPct val="50000"/>
              </a:spcBef>
            </a:pPr>
            <a:r>
              <a:rPr lang="en-GB" altLang="en-US" sz="1400" b="1" dirty="0" smtClean="0">
                <a:solidFill>
                  <a:schemeClr val="tx2"/>
                </a:solidFill>
                <a:ea typeface="ＭＳ Ｐゴシック" panose="020B0600070205080204" pitchFamily="34" charset="-128"/>
              </a:rPr>
              <a:t>The list is endless……… but make sure you are able to present your findings to the class by </a:t>
            </a:r>
            <a:r>
              <a:rPr lang="en-GB" altLang="en-US" sz="1400" b="1" smtClean="0">
                <a:solidFill>
                  <a:schemeClr val="tx2"/>
                </a:solidFill>
                <a:ea typeface="ＭＳ Ｐゴシック" panose="020B0600070205080204" pitchFamily="34" charset="-128"/>
              </a:rPr>
              <a:t>talking about and </a:t>
            </a:r>
            <a:r>
              <a:rPr lang="en-GB" altLang="en-US" sz="1400" b="1" dirty="0" smtClean="0">
                <a:solidFill>
                  <a:schemeClr val="tx2"/>
                </a:solidFill>
                <a:ea typeface="ＭＳ Ｐゴシック" panose="020B0600070205080204" pitchFamily="34" charset="-128"/>
              </a:rPr>
              <a:t>presenting your research.</a:t>
            </a:r>
            <a:endParaRPr lang="en-GB" altLang="en-US" sz="1400" b="1" dirty="0">
              <a:solidFill>
                <a:schemeClr val="tx2"/>
              </a:solidFill>
              <a:ea typeface="ＭＳ Ｐゴシック" panose="020B0600070205080204" pitchFamily="34" charset="-128"/>
            </a:endParaRPr>
          </a:p>
        </p:txBody>
      </p:sp>
      <p:pic>
        <p:nvPicPr>
          <p:cNvPr id="7179" name="Picture 11">
            <a:extLst>
              <a:ext uri="{FF2B5EF4-FFF2-40B4-BE49-F238E27FC236}">
                <a16:creationId xmlns:a16="http://schemas.microsoft.com/office/drawing/2014/main" id="{18F9BD08-96C0-41E7-AA6B-507F51257AE6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850" y="1628775"/>
            <a:ext cx="1333500" cy="1584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80" name="Picture 12">
            <a:extLst>
              <a:ext uri="{FF2B5EF4-FFF2-40B4-BE49-F238E27FC236}">
                <a16:creationId xmlns:a16="http://schemas.microsoft.com/office/drawing/2014/main" id="{8BA5EB71-C354-4718-BE02-9324EAE31D2D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4797425"/>
            <a:ext cx="1584325" cy="1365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81" name="Picture 13">
            <a:extLst>
              <a:ext uri="{FF2B5EF4-FFF2-40B4-BE49-F238E27FC236}">
                <a16:creationId xmlns:a16="http://schemas.microsoft.com/office/drawing/2014/main" id="{26884FE2-09E3-4488-8D79-A8F3597BDB0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1725" y="5084763"/>
            <a:ext cx="1214438" cy="93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83" name="AutoShape 15">
            <a:extLst>
              <a:ext uri="{FF2B5EF4-FFF2-40B4-BE49-F238E27FC236}">
                <a16:creationId xmlns:a16="http://schemas.microsoft.com/office/drawing/2014/main" id="{D90B1B3B-12E0-4821-A5E4-7812F52C0EB7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3367088" y="2481263"/>
            <a:ext cx="2409825" cy="1895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7185" name="Picture 17">
            <a:extLst>
              <a:ext uri="{FF2B5EF4-FFF2-40B4-BE49-F238E27FC236}">
                <a16:creationId xmlns:a16="http://schemas.microsoft.com/office/drawing/2014/main" id="{88676067-6180-4A4B-A706-B4F20935DA2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2492375"/>
            <a:ext cx="1582737" cy="1473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87" name="Picture 19">
            <a:extLst>
              <a:ext uri="{FF2B5EF4-FFF2-40B4-BE49-F238E27FC236}">
                <a16:creationId xmlns:a16="http://schemas.microsoft.com/office/drawing/2014/main" id="{4E2C63D2-C93A-4CD2-AE34-A0FF8C18CF3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14492" y="3427413"/>
            <a:ext cx="1114425" cy="1581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1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1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1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1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71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71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71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71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717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717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717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717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717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717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717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717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717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717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4" grpId="0"/>
      <p:bldP spid="7175" grpId="0"/>
      <p:bldP spid="717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Rectangle 4">
            <a:extLst>
              <a:ext uri="{FF2B5EF4-FFF2-40B4-BE49-F238E27FC236}">
                <a16:creationId xmlns:a16="http://schemas.microsoft.com/office/drawing/2014/main" id="{9EAFF9DC-7917-4BB2-A6F0-271D83B573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762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197" name="Rectangle 5">
            <a:extLst>
              <a:ext uri="{FF2B5EF4-FFF2-40B4-BE49-F238E27FC236}">
                <a16:creationId xmlns:a16="http://schemas.microsoft.com/office/drawing/2014/main" id="{AB994644-F1E4-4F1F-AC89-043FF4BD96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16238" y="260350"/>
            <a:ext cx="3195637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b="1">
                <a:solidFill>
                  <a:srgbClr val="FF0000"/>
                </a:solidFill>
              </a:rPr>
              <a:t>EVALUATE</a:t>
            </a:r>
            <a:endParaRPr lang="en-GB" altLang="en-US" b="1">
              <a:solidFill>
                <a:srgbClr val="FF0000"/>
              </a:solidFill>
            </a:endParaRPr>
          </a:p>
        </p:txBody>
      </p:sp>
      <p:sp>
        <p:nvSpPr>
          <p:cNvPr id="8198" name="Rectangle 6">
            <a:extLst>
              <a:ext uri="{FF2B5EF4-FFF2-40B4-BE49-F238E27FC236}">
                <a16:creationId xmlns:a16="http://schemas.microsoft.com/office/drawing/2014/main" id="{CAC34920-6FFD-4424-A873-E99E8C0982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42988" y="1125538"/>
            <a:ext cx="68897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1800">
                <a:solidFill>
                  <a:schemeClr val="tx2"/>
                </a:solidFill>
              </a:rPr>
              <a:t>Think about the process you went through to find your information.</a:t>
            </a:r>
          </a:p>
        </p:txBody>
      </p:sp>
      <p:sp>
        <p:nvSpPr>
          <p:cNvPr id="8200" name="Text Box 8">
            <a:extLst>
              <a:ext uri="{FF2B5EF4-FFF2-40B4-BE49-F238E27FC236}">
                <a16:creationId xmlns:a16="http://schemas.microsoft.com/office/drawing/2014/main" id="{E7074D61-B4DF-48C6-9F29-9527F9A19B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7088" y="1844675"/>
            <a:ext cx="33972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altLang="en-US" sz="1800">
                <a:solidFill>
                  <a:schemeClr val="tx2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rPr>
              <a:t>Are there things you would definitely </a:t>
            </a:r>
            <a:r>
              <a:rPr lang="en-GB" altLang="en-US" sz="1800" b="1">
                <a:solidFill>
                  <a:schemeClr val="tx2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rPr>
              <a:t>do </a:t>
            </a:r>
            <a:r>
              <a:rPr lang="en-GB" altLang="en-US" sz="1800">
                <a:solidFill>
                  <a:schemeClr val="tx2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rPr>
              <a:t>next time?</a:t>
            </a:r>
          </a:p>
        </p:txBody>
      </p:sp>
      <p:sp>
        <p:nvSpPr>
          <p:cNvPr id="8201" name="Text Box 9">
            <a:extLst>
              <a:ext uri="{FF2B5EF4-FFF2-40B4-BE49-F238E27FC236}">
                <a16:creationId xmlns:a16="http://schemas.microsoft.com/office/drawing/2014/main" id="{772E0DC9-2465-48AD-9803-507AF00C46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35600" y="1773238"/>
            <a:ext cx="30480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altLang="en-US" sz="1800">
                <a:solidFill>
                  <a:schemeClr val="tx2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rPr>
              <a:t>Are there things you would </a:t>
            </a:r>
            <a:r>
              <a:rPr lang="en-GB" altLang="en-US" sz="1800" b="1">
                <a:solidFill>
                  <a:schemeClr val="tx2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rPr>
              <a:t>never do</a:t>
            </a:r>
            <a:r>
              <a:rPr lang="en-GB" altLang="en-US" sz="1800">
                <a:solidFill>
                  <a:schemeClr val="tx2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rPr>
              <a:t> again?</a:t>
            </a:r>
          </a:p>
        </p:txBody>
      </p:sp>
      <p:sp>
        <p:nvSpPr>
          <p:cNvPr id="8202" name="Text Box 10">
            <a:extLst>
              <a:ext uri="{FF2B5EF4-FFF2-40B4-BE49-F238E27FC236}">
                <a16:creationId xmlns:a16="http://schemas.microsoft.com/office/drawing/2014/main" id="{17961BF5-9376-4236-8302-87B3796882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43213" y="5445125"/>
            <a:ext cx="2808287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altLang="en-US" sz="1800">
                <a:solidFill>
                  <a:schemeClr val="tx2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rPr>
              <a:t>What could you do next time to make your enquiry </a:t>
            </a:r>
            <a:r>
              <a:rPr lang="en-GB" altLang="en-US" sz="1800" b="1">
                <a:solidFill>
                  <a:schemeClr val="tx2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rPr>
              <a:t>even better</a:t>
            </a:r>
            <a:r>
              <a:rPr lang="en-GB" altLang="en-US" sz="1800">
                <a:solidFill>
                  <a:schemeClr val="tx2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rPr>
              <a:t>?</a:t>
            </a:r>
          </a:p>
        </p:txBody>
      </p:sp>
      <p:sp>
        <p:nvSpPr>
          <p:cNvPr id="8203" name="AutoShape 11">
            <a:extLst>
              <a:ext uri="{FF2B5EF4-FFF2-40B4-BE49-F238E27FC236}">
                <a16:creationId xmlns:a16="http://schemas.microsoft.com/office/drawing/2014/main" id="{9C7130C1-6B61-4607-A03D-70B8A5CC10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5288" y="1628775"/>
            <a:ext cx="4032250" cy="1079500"/>
          </a:xfrm>
          <a:prstGeom prst="cloudCallout">
            <a:avLst>
              <a:gd name="adj1" fmla="val 24921"/>
              <a:gd name="adj2" fmla="val 8544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 altLang="en-US"/>
          </a:p>
        </p:txBody>
      </p:sp>
      <p:sp>
        <p:nvSpPr>
          <p:cNvPr id="8204" name="AutoShape 12">
            <a:extLst>
              <a:ext uri="{FF2B5EF4-FFF2-40B4-BE49-F238E27FC236}">
                <a16:creationId xmlns:a16="http://schemas.microsoft.com/office/drawing/2014/main" id="{25A88F25-224C-4951-B4FC-1E43568272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87900" y="1557338"/>
            <a:ext cx="4032250" cy="935037"/>
          </a:xfrm>
          <a:prstGeom prst="cloudCallout">
            <a:avLst>
              <a:gd name="adj1" fmla="val -45750"/>
              <a:gd name="adj2" fmla="val 106199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 altLang="en-US"/>
          </a:p>
        </p:txBody>
      </p:sp>
      <p:sp>
        <p:nvSpPr>
          <p:cNvPr id="8205" name="AutoShape 13">
            <a:extLst>
              <a:ext uri="{FF2B5EF4-FFF2-40B4-BE49-F238E27FC236}">
                <a16:creationId xmlns:a16="http://schemas.microsoft.com/office/drawing/2014/main" id="{B08764EA-376B-4A58-9A0A-9ED3130FCB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68538" y="5229225"/>
            <a:ext cx="4032250" cy="1439863"/>
          </a:xfrm>
          <a:prstGeom prst="cloudCallout">
            <a:avLst>
              <a:gd name="adj1" fmla="val 671"/>
              <a:gd name="adj2" fmla="val -1001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 altLang="en-US"/>
          </a:p>
        </p:txBody>
      </p:sp>
      <p:pic>
        <p:nvPicPr>
          <p:cNvPr id="8206" name="Picture 14">
            <a:extLst>
              <a:ext uri="{FF2B5EF4-FFF2-40B4-BE49-F238E27FC236}">
                <a16:creationId xmlns:a16="http://schemas.microsoft.com/office/drawing/2014/main" id="{86B08793-8CF2-4359-9F2B-F9D83532EC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2500" y="2565400"/>
            <a:ext cx="1714500" cy="1714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207" name="Picture 15">
            <a:extLst>
              <a:ext uri="{FF2B5EF4-FFF2-40B4-BE49-F238E27FC236}">
                <a16:creationId xmlns:a16="http://schemas.microsoft.com/office/drawing/2014/main" id="{30FF4D7C-52D5-4C54-8C37-3C9AD2DC9C2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125" y="4005263"/>
            <a:ext cx="1746250" cy="1944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211" name="Picture 19">
            <a:extLst>
              <a:ext uri="{FF2B5EF4-FFF2-40B4-BE49-F238E27FC236}">
                <a16:creationId xmlns:a16="http://schemas.microsoft.com/office/drawing/2014/main" id="{8FBE9AA9-3EB2-4D6C-811E-CC300E72CCC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3644900"/>
            <a:ext cx="2087562" cy="20875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2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2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8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82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82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8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82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00" grpId="0"/>
      <p:bldP spid="8201" grpId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3125631D1CA354988C0199A82DC0608" ma:contentTypeVersion="2" ma:contentTypeDescription="Create a new document." ma:contentTypeScope="" ma:versionID="74837328577730651605e74da051a41b">
  <xsd:schema xmlns:xsd="http://www.w3.org/2001/XMLSchema" xmlns:xs="http://www.w3.org/2001/XMLSchema" xmlns:p="http://schemas.microsoft.com/office/2006/metadata/properties" xmlns:ns2="08f5cfcf-6fa4-423d-ad35-2aaf8bc47071" targetNamespace="http://schemas.microsoft.com/office/2006/metadata/properties" ma:root="true" ma:fieldsID="8e99f72923b9fc1fa3b9395a2e5ccdb9" ns2:_="">
    <xsd:import namespace="08f5cfcf-6fa4-423d-ad35-2aaf8bc4707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8f5cfcf-6fa4-423d-ad35-2aaf8bc4707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653FCA4-62C7-4402-A737-4D4C88B0EC4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8f5cfcf-6fa4-423d-ad35-2aaf8bc4707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279A867-A34F-4D7C-AB88-D33C584E279A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08f5cfcf-6fa4-423d-ad35-2aaf8bc47071"/>
    <ds:schemaRef ds:uri="http://purl.org/dc/elements/1.1/"/>
    <ds:schemaRef ds:uri="http://schemas.microsoft.com/office/2006/metadata/propertie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D93DDB43-368B-43E4-BB52-4F442A4FB5A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65</TotalTime>
  <Words>305</Words>
  <Application>Microsoft Office PowerPoint</Application>
  <PresentationFormat>On-screen Show (4:3)</PresentationFormat>
  <Paragraphs>58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ＭＳ Ｐゴシック</vt:lpstr>
      <vt:lpstr>Arial</vt:lpstr>
      <vt:lpstr>Comic Sans MS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East Renfrewshire Council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mccolgans</dc:creator>
  <cp:lastModifiedBy>Jillian Brown</cp:lastModifiedBy>
  <cp:revision>12</cp:revision>
  <dcterms:created xsi:type="dcterms:W3CDTF">2013-11-13T17:02:52Z</dcterms:created>
  <dcterms:modified xsi:type="dcterms:W3CDTF">2020-02-14T10:39:29Z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0x010100D3125631D1CA354988C0199A82DC0608</vt:lpwstr>
  </property>
</Properties>
</file>