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handoutMasterIdLst>
    <p:handoutMasterId r:id="rId54"/>
  </p:handoutMasterIdLst>
  <p:sldIdLst>
    <p:sldId id="257" r:id="rId5"/>
    <p:sldId id="260" r:id="rId6"/>
    <p:sldId id="346" r:id="rId7"/>
    <p:sldId id="276" r:id="rId8"/>
    <p:sldId id="287" r:id="rId9"/>
    <p:sldId id="288" r:id="rId10"/>
    <p:sldId id="275" r:id="rId11"/>
    <p:sldId id="274" r:id="rId12"/>
    <p:sldId id="279" r:id="rId13"/>
    <p:sldId id="316" r:id="rId14"/>
    <p:sldId id="317" r:id="rId15"/>
    <p:sldId id="318" r:id="rId16"/>
    <p:sldId id="319" r:id="rId17"/>
    <p:sldId id="320" r:id="rId18"/>
    <p:sldId id="321" r:id="rId19"/>
    <p:sldId id="322" r:id="rId20"/>
    <p:sldId id="323" r:id="rId21"/>
    <p:sldId id="324" r:id="rId22"/>
    <p:sldId id="325" r:id="rId23"/>
    <p:sldId id="326" r:id="rId24"/>
    <p:sldId id="345"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295" r:id="rId44"/>
    <p:sldId id="312" r:id="rId45"/>
    <p:sldId id="284" r:id="rId46"/>
    <p:sldId id="347" r:id="rId47"/>
    <p:sldId id="314" r:id="rId48"/>
    <p:sldId id="270" r:id="rId49"/>
    <p:sldId id="271" r:id="rId50"/>
    <p:sldId id="289" r:id="rId51"/>
    <p:sldId id="308" r:id="rId52"/>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73" autoAdjust="0"/>
  </p:normalViewPr>
  <p:slideViewPr>
    <p:cSldViewPr snapToGrid="0">
      <p:cViewPr>
        <p:scale>
          <a:sx n="70" d="100"/>
          <a:sy n="70" d="100"/>
        </p:scale>
        <p:origin x="-1974" y="-25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10"/>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B101BD-56D9-42D8-BB06-776B93EF4246}" type="doc">
      <dgm:prSet loTypeId="urn:microsoft.com/office/officeart/2005/8/layout/hProcess9" loCatId="process" qsTypeId="urn:microsoft.com/office/officeart/2005/8/quickstyle/simple1" qsCatId="simple" csTypeId="urn:microsoft.com/office/officeart/2005/8/colors/accent1_2" csCatId="accent1" phldr="1"/>
      <dgm:spPr/>
    </dgm:pt>
    <dgm:pt modelId="{105D1BAB-8A5B-4D09-814F-A4473FBB3B8D}">
      <dgm:prSet phldrT="[Text]" custT="1"/>
      <dgm:spPr/>
      <dgm:t>
        <a:bodyPr/>
        <a:lstStyle/>
        <a:p>
          <a:r>
            <a:rPr lang="en-GB" sz="2400" b="1"/>
            <a:t>Learning Intention</a:t>
          </a:r>
        </a:p>
      </dgm:t>
    </dgm:pt>
    <dgm:pt modelId="{2709527A-F00E-49A0-8A2F-1BE5D8C9996D}" type="parTrans" cxnId="{269C3667-0317-4863-A599-35F91FDADDD4}">
      <dgm:prSet/>
      <dgm:spPr/>
      <dgm:t>
        <a:bodyPr/>
        <a:lstStyle/>
        <a:p>
          <a:endParaRPr lang="en-GB"/>
        </a:p>
      </dgm:t>
    </dgm:pt>
    <dgm:pt modelId="{17162F85-E667-4768-91AC-69CE3BD17709}" type="sibTrans" cxnId="{269C3667-0317-4863-A599-35F91FDADDD4}">
      <dgm:prSet/>
      <dgm:spPr/>
      <dgm:t>
        <a:bodyPr/>
        <a:lstStyle/>
        <a:p>
          <a:endParaRPr lang="en-GB"/>
        </a:p>
      </dgm:t>
    </dgm:pt>
    <dgm:pt modelId="{CE0DDF94-4496-4D06-B7AC-C879A281E080}">
      <dgm:prSet phldrT="[Text]" custT="1"/>
      <dgm:spPr/>
      <dgm:t>
        <a:bodyPr/>
        <a:lstStyle/>
        <a:p>
          <a:r>
            <a:rPr lang="en-GB" sz="1400"/>
            <a:t>Clearly states the intended learning  and  what learners should know, understand or be able to do.  Reflects the expected standards within the </a:t>
          </a:r>
          <a:r>
            <a:rPr lang="en-GB" sz="1400" err="1"/>
            <a:t>Es</a:t>
          </a:r>
          <a:r>
            <a:rPr lang="en-GB" sz="1400"/>
            <a:t> and </a:t>
          </a:r>
          <a:r>
            <a:rPr lang="en-GB" sz="1400" err="1"/>
            <a:t>Os</a:t>
          </a:r>
          <a:r>
            <a:rPr lang="en-GB" sz="1400"/>
            <a:t>.</a:t>
          </a:r>
        </a:p>
      </dgm:t>
    </dgm:pt>
    <dgm:pt modelId="{CDAEC287-8993-483B-AB95-D7B666D64102}" type="parTrans" cxnId="{27BE69B2-4E98-4E36-8B04-172AE5D65BE6}">
      <dgm:prSet/>
      <dgm:spPr/>
      <dgm:t>
        <a:bodyPr/>
        <a:lstStyle/>
        <a:p>
          <a:endParaRPr lang="en-GB"/>
        </a:p>
      </dgm:t>
    </dgm:pt>
    <dgm:pt modelId="{7E535858-6928-4616-B856-EBAFB80F5CFA}" type="sibTrans" cxnId="{27BE69B2-4E98-4E36-8B04-172AE5D65BE6}">
      <dgm:prSet/>
      <dgm:spPr/>
      <dgm:t>
        <a:bodyPr/>
        <a:lstStyle/>
        <a:p>
          <a:endParaRPr lang="en-GB"/>
        </a:p>
      </dgm:t>
    </dgm:pt>
    <dgm:pt modelId="{92977FF7-CF52-4B1E-AB9B-36127D240F27}">
      <dgm:prSet phldrT="[Text]" custT="1"/>
      <dgm:spPr/>
      <dgm:t>
        <a:bodyPr/>
        <a:lstStyle/>
        <a:p>
          <a:r>
            <a:rPr lang="en-GB" sz="1800"/>
            <a:t>To use persuasive language in writing</a:t>
          </a:r>
        </a:p>
      </dgm:t>
    </dgm:pt>
    <dgm:pt modelId="{DF9AB792-C15E-4220-A3A1-7D3A0C438463}" type="parTrans" cxnId="{5D578332-D62A-48CC-BDB9-37E92F71BAAD}">
      <dgm:prSet/>
      <dgm:spPr/>
      <dgm:t>
        <a:bodyPr/>
        <a:lstStyle/>
        <a:p>
          <a:endParaRPr lang="en-GB"/>
        </a:p>
      </dgm:t>
    </dgm:pt>
    <dgm:pt modelId="{73FDA109-8A7E-4231-B0B6-2FDCF988A447}" type="sibTrans" cxnId="{5D578332-D62A-48CC-BDB9-37E92F71BAAD}">
      <dgm:prSet/>
      <dgm:spPr/>
      <dgm:t>
        <a:bodyPr/>
        <a:lstStyle/>
        <a:p>
          <a:endParaRPr lang="en-GB"/>
        </a:p>
      </dgm:t>
    </dgm:pt>
    <dgm:pt modelId="{DB5024A0-8820-483C-A2FA-78A91AB2C4FA}" type="pres">
      <dgm:prSet presAssocID="{0CB101BD-56D9-42D8-BB06-776B93EF4246}" presName="CompostProcess" presStyleCnt="0">
        <dgm:presLayoutVars>
          <dgm:dir/>
          <dgm:resizeHandles val="exact"/>
        </dgm:presLayoutVars>
      </dgm:prSet>
      <dgm:spPr/>
    </dgm:pt>
    <dgm:pt modelId="{9A91F592-51EE-4826-ACD0-1D74D4C53A68}" type="pres">
      <dgm:prSet presAssocID="{0CB101BD-56D9-42D8-BB06-776B93EF4246}" presName="arrow" presStyleLbl="bgShp" presStyleIdx="0" presStyleCnt="1" custScaleX="117647" custScaleY="100000"/>
      <dgm:spPr/>
    </dgm:pt>
    <dgm:pt modelId="{70EB8945-6842-4B69-8125-9E3AE1389504}" type="pres">
      <dgm:prSet presAssocID="{0CB101BD-56D9-42D8-BB06-776B93EF4246}" presName="linearProcess" presStyleCnt="0"/>
      <dgm:spPr/>
    </dgm:pt>
    <dgm:pt modelId="{32764DB5-FC4A-4A34-AE66-3453461941F6}" type="pres">
      <dgm:prSet presAssocID="{105D1BAB-8A5B-4D09-814F-A4473FBB3B8D}" presName="textNode" presStyleLbl="node1" presStyleIdx="0" presStyleCnt="3" custScaleX="114214">
        <dgm:presLayoutVars>
          <dgm:bulletEnabled val="1"/>
        </dgm:presLayoutVars>
      </dgm:prSet>
      <dgm:spPr/>
      <dgm:t>
        <a:bodyPr/>
        <a:lstStyle/>
        <a:p>
          <a:endParaRPr lang="en-GB"/>
        </a:p>
      </dgm:t>
    </dgm:pt>
    <dgm:pt modelId="{8EFF74B4-1F04-45C2-A3FC-B4FF4BE7F93A}" type="pres">
      <dgm:prSet presAssocID="{17162F85-E667-4768-91AC-69CE3BD17709}" presName="sibTrans" presStyleCnt="0"/>
      <dgm:spPr/>
    </dgm:pt>
    <dgm:pt modelId="{4167553B-528A-4E07-8F94-FA08CF84CA0E}" type="pres">
      <dgm:prSet presAssocID="{CE0DDF94-4496-4D06-B7AC-C879A281E080}" presName="textNode" presStyleLbl="node1" presStyleIdx="1" presStyleCnt="3" custScaleY="173720">
        <dgm:presLayoutVars>
          <dgm:bulletEnabled val="1"/>
        </dgm:presLayoutVars>
      </dgm:prSet>
      <dgm:spPr/>
      <dgm:t>
        <a:bodyPr/>
        <a:lstStyle/>
        <a:p>
          <a:endParaRPr lang="en-GB"/>
        </a:p>
      </dgm:t>
    </dgm:pt>
    <dgm:pt modelId="{B5D2DD93-7D67-4304-A283-9DE020DC51F8}" type="pres">
      <dgm:prSet presAssocID="{7E535858-6928-4616-B856-EBAFB80F5CFA}" presName="sibTrans" presStyleCnt="0"/>
      <dgm:spPr/>
    </dgm:pt>
    <dgm:pt modelId="{C5A4944D-4F37-4B52-B81D-B303F016F3A3}" type="pres">
      <dgm:prSet presAssocID="{92977FF7-CF52-4B1E-AB9B-36127D240F27}" presName="textNode" presStyleLbl="node1" presStyleIdx="2" presStyleCnt="3">
        <dgm:presLayoutVars>
          <dgm:bulletEnabled val="1"/>
        </dgm:presLayoutVars>
      </dgm:prSet>
      <dgm:spPr/>
      <dgm:t>
        <a:bodyPr/>
        <a:lstStyle/>
        <a:p>
          <a:endParaRPr lang="en-GB"/>
        </a:p>
      </dgm:t>
    </dgm:pt>
  </dgm:ptLst>
  <dgm:cxnLst>
    <dgm:cxn modelId="{08FE9734-EB82-4F4C-BF8A-F30DE3997216}" type="presOf" srcId="{105D1BAB-8A5B-4D09-814F-A4473FBB3B8D}" destId="{32764DB5-FC4A-4A34-AE66-3453461941F6}" srcOrd="0" destOrd="0" presId="urn:microsoft.com/office/officeart/2005/8/layout/hProcess9"/>
    <dgm:cxn modelId="{5D578332-D62A-48CC-BDB9-37E92F71BAAD}" srcId="{0CB101BD-56D9-42D8-BB06-776B93EF4246}" destId="{92977FF7-CF52-4B1E-AB9B-36127D240F27}" srcOrd="2" destOrd="0" parTransId="{DF9AB792-C15E-4220-A3A1-7D3A0C438463}" sibTransId="{73FDA109-8A7E-4231-B0B6-2FDCF988A447}"/>
    <dgm:cxn modelId="{1BAB000A-3579-4D74-BDF0-51A5CE6005B3}" type="presOf" srcId="{92977FF7-CF52-4B1E-AB9B-36127D240F27}" destId="{C5A4944D-4F37-4B52-B81D-B303F016F3A3}" srcOrd="0" destOrd="0" presId="urn:microsoft.com/office/officeart/2005/8/layout/hProcess9"/>
    <dgm:cxn modelId="{2726B811-0CDF-4DEB-8677-39CAEF5E0AD8}" type="presOf" srcId="{CE0DDF94-4496-4D06-B7AC-C879A281E080}" destId="{4167553B-528A-4E07-8F94-FA08CF84CA0E}" srcOrd="0" destOrd="0" presId="urn:microsoft.com/office/officeart/2005/8/layout/hProcess9"/>
    <dgm:cxn modelId="{CBDE752B-9899-4A4F-AFC6-A83225D56E07}" type="presOf" srcId="{0CB101BD-56D9-42D8-BB06-776B93EF4246}" destId="{DB5024A0-8820-483C-A2FA-78A91AB2C4FA}" srcOrd="0" destOrd="0" presId="urn:microsoft.com/office/officeart/2005/8/layout/hProcess9"/>
    <dgm:cxn modelId="{27BE69B2-4E98-4E36-8B04-172AE5D65BE6}" srcId="{0CB101BD-56D9-42D8-BB06-776B93EF4246}" destId="{CE0DDF94-4496-4D06-B7AC-C879A281E080}" srcOrd="1" destOrd="0" parTransId="{CDAEC287-8993-483B-AB95-D7B666D64102}" sibTransId="{7E535858-6928-4616-B856-EBAFB80F5CFA}"/>
    <dgm:cxn modelId="{269C3667-0317-4863-A599-35F91FDADDD4}" srcId="{0CB101BD-56D9-42D8-BB06-776B93EF4246}" destId="{105D1BAB-8A5B-4D09-814F-A4473FBB3B8D}" srcOrd="0" destOrd="0" parTransId="{2709527A-F00E-49A0-8A2F-1BE5D8C9996D}" sibTransId="{17162F85-E667-4768-91AC-69CE3BD17709}"/>
    <dgm:cxn modelId="{92301417-4C70-4FA1-976B-CB6102BDEF5F}" type="presParOf" srcId="{DB5024A0-8820-483C-A2FA-78A91AB2C4FA}" destId="{9A91F592-51EE-4826-ACD0-1D74D4C53A68}" srcOrd="0" destOrd="0" presId="urn:microsoft.com/office/officeart/2005/8/layout/hProcess9"/>
    <dgm:cxn modelId="{11E69575-3695-4AF5-9B43-E55E2055AFD6}" type="presParOf" srcId="{DB5024A0-8820-483C-A2FA-78A91AB2C4FA}" destId="{70EB8945-6842-4B69-8125-9E3AE1389504}" srcOrd="1" destOrd="0" presId="urn:microsoft.com/office/officeart/2005/8/layout/hProcess9"/>
    <dgm:cxn modelId="{24FE580C-2199-4A0B-8C90-47CD7EF48267}" type="presParOf" srcId="{70EB8945-6842-4B69-8125-9E3AE1389504}" destId="{32764DB5-FC4A-4A34-AE66-3453461941F6}" srcOrd="0" destOrd="0" presId="urn:microsoft.com/office/officeart/2005/8/layout/hProcess9"/>
    <dgm:cxn modelId="{A12AB183-D3D3-4580-8090-0E765D408A69}" type="presParOf" srcId="{70EB8945-6842-4B69-8125-9E3AE1389504}" destId="{8EFF74B4-1F04-45C2-A3FC-B4FF4BE7F93A}" srcOrd="1" destOrd="0" presId="urn:microsoft.com/office/officeart/2005/8/layout/hProcess9"/>
    <dgm:cxn modelId="{2B84C32A-AA10-47E2-A38E-1153939A8240}" type="presParOf" srcId="{70EB8945-6842-4B69-8125-9E3AE1389504}" destId="{4167553B-528A-4E07-8F94-FA08CF84CA0E}" srcOrd="2" destOrd="0" presId="urn:microsoft.com/office/officeart/2005/8/layout/hProcess9"/>
    <dgm:cxn modelId="{EEC09470-5943-4885-9C26-8DBCCBBA0C96}" type="presParOf" srcId="{70EB8945-6842-4B69-8125-9E3AE1389504}" destId="{B5D2DD93-7D67-4304-A283-9DE020DC51F8}" srcOrd="3" destOrd="0" presId="urn:microsoft.com/office/officeart/2005/8/layout/hProcess9"/>
    <dgm:cxn modelId="{BFF2A187-7B28-4E5F-9C74-E6B8095848A4}" type="presParOf" srcId="{70EB8945-6842-4B69-8125-9E3AE1389504}" destId="{C5A4944D-4F37-4B52-B81D-B303F016F3A3}"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B101BD-56D9-42D8-BB06-776B93EF4246}" type="doc">
      <dgm:prSet loTypeId="urn:microsoft.com/office/officeart/2005/8/layout/hProcess9" loCatId="process" qsTypeId="urn:microsoft.com/office/officeart/2005/8/quickstyle/simple1" qsCatId="simple" csTypeId="urn:microsoft.com/office/officeart/2005/8/colors/accent1_2" csCatId="accent1" phldr="1"/>
      <dgm:spPr/>
    </dgm:pt>
    <dgm:pt modelId="{105D1BAB-8A5B-4D09-814F-A4473FBB3B8D}">
      <dgm:prSet phldrT="[Text]" custT="1"/>
      <dgm:spPr/>
      <dgm:t>
        <a:bodyPr/>
        <a:lstStyle/>
        <a:p>
          <a:r>
            <a:rPr lang="en-GB" sz="2400" b="1"/>
            <a:t>Success Criteria</a:t>
          </a:r>
        </a:p>
      </dgm:t>
    </dgm:pt>
    <dgm:pt modelId="{2709527A-F00E-49A0-8A2F-1BE5D8C9996D}" type="parTrans" cxnId="{269C3667-0317-4863-A599-35F91FDADDD4}">
      <dgm:prSet/>
      <dgm:spPr/>
      <dgm:t>
        <a:bodyPr/>
        <a:lstStyle/>
        <a:p>
          <a:endParaRPr lang="en-GB"/>
        </a:p>
      </dgm:t>
    </dgm:pt>
    <dgm:pt modelId="{17162F85-E667-4768-91AC-69CE3BD17709}" type="sibTrans" cxnId="{269C3667-0317-4863-A599-35F91FDADDD4}">
      <dgm:prSet/>
      <dgm:spPr/>
      <dgm:t>
        <a:bodyPr/>
        <a:lstStyle/>
        <a:p>
          <a:endParaRPr lang="en-GB"/>
        </a:p>
      </dgm:t>
    </dgm:pt>
    <dgm:pt modelId="{CE0DDF94-4496-4D06-B7AC-C879A281E080}">
      <dgm:prSet phldrT="[Text]" custT="1"/>
      <dgm:spPr/>
      <dgm:t>
        <a:bodyPr/>
        <a:lstStyle/>
        <a:p>
          <a:r>
            <a:rPr lang="en-GB" sz="1800"/>
            <a:t>Clear, relevant and measurable definitions of success to achieve the Learning Intention.</a:t>
          </a:r>
        </a:p>
      </dgm:t>
    </dgm:pt>
    <dgm:pt modelId="{CDAEC287-8993-483B-AB95-D7B666D64102}" type="parTrans" cxnId="{27BE69B2-4E98-4E36-8B04-172AE5D65BE6}">
      <dgm:prSet/>
      <dgm:spPr/>
      <dgm:t>
        <a:bodyPr/>
        <a:lstStyle/>
        <a:p>
          <a:endParaRPr lang="en-GB"/>
        </a:p>
      </dgm:t>
    </dgm:pt>
    <dgm:pt modelId="{7E535858-6928-4616-B856-EBAFB80F5CFA}" type="sibTrans" cxnId="{27BE69B2-4E98-4E36-8B04-172AE5D65BE6}">
      <dgm:prSet/>
      <dgm:spPr/>
      <dgm:t>
        <a:bodyPr/>
        <a:lstStyle/>
        <a:p>
          <a:endParaRPr lang="en-GB"/>
        </a:p>
      </dgm:t>
    </dgm:pt>
    <dgm:pt modelId="{92977FF7-CF52-4B1E-AB9B-36127D240F27}">
      <dgm:prSet phldrT="[Text]" custT="1"/>
      <dgm:spPr/>
      <dgm:t>
        <a:bodyPr/>
        <a:lstStyle/>
        <a:p>
          <a:pPr algn="ctr"/>
          <a:r>
            <a:rPr lang="en-GB" sz="1400"/>
            <a:t>*Clearly state my argument in the opening paragraph</a:t>
          </a:r>
        </a:p>
        <a:p>
          <a:pPr algn="ctr"/>
          <a:r>
            <a:rPr lang="en-GB" sz="1400"/>
            <a:t>*Write in the present tense</a:t>
          </a:r>
        </a:p>
        <a:p>
          <a:pPr algn="ctr"/>
          <a:r>
            <a:rPr lang="en-GB" sz="1400"/>
            <a:t>*Link ideas to my argument using connectives</a:t>
          </a:r>
        </a:p>
        <a:p>
          <a:pPr algn="ctr"/>
          <a:r>
            <a:rPr lang="en-GB" sz="1400"/>
            <a:t>*Use  techniques such as rhetorical question, alliteration, sensational word choice,</a:t>
          </a:r>
        </a:p>
      </dgm:t>
    </dgm:pt>
    <dgm:pt modelId="{DF9AB792-C15E-4220-A3A1-7D3A0C438463}" type="parTrans" cxnId="{5D578332-D62A-48CC-BDB9-37E92F71BAAD}">
      <dgm:prSet/>
      <dgm:spPr/>
      <dgm:t>
        <a:bodyPr/>
        <a:lstStyle/>
        <a:p>
          <a:endParaRPr lang="en-GB"/>
        </a:p>
      </dgm:t>
    </dgm:pt>
    <dgm:pt modelId="{73FDA109-8A7E-4231-B0B6-2FDCF988A447}" type="sibTrans" cxnId="{5D578332-D62A-48CC-BDB9-37E92F71BAAD}">
      <dgm:prSet/>
      <dgm:spPr/>
      <dgm:t>
        <a:bodyPr/>
        <a:lstStyle/>
        <a:p>
          <a:endParaRPr lang="en-GB"/>
        </a:p>
      </dgm:t>
    </dgm:pt>
    <dgm:pt modelId="{DB5024A0-8820-483C-A2FA-78A91AB2C4FA}" type="pres">
      <dgm:prSet presAssocID="{0CB101BD-56D9-42D8-BB06-776B93EF4246}" presName="CompostProcess" presStyleCnt="0">
        <dgm:presLayoutVars>
          <dgm:dir/>
          <dgm:resizeHandles val="exact"/>
        </dgm:presLayoutVars>
      </dgm:prSet>
      <dgm:spPr/>
    </dgm:pt>
    <dgm:pt modelId="{9A91F592-51EE-4826-ACD0-1D74D4C53A68}" type="pres">
      <dgm:prSet presAssocID="{0CB101BD-56D9-42D8-BB06-776B93EF4246}" presName="arrow" presStyleLbl="bgShp" presStyleIdx="0" presStyleCnt="1" custScaleX="112890"/>
      <dgm:spPr/>
    </dgm:pt>
    <dgm:pt modelId="{70EB8945-6842-4B69-8125-9E3AE1389504}" type="pres">
      <dgm:prSet presAssocID="{0CB101BD-56D9-42D8-BB06-776B93EF4246}" presName="linearProcess" presStyleCnt="0"/>
      <dgm:spPr/>
    </dgm:pt>
    <dgm:pt modelId="{32764DB5-FC4A-4A34-AE66-3453461941F6}" type="pres">
      <dgm:prSet presAssocID="{105D1BAB-8A5B-4D09-814F-A4473FBB3B8D}" presName="textNode" presStyleLbl="node1" presStyleIdx="0" presStyleCnt="3">
        <dgm:presLayoutVars>
          <dgm:bulletEnabled val="1"/>
        </dgm:presLayoutVars>
      </dgm:prSet>
      <dgm:spPr/>
      <dgm:t>
        <a:bodyPr/>
        <a:lstStyle/>
        <a:p>
          <a:endParaRPr lang="en-GB"/>
        </a:p>
      </dgm:t>
    </dgm:pt>
    <dgm:pt modelId="{8EFF74B4-1F04-45C2-A3FC-B4FF4BE7F93A}" type="pres">
      <dgm:prSet presAssocID="{17162F85-E667-4768-91AC-69CE3BD17709}" presName="sibTrans" presStyleCnt="0"/>
      <dgm:spPr/>
    </dgm:pt>
    <dgm:pt modelId="{4167553B-528A-4E07-8F94-FA08CF84CA0E}" type="pres">
      <dgm:prSet presAssocID="{CE0DDF94-4496-4D06-B7AC-C879A281E080}" presName="textNode" presStyleLbl="node1" presStyleIdx="1" presStyleCnt="3" custScaleY="192790">
        <dgm:presLayoutVars>
          <dgm:bulletEnabled val="1"/>
        </dgm:presLayoutVars>
      </dgm:prSet>
      <dgm:spPr/>
      <dgm:t>
        <a:bodyPr/>
        <a:lstStyle/>
        <a:p>
          <a:endParaRPr lang="en-GB"/>
        </a:p>
      </dgm:t>
    </dgm:pt>
    <dgm:pt modelId="{B5D2DD93-7D67-4304-A283-9DE020DC51F8}" type="pres">
      <dgm:prSet presAssocID="{7E535858-6928-4616-B856-EBAFB80F5CFA}" presName="sibTrans" presStyleCnt="0"/>
      <dgm:spPr/>
    </dgm:pt>
    <dgm:pt modelId="{C5A4944D-4F37-4B52-B81D-B303F016F3A3}" type="pres">
      <dgm:prSet presAssocID="{92977FF7-CF52-4B1E-AB9B-36127D240F27}" presName="textNode" presStyleLbl="node1" presStyleIdx="2" presStyleCnt="3" custScaleX="100656" custScaleY="222750" custLinFactNeighborX="10123" custLinFactNeighborY="0">
        <dgm:presLayoutVars>
          <dgm:bulletEnabled val="1"/>
        </dgm:presLayoutVars>
      </dgm:prSet>
      <dgm:spPr/>
      <dgm:t>
        <a:bodyPr/>
        <a:lstStyle/>
        <a:p>
          <a:endParaRPr lang="en-GB"/>
        </a:p>
      </dgm:t>
    </dgm:pt>
  </dgm:ptLst>
  <dgm:cxnLst>
    <dgm:cxn modelId="{5D578332-D62A-48CC-BDB9-37E92F71BAAD}" srcId="{0CB101BD-56D9-42D8-BB06-776B93EF4246}" destId="{92977FF7-CF52-4B1E-AB9B-36127D240F27}" srcOrd="2" destOrd="0" parTransId="{DF9AB792-C15E-4220-A3A1-7D3A0C438463}" sibTransId="{73FDA109-8A7E-4231-B0B6-2FDCF988A447}"/>
    <dgm:cxn modelId="{EC9812C0-3F2A-4FAF-AD7F-52BDBF2B915B}" type="presOf" srcId="{0CB101BD-56D9-42D8-BB06-776B93EF4246}" destId="{DB5024A0-8820-483C-A2FA-78A91AB2C4FA}" srcOrd="0" destOrd="0" presId="urn:microsoft.com/office/officeart/2005/8/layout/hProcess9"/>
    <dgm:cxn modelId="{26619FE8-BBE9-4CED-AFFC-312E88E3AE46}" type="presOf" srcId="{105D1BAB-8A5B-4D09-814F-A4473FBB3B8D}" destId="{32764DB5-FC4A-4A34-AE66-3453461941F6}" srcOrd="0" destOrd="0" presId="urn:microsoft.com/office/officeart/2005/8/layout/hProcess9"/>
    <dgm:cxn modelId="{3189EFCB-A878-4D1B-917B-EC8B67C827BA}" type="presOf" srcId="{CE0DDF94-4496-4D06-B7AC-C879A281E080}" destId="{4167553B-528A-4E07-8F94-FA08CF84CA0E}" srcOrd="0" destOrd="0" presId="urn:microsoft.com/office/officeart/2005/8/layout/hProcess9"/>
    <dgm:cxn modelId="{F347D943-754D-4326-883C-FCC44C62E718}" type="presOf" srcId="{92977FF7-CF52-4B1E-AB9B-36127D240F27}" destId="{C5A4944D-4F37-4B52-B81D-B303F016F3A3}" srcOrd="0" destOrd="0" presId="urn:microsoft.com/office/officeart/2005/8/layout/hProcess9"/>
    <dgm:cxn modelId="{27BE69B2-4E98-4E36-8B04-172AE5D65BE6}" srcId="{0CB101BD-56D9-42D8-BB06-776B93EF4246}" destId="{CE0DDF94-4496-4D06-B7AC-C879A281E080}" srcOrd="1" destOrd="0" parTransId="{CDAEC287-8993-483B-AB95-D7B666D64102}" sibTransId="{7E535858-6928-4616-B856-EBAFB80F5CFA}"/>
    <dgm:cxn modelId="{269C3667-0317-4863-A599-35F91FDADDD4}" srcId="{0CB101BD-56D9-42D8-BB06-776B93EF4246}" destId="{105D1BAB-8A5B-4D09-814F-A4473FBB3B8D}" srcOrd="0" destOrd="0" parTransId="{2709527A-F00E-49A0-8A2F-1BE5D8C9996D}" sibTransId="{17162F85-E667-4768-91AC-69CE3BD17709}"/>
    <dgm:cxn modelId="{9F139372-CC87-4690-8647-00A3DFF68E89}" type="presParOf" srcId="{DB5024A0-8820-483C-A2FA-78A91AB2C4FA}" destId="{9A91F592-51EE-4826-ACD0-1D74D4C53A68}" srcOrd="0" destOrd="0" presId="urn:microsoft.com/office/officeart/2005/8/layout/hProcess9"/>
    <dgm:cxn modelId="{89716BF3-3394-440A-BBE9-972AE2255540}" type="presParOf" srcId="{DB5024A0-8820-483C-A2FA-78A91AB2C4FA}" destId="{70EB8945-6842-4B69-8125-9E3AE1389504}" srcOrd="1" destOrd="0" presId="urn:microsoft.com/office/officeart/2005/8/layout/hProcess9"/>
    <dgm:cxn modelId="{A5DB373D-A033-4F81-8DB6-4703ACDCDB2A}" type="presParOf" srcId="{70EB8945-6842-4B69-8125-9E3AE1389504}" destId="{32764DB5-FC4A-4A34-AE66-3453461941F6}" srcOrd="0" destOrd="0" presId="urn:microsoft.com/office/officeart/2005/8/layout/hProcess9"/>
    <dgm:cxn modelId="{0E6E7D2E-D286-4300-9857-B24B0947FA62}" type="presParOf" srcId="{70EB8945-6842-4B69-8125-9E3AE1389504}" destId="{8EFF74B4-1F04-45C2-A3FC-B4FF4BE7F93A}" srcOrd="1" destOrd="0" presId="urn:microsoft.com/office/officeart/2005/8/layout/hProcess9"/>
    <dgm:cxn modelId="{7B162C0E-86DE-4886-B71B-4AB3263C22DD}" type="presParOf" srcId="{70EB8945-6842-4B69-8125-9E3AE1389504}" destId="{4167553B-528A-4E07-8F94-FA08CF84CA0E}" srcOrd="2" destOrd="0" presId="urn:microsoft.com/office/officeart/2005/8/layout/hProcess9"/>
    <dgm:cxn modelId="{47D46845-096D-4B0A-A55B-E6C1109F92A0}" type="presParOf" srcId="{70EB8945-6842-4B69-8125-9E3AE1389504}" destId="{B5D2DD93-7D67-4304-A283-9DE020DC51F8}" srcOrd="3" destOrd="0" presId="urn:microsoft.com/office/officeart/2005/8/layout/hProcess9"/>
    <dgm:cxn modelId="{CF4A329A-DE64-43E5-93AA-101B821E177C}" type="presParOf" srcId="{70EB8945-6842-4B69-8125-9E3AE1389504}" destId="{C5A4944D-4F37-4B52-B81D-B303F016F3A3}"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32ADF6-FA58-4A01-89E2-7A1920FC695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EBED3CCE-C905-49EC-BFE9-671649CB91F6}">
      <dgm:prSet phldrT="[Text]" custT="1"/>
      <dgm:spPr/>
      <dgm:t>
        <a:bodyPr/>
        <a:lstStyle/>
        <a:p>
          <a:r>
            <a:rPr lang="en-GB" sz="1600"/>
            <a:t>I am learning…</a:t>
          </a:r>
        </a:p>
      </dgm:t>
    </dgm:pt>
    <dgm:pt modelId="{7143BAB7-6047-46CB-81BE-5B90D9BB92F8}" type="parTrans" cxnId="{B64D4AD1-11E1-467B-84DA-C5D2E0DBFB2E}">
      <dgm:prSet/>
      <dgm:spPr/>
      <dgm:t>
        <a:bodyPr/>
        <a:lstStyle/>
        <a:p>
          <a:endParaRPr lang="en-GB"/>
        </a:p>
      </dgm:t>
    </dgm:pt>
    <dgm:pt modelId="{4B65DAEC-2D82-4B28-A9DA-301EBBEB49F0}" type="sibTrans" cxnId="{B64D4AD1-11E1-467B-84DA-C5D2E0DBFB2E}">
      <dgm:prSet/>
      <dgm:spPr/>
      <dgm:t>
        <a:bodyPr/>
        <a:lstStyle/>
        <a:p>
          <a:endParaRPr lang="en-GB"/>
        </a:p>
      </dgm:t>
    </dgm:pt>
    <dgm:pt modelId="{0AC5866A-F324-4934-BA80-8B26A31F62A6}">
      <dgm:prSet phldrT="[Text]" custT="1"/>
      <dgm:spPr/>
      <dgm:t>
        <a:bodyPr/>
        <a:lstStyle/>
        <a:p>
          <a:r>
            <a:rPr lang="en-GB" sz="2800"/>
            <a:t>Success Criteria</a:t>
          </a:r>
        </a:p>
      </dgm:t>
    </dgm:pt>
    <dgm:pt modelId="{041EFB16-5BD0-4FDE-B2B1-1D8D5FB9354E}" type="parTrans" cxnId="{CB189E77-9A0A-416C-96AE-15DAFD248FB4}">
      <dgm:prSet/>
      <dgm:spPr/>
      <dgm:t>
        <a:bodyPr/>
        <a:lstStyle/>
        <a:p>
          <a:endParaRPr lang="en-GB"/>
        </a:p>
      </dgm:t>
    </dgm:pt>
    <dgm:pt modelId="{AF5BC714-0CB7-4E58-8960-2BF18EEC5719}" type="sibTrans" cxnId="{CB189E77-9A0A-416C-96AE-15DAFD248FB4}">
      <dgm:prSet/>
      <dgm:spPr/>
      <dgm:t>
        <a:bodyPr/>
        <a:lstStyle/>
        <a:p>
          <a:endParaRPr lang="en-GB"/>
        </a:p>
      </dgm:t>
    </dgm:pt>
    <dgm:pt modelId="{17CC0B99-683F-418C-9CAD-A29CCD97E42D}">
      <dgm:prSet phldrT="[Text]" custT="1"/>
      <dgm:spPr/>
      <dgm:t>
        <a:bodyPr/>
        <a:lstStyle/>
        <a:p>
          <a:r>
            <a:rPr lang="en-GB" sz="1600"/>
            <a:t>Remember to……</a:t>
          </a:r>
        </a:p>
      </dgm:t>
    </dgm:pt>
    <dgm:pt modelId="{D5FCA0F1-874A-41A1-9447-A8BD41180C51}" type="parTrans" cxnId="{4BA46CFD-BC80-41AA-B481-4D4CC05C7930}">
      <dgm:prSet/>
      <dgm:spPr/>
      <dgm:t>
        <a:bodyPr/>
        <a:lstStyle/>
        <a:p>
          <a:endParaRPr lang="en-GB"/>
        </a:p>
      </dgm:t>
    </dgm:pt>
    <dgm:pt modelId="{9E663220-E74F-4762-BEAF-D3C44F992B12}" type="sibTrans" cxnId="{4BA46CFD-BC80-41AA-B481-4D4CC05C7930}">
      <dgm:prSet/>
      <dgm:spPr/>
      <dgm:t>
        <a:bodyPr/>
        <a:lstStyle/>
        <a:p>
          <a:endParaRPr lang="en-GB"/>
        </a:p>
      </dgm:t>
    </dgm:pt>
    <dgm:pt modelId="{29D16206-5C74-4E13-B737-57769B68192E}">
      <dgm:prSet phldrT="[Text]" custT="1"/>
      <dgm:spPr/>
      <dgm:t>
        <a:bodyPr/>
        <a:lstStyle/>
        <a:p>
          <a:r>
            <a:rPr lang="en-GB" sz="1600"/>
            <a:t>I have/will/can….</a:t>
          </a:r>
        </a:p>
      </dgm:t>
    </dgm:pt>
    <dgm:pt modelId="{310A322B-AD4E-4928-AF23-BF9ECA40E161}" type="parTrans" cxnId="{9CCBBC15-DD47-462A-9F6E-0D08D05E08EF}">
      <dgm:prSet/>
      <dgm:spPr/>
      <dgm:t>
        <a:bodyPr/>
        <a:lstStyle/>
        <a:p>
          <a:endParaRPr lang="en-GB"/>
        </a:p>
      </dgm:t>
    </dgm:pt>
    <dgm:pt modelId="{01D43982-6C61-4B4E-805D-CC58BDC67E4E}" type="sibTrans" cxnId="{9CCBBC15-DD47-462A-9F6E-0D08D05E08EF}">
      <dgm:prSet/>
      <dgm:spPr/>
      <dgm:t>
        <a:bodyPr/>
        <a:lstStyle/>
        <a:p>
          <a:endParaRPr lang="en-GB"/>
        </a:p>
      </dgm:t>
    </dgm:pt>
    <dgm:pt modelId="{ABF0BEC2-AF62-4EB1-AD75-A55D70910397}">
      <dgm:prSet phldrT="[Text]" custT="1"/>
      <dgm:spPr/>
      <dgm:t>
        <a:bodyPr/>
        <a:lstStyle/>
        <a:p>
          <a:r>
            <a:rPr lang="en-GB" sz="1600"/>
            <a:t>We are learning to….</a:t>
          </a:r>
        </a:p>
      </dgm:t>
    </dgm:pt>
    <dgm:pt modelId="{41BBAB53-8EC8-4419-9582-EF6B3F866A6A}" type="parTrans" cxnId="{7ECF3B95-146B-4038-BDAB-E309D41BB219}">
      <dgm:prSet/>
      <dgm:spPr/>
      <dgm:t>
        <a:bodyPr/>
        <a:lstStyle/>
        <a:p>
          <a:endParaRPr lang="en-GB"/>
        </a:p>
      </dgm:t>
    </dgm:pt>
    <dgm:pt modelId="{3ACF3FAD-E628-4A05-A22F-88F6139702C7}" type="sibTrans" cxnId="{7ECF3B95-146B-4038-BDAB-E309D41BB219}">
      <dgm:prSet/>
      <dgm:spPr/>
      <dgm:t>
        <a:bodyPr/>
        <a:lstStyle/>
        <a:p>
          <a:endParaRPr lang="en-GB"/>
        </a:p>
      </dgm:t>
    </dgm:pt>
    <dgm:pt modelId="{7E8833F9-4FA6-4ADD-93C9-98335263BE3F}">
      <dgm:prSet phldrT="[Text]" custT="1"/>
      <dgm:spPr/>
      <dgm:t>
        <a:bodyPr/>
        <a:lstStyle/>
        <a:p>
          <a:r>
            <a:rPr lang="en-GB" sz="1600"/>
            <a:t>I must/should/could…..</a:t>
          </a:r>
        </a:p>
      </dgm:t>
    </dgm:pt>
    <dgm:pt modelId="{09CD3FC3-9F0E-495C-B308-0ECE7FECD44E}" type="parTrans" cxnId="{5267AF68-8E5A-45CD-A3D3-85251D2643CF}">
      <dgm:prSet/>
      <dgm:spPr/>
      <dgm:t>
        <a:bodyPr/>
        <a:lstStyle/>
        <a:p>
          <a:endParaRPr lang="en-GB"/>
        </a:p>
      </dgm:t>
    </dgm:pt>
    <dgm:pt modelId="{D1156D2E-BE5B-45A5-B815-060FB440C6AC}" type="sibTrans" cxnId="{5267AF68-8E5A-45CD-A3D3-85251D2643CF}">
      <dgm:prSet/>
      <dgm:spPr/>
      <dgm:t>
        <a:bodyPr/>
        <a:lstStyle/>
        <a:p>
          <a:endParaRPr lang="en-GB"/>
        </a:p>
      </dgm:t>
    </dgm:pt>
    <dgm:pt modelId="{080FE863-36A2-4DBE-BF55-56190AE5D1B2}">
      <dgm:prSet phldrT="[Text]" custT="1"/>
      <dgm:spPr/>
      <dgm:t>
        <a:bodyPr/>
        <a:lstStyle/>
        <a:p>
          <a:r>
            <a:rPr lang="en-GB" sz="2800"/>
            <a:t>Learning Intentions</a:t>
          </a:r>
        </a:p>
      </dgm:t>
    </dgm:pt>
    <dgm:pt modelId="{A22E4311-400E-4BA2-BF3A-63F579B02DB9}" type="sibTrans" cxnId="{00AFC3A1-5FCF-4AB3-8537-49FB876C5F45}">
      <dgm:prSet/>
      <dgm:spPr/>
      <dgm:t>
        <a:bodyPr/>
        <a:lstStyle/>
        <a:p>
          <a:endParaRPr lang="en-GB"/>
        </a:p>
      </dgm:t>
    </dgm:pt>
    <dgm:pt modelId="{6A9BAFEA-B992-4A3A-97E1-DB0E758A802D}" type="parTrans" cxnId="{00AFC3A1-5FCF-4AB3-8537-49FB876C5F45}">
      <dgm:prSet/>
      <dgm:spPr/>
      <dgm:t>
        <a:bodyPr/>
        <a:lstStyle/>
        <a:p>
          <a:endParaRPr lang="en-GB"/>
        </a:p>
      </dgm:t>
    </dgm:pt>
    <dgm:pt modelId="{2EDC8A9B-CCAE-4143-AB2D-33D227C2B9C4}">
      <dgm:prSet phldrT="[Text]" custT="1"/>
      <dgm:spPr/>
      <dgm:t>
        <a:bodyPr/>
        <a:lstStyle/>
        <a:p>
          <a:r>
            <a:rPr lang="en-GB" sz="1600"/>
            <a:t>What a good one looks like….</a:t>
          </a:r>
        </a:p>
      </dgm:t>
    </dgm:pt>
    <dgm:pt modelId="{98448169-BAB7-4D56-B090-96E04C598BAB}" type="parTrans" cxnId="{ADDA0720-2119-445C-9BD9-61BC87C8F6A8}">
      <dgm:prSet/>
      <dgm:spPr/>
      <dgm:t>
        <a:bodyPr/>
        <a:lstStyle/>
        <a:p>
          <a:endParaRPr lang="en-GB"/>
        </a:p>
      </dgm:t>
    </dgm:pt>
    <dgm:pt modelId="{F7C57A41-4AB5-496D-B6E6-EC85C29485C7}" type="sibTrans" cxnId="{ADDA0720-2119-445C-9BD9-61BC87C8F6A8}">
      <dgm:prSet/>
      <dgm:spPr/>
      <dgm:t>
        <a:bodyPr/>
        <a:lstStyle/>
        <a:p>
          <a:endParaRPr lang="en-GB"/>
        </a:p>
      </dgm:t>
    </dgm:pt>
    <dgm:pt modelId="{9847595C-0734-429B-9905-E1D8A1150038}">
      <dgm:prSet phldrT="[Text]" custT="1"/>
      <dgm:spPr/>
      <dgm:t>
        <a:bodyPr/>
        <a:lstStyle/>
        <a:p>
          <a:r>
            <a:rPr lang="en-GB" sz="1600"/>
            <a:t>Create/design/write/demonstrate..</a:t>
          </a:r>
        </a:p>
      </dgm:t>
    </dgm:pt>
    <dgm:pt modelId="{97407DB0-58DE-435D-946F-00F36A7E4AD5}" type="parTrans" cxnId="{1E3D8DCD-6810-4903-BB86-B83C1F074DA8}">
      <dgm:prSet/>
      <dgm:spPr/>
      <dgm:t>
        <a:bodyPr/>
        <a:lstStyle/>
        <a:p>
          <a:endParaRPr lang="en-GB"/>
        </a:p>
      </dgm:t>
    </dgm:pt>
    <dgm:pt modelId="{72212C39-F085-495B-A1D7-B79287C2C4C3}" type="sibTrans" cxnId="{1E3D8DCD-6810-4903-BB86-B83C1F074DA8}">
      <dgm:prSet/>
      <dgm:spPr/>
      <dgm:t>
        <a:bodyPr/>
        <a:lstStyle/>
        <a:p>
          <a:endParaRPr lang="en-GB"/>
        </a:p>
      </dgm:t>
    </dgm:pt>
    <dgm:pt modelId="{C93D9E52-70EF-46CE-8AEF-B80B41295D8E}">
      <dgm:prSet phldrT="[Text]" custT="1"/>
      <dgm:spPr/>
      <dgm:t>
        <a:bodyPr/>
        <a:lstStyle/>
        <a:p>
          <a:r>
            <a:rPr lang="en-GB" sz="1600"/>
            <a:t>How to</a:t>
          </a:r>
        </a:p>
      </dgm:t>
    </dgm:pt>
    <dgm:pt modelId="{7A7CD7FA-29CB-4D07-AAB2-7FDC952E81D1}" type="parTrans" cxnId="{DD2B3BC6-18D9-4D03-A417-B438F478C7C1}">
      <dgm:prSet/>
      <dgm:spPr/>
      <dgm:t>
        <a:bodyPr/>
        <a:lstStyle/>
        <a:p>
          <a:endParaRPr lang="en-GB"/>
        </a:p>
      </dgm:t>
    </dgm:pt>
    <dgm:pt modelId="{7A58CB01-5794-4A8E-8139-2F430FAABC8D}" type="sibTrans" cxnId="{DD2B3BC6-18D9-4D03-A417-B438F478C7C1}">
      <dgm:prSet/>
      <dgm:spPr/>
      <dgm:t>
        <a:bodyPr/>
        <a:lstStyle/>
        <a:p>
          <a:endParaRPr lang="en-GB"/>
        </a:p>
      </dgm:t>
    </dgm:pt>
    <dgm:pt modelId="{480B1F1C-D423-477A-B0CF-2C6B91A3F4A2}">
      <dgm:prSet phldrT="[Text]" custT="1"/>
      <dgm:spPr/>
      <dgm:t>
        <a:bodyPr/>
        <a:lstStyle/>
        <a:p>
          <a:r>
            <a:rPr lang="en-GB" sz="1600"/>
            <a:t>To…..</a:t>
          </a:r>
        </a:p>
      </dgm:t>
    </dgm:pt>
    <dgm:pt modelId="{19D0BE11-7053-4084-A98A-739D4D22C36A}" type="parTrans" cxnId="{450505DF-F55D-4920-A3A2-22834EBC0033}">
      <dgm:prSet/>
      <dgm:spPr/>
      <dgm:t>
        <a:bodyPr/>
        <a:lstStyle/>
        <a:p>
          <a:endParaRPr lang="en-GB"/>
        </a:p>
      </dgm:t>
    </dgm:pt>
    <dgm:pt modelId="{A69521AE-8B38-4C5E-917F-7092FF9C8AC1}" type="sibTrans" cxnId="{450505DF-F55D-4920-A3A2-22834EBC0033}">
      <dgm:prSet/>
      <dgm:spPr/>
      <dgm:t>
        <a:bodyPr/>
        <a:lstStyle/>
        <a:p>
          <a:endParaRPr lang="en-GB"/>
        </a:p>
      </dgm:t>
    </dgm:pt>
    <dgm:pt modelId="{11572024-5063-4727-822D-0C4DAE5A4C1C}" type="pres">
      <dgm:prSet presAssocID="{A132ADF6-FA58-4A01-89E2-7A1920FC6950}" presName="Name0" presStyleCnt="0">
        <dgm:presLayoutVars>
          <dgm:dir/>
          <dgm:animLvl val="lvl"/>
          <dgm:resizeHandles/>
        </dgm:presLayoutVars>
      </dgm:prSet>
      <dgm:spPr/>
      <dgm:t>
        <a:bodyPr/>
        <a:lstStyle/>
        <a:p>
          <a:endParaRPr lang="en-GB"/>
        </a:p>
      </dgm:t>
    </dgm:pt>
    <dgm:pt modelId="{7F35C327-7822-4B75-B764-B794EE1C5F2D}" type="pres">
      <dgm:prSet presAssocID="{080FE863-36A2-4DBE-BF55-56190AE5D1B2}" presName="linNode" presStyleCnt="0"/>
      <dgm:spPr/>
    </dgm:pt>
    <dgm:pt modelId="{61E715AC-A5AC-48EF-932B-0FB781DF1065}" type="pres">
      <dgm:prSet presAssocID="{080FE863-36A2-4DBE-BF55-56190AE5D1B2}" presName="parentShp" presStyleLbl="node1" presStyleIdx="0" presStyleCnt="2" custLinFactNeighborX="-13558" custLinFactNeighborY="-2177">
        <dgm:presLayoutVars>
          <dgm:bulletEnabled val="1"/>
        </dgm:presLayoutVars>
      </dgm:prSet>
      <dgm:spPr/>
      <dgm:t>
        <a:bodyPr/>
        <a:lstStyle/>
        <a:p>
          <a:endParaRPr lang="en-GB"/>
        </a:p>
      </dgm:t>
    </dgm:pt>
    <dgm:pt modelId="{2AE657C8-C40D-4783-9AF0-28ABF5BCDD28}" type="pres">
      <dgm:prSet presAssocID="{080FE863-36A2-4DBE-BF55-56190AE5D1B2}" presName="childShp" presStyleLbl="bgAccFollowNode1" presStyleIdx="0" presStyleCnt="2" custScaleY="120789">
        <dgm:presLayoutVars>
          <dgm:bulletEnabled val="1"/>
        </dgm:presLayoutVars>
      </dgm:prSet>
      <dgm:spPr/>
      <dgm:t>
        <a:bodyPr/>
        <a:lstStyle/>
        <a:p>
          <a:endParaRPr lang="en-GB"/>
        </a:p>
      </dgm:t>
    </dgm:pt>
    <dgm:pt modelId="{E5A81B5C-720C-4872-A69C-61ECA091AD0C}" type="pres">
      <dgm:prSet presAssocID="{A22E4311-400E-4BA2-BF3A-63F579B02DB9}" presName="spacing" presStyleCnt="0"/>
      <dgm:spPr/>
    </dgm:pt>
    <dgm:pt modelId="{920BD635-798E-4D9B-9161-7BFFADEEF14A}" type="pres">
      <dgm:prSet presAssocID="{0AC5866A-F324-4934-BA80-8B26A31F62A6}" presName="linNode" presStyleCnt="0"/>
      <dgm:spPr/>
    </dgm:pt>
    <dgm:pt modelId="{10B40137-737D-4C99-8BDF-7B6E9DD07187}" type="pres">
      <dgm:prSet presAssocID="{0AC5866A-F324-4934-BA80-8B26A31F62A6}" presName="parentShp" presStyleLbl="node1" presStyleIdx="1" presStyleCnt="2" custLinFactNeighborX="682" custLinFactNeighborY="-1933">
        <dgm:presLayoutVars>
          <dgm:bulletEnabled val="1"/>
        </dgm:presLayoutVars>
      </dgm:prSet>
      <dgm:spPr/>
      <dgm:t>
        <a:bodyPr/>
        <a:lstStyle/>
        <a:p>
          <a:endParaRPr lang="en-GB"/>
        </a:p>
      </dgm:t>
    </dgm:pt>
    <dgm:pt modelId="{920C518E-50DE-4036-8C85-8A954E9EB47B}" type="pres">
      <dgm:prSet presAssocID="{0AC5866A-F324-4934-BA80-8B26A31F62A6}" presName="childShp" presStyleLbl="bgAccFollowNode1" presStyleIdx="1" presStyleCnt="2">
        <dgm:presLayoutVars>
          <dgm:bulletEnabled val="1"/>
        </dgm:presLayoutVars>
      </dgm:prSet>
      <dgm:spPr/>
      <dgm:t>
        <a:bodyPr/>
        <a:lstStyle/>
        <a:p>
          <a:endParaRPr lang="en-GB"/>
        </a:p>
      </dgm:t>
    </dgm:pt>
  </dgm:ptLst>
  <dgm:cxnLst>
    <dgm:cxn modelId="{E578E1AD-E1BA-41CE-B1CC-66AD4F6D249B}" type="presOf" srcId="{A132ADF6-FA58-4A01-89E2-7A1920FC6950}" destId="{11572024-5063-4727-822D-0C4DAE5A4C1C}" srcOrd="0" destOrd="0" presId="urn:microsoft.com/office/officeart/2005/8/layout/vList6"/>
    <dgm:cxn modelId="{4BA46CFD-BC80-41AA-B481-4D4CC05C7930}" srcId="{0AC5866A-F324-4934-BA80-8B26A31F62A6}" destId="{17CC0B99-683F-418C-9CAD-A29CCD97E42D}" srcOrd="0" destOrd="0" parTransId="{D5FCA0F1-874A-41A1-9447-A8BD41180C51}" sibTransId="{9E663220-E74F-4762-BEAF-D3C44F992B12}"/>
    <dgm:cxn modelId="{E75D7350-388B-4097-9876-CADCD55FAC8F}" type="presOf" srcId="{C93D9E52-70EF-46CE-8AEF-B80B41295D8E}" destId="{2AE657C8-C40D-4783-9AF0-28ABF5BCDD28}" srcOrd="0" destOrd="0" presId="urn:microsoft.com/office/officeart/2005/8/layout/vList6"/>
    <dgm:cxn modelId="{1E3D8DCD-6810-4903-BB86-B83C1F074DA8}" srcId="{080FE863-36A2-4DBE-BF55-56190AE5D1B2}" destId="{9847595C-0734-429B-9905-E1D8A1150038}" srcOrd="4" destOrd="0" parTransId="{97407DB0-58DE-435D-946F-00F36A7E4AD5}" sibTransId="{72212C39-F085-495B-A1D7-B79287C2C4C3}"/>
    <dgm:cxn modelId="{9381F6B1-6282-44A3-AA35-F31830E8B77A}" type="presOf" srcId="{29D16206-5C74-4E13-B737-57769B68192E}" destId="{920C518E-50DE-4036-8C85-8A954E9EB47B}" srcOrd="0" destOrd="1" presId="urn:microsoft.com/office/officeart/2005/8/layout/vList6"/>
    <dgm:cxn modelId="{FB351381-7FF5-4689-AFAB-DC9F9652C994}" type="presOf" srcId="{9847595C-0734-429B-9905-E1D8A1150038}" destId="{2AE657C8-C40D-4783-9AF0-28ABF5BCDD28}" srcOrd="0" destOrd="4" presId="urn:microsoft.com/office/officeart/2005/8/layout/vList6"/>
    <dgm:cxn modelId="{BBC9A90E-1901-4996-9237-876958137257}" type="presOf" srcId="{ABF0BEC2-AF62-4EB1-AD75-A55D70910397}" destId="{2AE657C8-C40D-4783-9AF0-28ABF5BCDD28}" srcOrd="0" destOrd="3" presId="urn:microsoft.com/office/officeart/2005/8/layout/vList6"/>
    <dgm:cxn modelId="{2C247116-23C5-4181-9A2A-7EE291FAD8B3}" type="presOf" srcId="{EBED3CCE-C905-49EC-BFE9-671649CB91F6}" destId="{2AE657C8-C40D-4783-9AF0-28ABF5BCDD28}" srcOrd="0" destOrd="2" presId="urn:microsoft.com/office/officeart/2005/8/layout/vList6"/>
    <dgm:cxn modelId="{76E71A07-78A8-4AF5-BCA4-37454D0393DF}" type="presOf" srcId="{2EDC8A9B-CCAE-4143-AB2D-33D227C2B9C4}" destId="{920C518E-50DE-4036-8C85-8A954E9EB47B}" srcOrd="0" destOrd="3" presId="urn:microsoft.com/office/officeart/2005/8/layout/vList6"/>
    <dgm:cxn modelId="{ADDA0720-2119-445C-9BD9-61BC87C8F6A8}" srcId="{0AC5866A-F324-4934-BA80-8B26A31F62A6}" destId="{2EDC8A9B-CCAE-4143-AB2D-33D227C2B9C4}" srcOrd="3" destOrd="0" parTransId="{98448169-BAB7-4D56-B090-96E04C598BAB}" sibTransId="{F7C57A41-4AB5-496D-B6E6-EC85C29485C7}"/>
    <dgm:cxn modelId="{0D15297D-A49E-476B-925C-E5C96C8E7F99}" type="presOf" srcId="{480B1F1C-D423-477A-B0CF-2C6B91A3F4A2}" destId="{2AE657C8-C40D-4783-9AF0-28ABF5BCDD28}" srcOrd="0" destOrd="1" presId="urn:microsoft.com/office/officeart/2005/8/layout/vList6"/>
    <dgm:cxn modelId="{7ECF3B95-146B-4038-BDAB-E309D41BB219}" srcId="{080FE863-36A2-4DBE-BF55-56190AE5D1B2}" destId="{ABF0BEC2-AF62-4EB1-AD75-A55D70910397}" srcOrd="3" destOrd="0" parTransId="{41BBAB53-8EC8-4419-9582-EF6B3F866A6A}" sibTransId="{3ACF3FAD-E628-4A05-A22F-88F6139702C7}"/>
    <dgm:cxn modelId="{9C4D1F50-866B-48A7-8D7D-2F4525FC3E20}" type="presOf" srcId="{7E8833F9-4FA6-4ADD-93C9-98335263BE3F}" destId="{920C518E-50DE-4036-8C85-8A954E9EB47B}" srcOrd="0" destOrd="2" presId="urn:microsoft.com/office/officeart/2005/8/layout/vList6"/>
    <dgm:cxn modelId="{450505DF-F55D-4920-A3A2-22834EBC0033}" srcId="{080FE863-36A2-4DBE-BF55-56190AE5D1B2}" destId="{480B1F1C-D423-477A-B0CF-2C6B91A3F4A2}" srcOrd="1" destOrd="0" parTransId="{19D0BE11-7053-4084-A98A-739D4D22C36A}" sibTransId="{A69521AE-8B38-4C5E-917F-7092FF9C8AC1}"/>
    <dgm:cxn modelId="{91B3613E-1DC7-48D0-9130-271D627D5D66}" type="presOf" srcId="{080FE863-36A2-4DBE-BF55-56190AE5D1B2}" destId="{61E715AC-A5AC-48EF-932B-0FB781DF1065}" srcOrd="0" destOrd="0" presId="urn:microsoft.com/office/officeart/2005/8/layout/vList6"/>
    <dgm:cxn modelId="{9CCBBC15-DD47-462A-9F6E-0D08D05E08EF}" srcId="{0AC5866A-F324-4934-BA80-8B26A31F62A6}" destId="{29D16206-5C74-4E13-B737-57769B68192E}" srcOrd="1" destOrd="0" parTransId="{310A322B-AD4E-4928-AF23-BF9ECA40E161}" sibTransId="{01D43982-6C61-4B4E-805D-CC58BDC67E4E}"/>
    <dgm:cxn modelId="{5267AF68-8E5A-45CD-A3D3-85251D2643CF}" srcId="{0AC5866A-F324-4934-BA80-8B26A31F62A6}" destId="{7E8833F9-4FA6-4ADD-93C9-98335263BE3F}" srcOrd="2" destOrd="0" parTransId="{09CD3FC3-9F0E-495C-B308-0ECE7FECD44E}" sibTransId="{D1156D2E-BE5B-45A5-B815-060FB440C6AC}"/>
    <dgm:cxn modelId="{B64D4AD1-11E1-467B-84DA-C5D2E0DBFB2E}" srcId="{080FE863-36A2-4DBE-BF55-56190AE5D1B2}" destId="{EBED3CCE-C905-49EC-BFE9-671649CB91F6}" srcOrd="2" destOrd="0" parTransId="{7143BAB7-6047-46CB-81BE-5B90D9BB92F8}" sibTransId="{4B65DAEC-2D82-4B28-A9DA-301EBBEB49F0}"/>
    <dgm:cxn modelId="{1B499858-3D0C-4E11-B400-5B4F6FBD26D5}" type="presOf" srcId="{0AC5866A-F324-4934-BA80-8B26A31F62A6}" destId="{10B40137-737D-4C99-8BDF-7B6E9DD07187}" srcOrd="0" destOrd="0" presId="urn:microsoft.com/office/officeart/2005/8/layout/vList6"/>
    <dgm:cxn modelId="{DD2B3BC6-18D9-4D03-A417-B438F478C7C1}" srcId="{080FE863-36A2-4DBE-BF55-56190AE5D1B2}" destId="{C93D9E52-70EF-46CE-8AEF-B80B41295D8E}" srcOrd="0" destOrd="0" parTransId="{7A7CD7FA-29CB-4D07-AAB2-7FDC952E81D1}" sibTransId="{7A58CB01-5794-4A8E-8139-2F430FAABC8D}"/>
    <dgm:cxn modelId="{DAEC13B8-A640-4A11-8D33-23C2D5308D02}" type="presOf" srcId="{17CC0B99-683F-418C-9CAD-A29CCD97E42D}" destId="{920C518E-50DE-4036-8C85-8A954E9EB47B}" srcOrd="0" destOrd="0" presId="urn:microsoft.com/office/officeart/2005/8/layout/vList6"/>
    <dgm:cxn modelId="{CB189E77-9A0A-416C-96AE-15DAFD248FB4}" srcId="{A132ADF6-FA58-4A01-89E2-7A1920FC6950}" destId="{0AC5866A-F324-4934-BA80-8B26A31F62A6}" srcOrd="1" destOrd="0" parTransId="{041EFB16-5BD0-4FDE-B2B1-1D8D5FB9354E}" sibTransId="{AF5BC714-0CB7-4E58-8960-2BF18EEC5719}"/>
    <dgm:cxn modelId="{00AFC3A1-5FCF-4AB3-8537-49FB876C5F45}" srcId="{A132ADF6-FA58-4A01-89E2-7A1920FC6950}" destId="{080FE863-36A2-4DBE-BF55-56190AE5D1B2}" srcOrd="0" destOrd="0" parTransId="{6A9BAFEA-B992-4A3A-97E1-DB0E758A802D}" sibTransId="{A22E4311-400E-4BA2-BF3A-63F579B02DB9}"/>
    <dgm:cxn modelId="{F9D2E39D-DA61-4352-9723-8E9791F7A603}" type="presParOf" srcId="{11572024-5063-4727-822D-0C4DAE5A4C1C}" destId="{7F35C327-7822-4B75-B764-B794EE1C5F2D}" srcOrd="0" destOrd="0" presId="urn:microsoft.com/office/officeart/2005/8/layout/vList6"/>
    <dgm:cxn modelId="{EEEA010D-3EAE-4EE5-BE00-8E306AC83215}" type="presParOf" srcId="{7F35C327-7822-4B75-B764-B794EE1C5F2D}" destId="{61E715AC-A5AC-48EF-932B-0FB781DF1065}" srcOrd="0" destOrd="0" presId="urn:microsoft.com/office/officeart/2005/8/layout/vList6"/>
    <dgm:cxn modelId="{69218E51-FF9A-43BE-90F9-484893411456}" type="presParOf" srcId="{7F35C327-7822-4B75-B764-B794EE1C5F2D}" destId="{2AE657C8-C40D-4783-9AF0-28ABF5BCDD28}" srcOrd="1" destOrd="0" presId="urn:microsoft.com/office/officeart/2005/8/layout/vList6"/>
    <dgm:cxn modelId="{6295A88D-8B41-4276-9CE6-B64752CFB20A}" type="presParOf" srcId="{11572024-5063-4727-822D-0C4DAE5A4C1C}" destId="{E5A81B5C-720C-4872-A69C-61ECA091AD0C}" srcOrd="1" destOrd="0" presId="urn:microsoft.com/office/officeart/2005/8/layout/vList6"/>
    <dgm:cxn modelId="{D65DB167-1586-47A5-AF69-729E91D8FD72}" type="presParOf" srcId="{11572024-5063-4727-822D-0C4DAE5A4C1C}" destId="{920BD635-798E-4D9B-9161-7BFFADEEF14A}" srcOrd="2" destOrd="0" presId="urn:microsoft.com/office/officeart/2005/8/layout/vList6"/>
    <dgm:cxn modelId="{72505E97-913F-4B6F-8C3C-746B2947FB9C}" type="presParOf" srcId="{920BD635-798E-4D9B-9161-7BFFADEEF14A}" destId="{10B40137-737D-4C99-8BDF-7B6E9DD07187}" srcOrd="0" destOrd="0" presId="urn:microsoft.com/office/officeart/2005/8/layout/vList6"/>
    <dgm:cxn modelId="{CC7BB79E-6D82-4A81-8DDD-917334EF07FF}" type="presParOf" srcId="{920BD635-798E-4D9B-9161-7BFFADEEF14A}" destId="{920C518E-50DE-4036-8C85-8A954E9EB47B}"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BD5FB8-3CBD-4B59-85CF-0D9180BD8FC0}" type="doc">
      <dgm:prSet loTypeId="urn:microsoft.com/office/officeart/2005/8/layout/hProcess9" loCatId="process" qsTypeId="urn:microsoft.com/office/officeart/2005/8/quickstyle/simple1" qsCatId="simple" csTypeId="urn:microsoft.com/office/officeart/2005/8/colors/accent1_2" csCatId="accent1" phldr="1"/>
      <dgm:spPr/>
    </dgm:pt>
    <dgm:pt modelId="{89B7CBBE-D663-4AA7-9966-AF4921C61E94}">
      <dgm:prSet phldrT="[Text]" custT="1"/>
      <dgm:spPr>
        <a:solidFill>
          <a:srgbClr val="00C4C4"/>
        </a:solidFill>
        <a:ln>
          <a:solidFill>
            <a:srgbClr val="00C4C4"/>
          </a:solidFill>
        </a:ln>
      </dgm:spPr>
      <dgm:t>
        <a:bodyPr/>
        <a:lstStyle/>
        <a:p>
          <a:r>
            <a:rPr lang="en-GB" sz="2400" b="1">
              <a:latin typeface="Calibri" panose="020F0502020204030204" pitchFamily="34" charset="0"/>
            </a:rPr>
            <a:t>Look at the selected bundle of Experiences and Outcomes.</a:t>
          </a:r>
        </a:p>
      </dgm:t>
    </dgm:pt>
    <dgm:pt modelId="{4E394672-F943-498B-B39B-1973BCE1E972}" type="parTrans" cxnId="{E65444B8-3CFA-4DCF-A8BF-834B59B37A3F}">
      <dgm:prSet/>
      <dgm:spPr/>
      <dgm:t>
        <a:bodyPr/>
        <a:lstStyle/>
        <a:p>
          <a:endParaRPr lang="en-GB"/>
        </a:p>
      </dgm:t>
    </dgm:pt>
    <dgm:pt modelId="{9E32EE8A-05AA-40E6-99F9-5D27E683782D}" type="sibTrans" cxnId="{E65444B8-3CFA-4DCF-A8BF-834B59B37A3F}">
      <dgm:prSet/>
      <dgm:spPr/>
      <dgm:t>
        <a:bodyPr/>
        <a:lstStyle/>
        <a:p>
          <a:endParaRPr lang="en-GB"/>
        </a:p>
      </dgm:t>
    </dgm:pt>
    <dgm:pt modelId="{C7D03BA6-6F75-424E-A2F0-889F2E907039}">
      <dgm:prSet phldrT="[Text]" custT="1"/>
      <dgm:spPr>
        <a:solidFill>
          <a:srgbClr val="00C4C4"/>
        </a:solidFill>
        <a:ln>
          <a:solidFill>
            <a:srgbClr val="00C4C4"/>
          </a:solidFill>
        </a:ln>
      </dgm:spPr>
      <dgm:t>
        <a:bodyPr/>
        <a:lstStyle/>
        <a:p>
          <a:r>
            <a:rPr lang="en-GB" sz="2400" b="1">
              <a:latin typeface="Calibri" panose="020F0502020204030204" pitchFamily="34" charset="0"/>
            </a:rPr>
            <a:t>Create the Learning Intentions, reflecting the standards in the Experiences and Outcomes.</a:t>
          </a:r>
        </a:p>
      </dgm:t>
    </dgm:pt>
    <dgm:pt modelId="{E62F40F8-40C1-44BB-BC3C-A5AC0E4A9E38}" type="sibTrans" cxnId="{189FBE06-17BE-40B8-9293-9179B906E08C}">
      <dgm:prSet/>
      <dgm:spPr/>
      <dgm:t>
        <a:bodyPr/>
        <a:lstStyle/>
        <a:p>
          <a:endParaRPr lang="en-GB"/>
        </a:p>
      </dgm:t>
    </dgm:pt>
    <dgm:pt modelId="{9788C585-9553-46F6-AD7F-A2991C72482B}" type="parTrans" cxnId="{189FBE06-17BE-40B8-9293-9179B906E08C}">
      <dgm:prSet/>
      <dgm:spPr/>
      <dgm:t>
        <a:bodyPr/>
        <a:lstStyle/>
        <a:p>
          <a:endParaRPr lang="en-GB"/>
        </a:p>
      </dgm:t>
    </dgm:pt>
    <dgm:pt modelId="{47EC3E95-486E-441D-B542-A0359FF96768}">
      <dgm:prSet phldrT="[Text]" custT="1"/>
      <dgm:spPr>
        <a:solidFill>
          <a:srgbClr val="00C4C4"/>
        </a:solidFill>
        <a:ln>
          <a:solidFill>
            <a:srgbClr val="00C4C4"/>
          </a:solidFill>
        </a:ln>
      </dgm:spPr>
      <dgm:t>
        <a:bodyPr/>
        <a:lstStyle/>
        <a:p>
          <a:pPr>
            <a:spcAft>
              <a:spcPts val="200"/>
            </a:spcAft>
          </a:pPr>
          <a:r>
            <a:rPr lang="en-GB" sz="2400" b="1">
              <a:latin typeface="Calibri" panose="020F0502020204030204" pitchFamily="34" charset="0"/>
            </a:rPr>
            <a:t>Consider:</a:t>
          </a:r>
        </a:p>
        <a:p>
          <a:pPr>
            <a:spcAft>
              <a:spcPts val="200"/>
            </a:spcAft>
          </a:pPr>
          <a:r>
            <a:rPr lang="en-GB" sz="2400" b="1">
              <a:latin typeface="Calibri" panose="020F0502020204030204" pitchFamily="34" charset="0"/>
            </a:rPr>
            <a:t>What do I want the learners to know, understand and/or be able to do?</a:t>
          </a:r>
        </a:p>
      </dgm:t>
    </dgm:pt>
    <dgm:pt modelId="{05CF87B9-B995-4025-930E-5C87F788C2F6}" type="sibTrans" cxnId="{AA7C2E24-13B4-480F-A9C5-4C86AC607926}">
      <dgm:prSet/>
      <dgm:spPr/>
      <dgm:t>
        <a:bodyPr/>
        <a:lstStyle/>
        <a:p>
          <a:endParaRPr lang="en-GB"/>
        </a:p>
      </dgm:t>
    </dgm:pt>
    <dgm:pt modelId="{A4288174-09BB-47BD-A185-3C8D70F8E0CD}" type="parTrans" cxnId="{AA7C2E24-13B4-480F-A9C5-4C86AC607926}">
      <dgm:prSet/>
      <dgm:spPr/>
      <dgm:t>
        <a:bodyPr/>
        <a:lstStyle/>
        <a:p>
          <a:endParaRPr lang="en-GB"/>
        </a:p>
      </dgm:t>
    </dgm:pt>
    <dgm:pt modelId="{66399473-55F9-43ED-94E1-A0C22A4BA700}" type="pres">
      <dgm:prSet presAssocID="{69BD5FB8-3CBD-4B59-85CF-0D9180BD8FC0}" presName="CompostProcess" presStyleCnt="0">
        <dgm:presLayoutVars>
          <dgm:dir/>
          <dgm:resizeHandles val="exact"/>
        </dgm:presLayoutVars>
      </dgm:prSet>
      <dgm:spPr/>
    </dgm:pt>
    <dgm:pt modelId="{90B6F04F-851E-49A7-A960-07D80C7E5F62}" type="pres">
      <dgm:prSet presAssocID="{69BD5FB8-3CBD-4B59-85CF-0D9180BD8FC0}" presName="arrow" presStyleLbl="bgShp" presStyleIdx="0" presStyleCnt="1" custScaleX="117647" custLinFactNeighborX="-7459" custLinFactNeighborY="4351"/>
      <dgm:spPr>
        <a:ln w="57150">
          <a:solidFill>
            <a:srgbClr val="00ABB5"/>
          </a:solidFill>
        </a:ln>
      </dgm:spPr>
    </dgm:pt>
    <dgm:pt modelId="{3E491785-C16C-4C81-B0A6-5A98BA327A27}" type="pres">
      <dgm:prSet presAssocID="{69BD5FB8-3CBD-4B59-85CF-0D9180BD8FC0}" presName="linearProcess" presStyleCnt="0"/>
      <dgm:spPr/>
    </dgm:pt>
    <dgm:pt modelId="{F50ECC1B-E57C-4C1C-80E3-529E3FB96A44}" type="pres">
      <dgm:prSet presAssocID="{89B7CBBE-D663-4AA7-9966-AF4921C61E94}" presName="textNode" presStyleLbl="node1" presStyleIdx="0" presStyleCnt="3" custScaleX="41184" custScaleY="89979" custLinFactNeighborX="13989" custLinFactNeighborY="915">
        <dgm:presLayoutVars>
          <dgm:bulletEnabled val="1"/>
        </dgm:presLayoutVars>
      </dgm:prSet>
      <dgm:spPr/>
      <dgm:t>
        <a:bodyPr/>
        <a:lstStyle/>
        <a:p>
          <a:endParaRPr lang="en-GB"/>
        </a:p>
      </dgm:t>
    </dgm:pt>
    <dgm:pt modelId="{45BD2929-4DB8-48C9-AC2C-B3F674CEB142}" type="pres">
      <dgm:prSet presAssocID="{9E32EE8A-05AA-40E6-99F9-5D27E683782D}" presName="sibTrans" presStyleCnt="0"/>
      <dgm:spPr/>
    </dgm:pt>
    <dgm:pt modelId="{E93E0EE3-C488-4DED-B258-E1CD6B7C4D42}" type="pres">
      <dgm:prSet presAssocID="{47EC3E95-486E-441D-B542-A0359FF96768}" presName="textNode" presStyleLbl="node1" presStyleIdx="1" presStyleCnt="3" custScaleX="51019" custScaleY="88807" custLinFactNeighborX="-71973" custLinFactNeighborY="-619">
        <dgm:presLayoutVars>
          <dgm:bulletEnabled val="1"/>
        </dgm:presLayoutVars>
      </dgm:prSet>
      <dgm:spPr/>
      <dgm:t>
        <a:bodyPr/>
        <a:lstStyle/>
        <a:p>
          <a:endParaRPr lang="en-GB"/>
        </a:p>
      </dgm:t>
    </dgm:pt>
    <dgm:pt modelId="{7F6DACDE-C0E9-428D-9DDA-CA1F5EE58E8E}" type="pres">
      <dgm:prSet presAssocID="{05CF87B9-B995-4025-930E-5C87F788C2F6}" presName="sibTrans" presStyleCnt="0"/>
      <dgm:spPr/>
    </dgm:pt>
    <dgm:pt modelId="{E85C343F-105F-48A7-9F99-2D0A50034925}" type="pres">
      <dgm:prSet presAssocID="{C7D03BA6-6F75-424E-A2F0-889F2E907039}" presName="textNode" presStyleLbl="node1" presStyleIdx="2" presStyleCnt="3" custScaleX="61481" custScaleY="82006" custLinFactX="-4974" custLinFactNeighborX="-100000" custLinFactNeighborY="148">
        <dgm:presLayoutVars>
          <dgm:bulletEnabled val="1"/>
        </dgm:presLayoutVars>
      </dgm:prSet>
      <dgm:spPr/>
      <dgm:t>
        <a:bodyPr/>
        <a:lstStyle/>
        <a:p>
          <a:endParaRPr lang="en-GB"/>
        </a:p>
      </dgm:t>
    </dgm:pt>
  </dgm:ptLst>
  <dgm:cxnLst>
    <dgm:cxn modelId="{189FBE06-17BE-40B8-9293-9179B906E08C}" srcId="{69BD5FB8-3CBD-4B59-85CF-0D9180BD8FC0}" destId="{C7D03BA6-6F75-424E-A2F0-889F2E907039}" srcOrd="2" destOrd="0" parTransId="{9788C585-9553-46F6-AD7F-A2991C72482B}" sibTransId="{E62F40F8-40C1-44BB-BC3C-A5AC0E4A9E38}"/>
    <dgm:cxn modelId="{232DD095-DFD3-4F11-BBA5-F7BC25300321}" type="presOf" srcId="{C7D03BA6-6F75-424E-A2F0-889F2E907039}" destId="{E85C343F-105F-48A7-9F99-2D0A50034925}" srcOrd="0" destOrd="0" presId="urn:microsoft.com/office/officeart/2005/8/layout/hProcess9"/>
    <dgm:cxn modelId="{12482A3D-72A1-4CAD-9EEA-E59E3BA36D4C}" type="presOf" srcId="{89B7CBBE-D663-4AA7-9966-AF4921C61E94}" destId="{F50ECC1B-E57C-4C1C-80E3-529E3FB96A44}" srcOrd="0" destOrd="0" presId="urn:microsoft.com/office/officeart/2005/8/layout/hProcess9"/>
    <dgm:cxn modelId="{AA7C2E24-13B4-480F-A9C5-4C86AC607926}" srcId="{69BD5FB8-3CBD-4B59-85CF-0D9180BD8FC0}" destId="{47EC3E95-486E-441D-B542-A0359FF96768}" srcOrd="1" destOrd="0" parTransId="{A4288174-09BB-47BD-A185-3C8D70F8E0CD}" sibTransId="{05CF87B9-B995-4025-930E-5C87F788C2F6}"/>
    <dgm:cxn modelId="{E65444B8-3CFA-4DCF-A8BF-834B59B37A3F}" srcId="{69BD5FB8-3CBD-4B59-85CF-0D9180BD8FC0}" destId="{89B7CBBE-D663-4AA7-9966-AF4921C61E94}" srcOrd="0" destOrd="0" parTransId="{4E394672-F943-498B-B39B-1973BCE1E972}" sibTransId="{9E32EE8A-05AA-40E6-99F9-5D27E683782D}"/>
    <dgm:cxn modelId="{B464A779-B8C8-477C-A613-ABC4ADFA47CD}" type="presOf" srcId="{69BD5FB8-3CBD-4B59-85CF-0D9180BD8FC0}" destId="{66399473-55F9-43ED-94E1-A0C22A4BA700}" srcOrd="0" destOrd="0" presId="urn:microsoft.com/office/officeart/2005/8/layout/hProcess9"/>
    <dgm:cxn modelId="{C2FD9444-DE33-4813-BF8F-7A11DECAF450}" type="presOf" srcId="{47EC3E95-486E-441D-B542-A0359FF96768}" destId="{E93E0EE3-C488-4DED-B258-E1CD6B7C4D42}" srcOrd="0" destOrd="0" presId="urn:microsoft.com/office/officeart/2005/8/layout/hProcess9"/>
    <dgm:cxn modelId="{45AF29F0-9A8F-49D9-8A9F-D72B5AABBE21}" type="presParOf" srcId="{66399473-55F9-43ED-94E1-A0C22A4BA700}" destId="{90B6F04F-851E-49A7-A960-07D80C7E5F62}" srcOrd="0" destOrd="0" presId="urn:microsoft.com/office/officeart/2005/8/layout/hProcess9"/>
    <dgm:cxn modelId="{F9DA6619-1851-49D6-BA87-19E72324100E}" type="presParOf" srcId="{66399473-55F9-43ED-94E1-A0C22A4BA700}" destId="{3E491785-C16C-4C81-B0A6-5A98BA327A27}" srcOrd="1" destOrd="0" presId="urn:microsoft.com/office/officeart/2005/8/layout/hProcess9"/>
    <dgm:cxn modelId="{78D71895-6807-47E3-80A2-1F0E9F678112}" type="presParOf" srcId="{3E491785-C16C-4C81-B0A6-5A98BA327A27}" destId="{F50ECC1B-E57C-4C1C-80E3-529E3FB96A44}" srcOrd="0" destOrd="0" presId="urn:microsoft.com/office/officeart/2005/8/layout/hProcess9"/>
    <dgm:cxn modelId="{CBBC9EBA-8577-4F87-A6CC-50E89A4686C5}" type="presParOf" srcId="{3E491785-C16C-4C81-B0A6-5A98BA327A27}" destId="{45BD2929-4DB8-48C9-AC2C-B3F674CEB142}" srcOrd="1" destOrd="0" presId="urn:microsoft.com/office/officeart/2005/8/layout/hProcess9"/>
    <dgm:cxn modelId="{ACB891A6-46F2-4D89-B5CB-E898A313145E}" type="presParOf" srcId="{3E491785-C16C-4C81-B0A6-5A98BA327A27}" destId="{E93E0EE3-C488-4DED-B258-E1CD6B7C4D42}" srcOrd="2" destOrd="0" presId="urn:microsoft.com/office/officeart/2005/8/layout/hProcess9"/>
    <dgm:cxn modelId="{7CF6C413-C87D-4D76-8582-D2924830B832}" type="presParOf" srcId="{3E491785-C16C-4C81-B0A6-5A98BA327A27}" destId="{7F6DACDE-C0E9-428D-9DDA-CA1F5EE58E8E}" srcOrd="3" destOrd="0" presId="urn:microsoft.com/office/officeart/2005/8/layout/hProcess9"/>
    <dgm:cxn modelId="{312283AB-308B-47ED-B273-E55F1CC7CB5B}" type="presParOf" srcId="{3E491785-C16C-4C81-B0A6-5A98BA327A27}" destId="{E85C343F-105F-48A7-9F99-2D0A50034925}"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1F592-51EE-4826-ACD0-1D74D4C53A68}">
      <dsp:nvSpPr>
        <dsp:cNvPr id="0" name=""/>
        <dsp:cNvSpPr/>
      </dsp:nvSpPr>
      <dsp:spPr>
        <a:xfrm>
          <a:off x="2" y="0"/>
          <a:ext cx="8404712" cy="208823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764DB5-FC4A-4A34-AE66-3453461941F6}">
      <dsp:nvSpPr>
        <dsp:cNvPr id="0" name=""/>
        <dsp:cNvSpPr/>
      </dsp:nvSpPr>
      <dsp:spPr>
        <a:xfrm>
          <a:off x="1438" y="626469"/>
          <a:ext cx="2794733" cy="8352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a:t>Learning Intention</a:t>
          </a:r>
        </a:p>
      </dsp:txBody>
      <dsp:txXfrm>
        <a:off x="42214" y="667245"/>
        <a:ext cx="2713181" cy="753740"/>
      </dsp:txXfrm>
    </dsp:sp>
    <dsp:sp modelId="{4167553B-528A-4E07-8F94-FA08CF84CA0E}">
      <dsp:nvSpPr>
        <dsp:cNvPr id="0" name=""/>
        <dsp:cNvSpPr/>
      </dsp:nvSpPr>
      <dsp:spPr>
        <a:xfrm>
          <a:off x="3152797" y="318580"/>
          <a:ext cx="2446927" cy="14510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Clearly states the intended learning  and  what learners should know, understand or be able to do.  Reflects the expected standards within the </a:t>
          </a:r>
          <a:r>
            <a:rPr lang="en-GB" sz="1400" kern="1200" err="1"/>
            <a:t>Es</a:t>
          </a:r>
          <a:r>
            <a:rPr lang="en-GB" sz="1400" kern="1200"/>
            <a:t> and </a:t>
          </a:r>
          <a:r>
            <a:rPr lang="en-GB" sz="1400" kern="1200" err="1"/>
            <a:t>Os</a:t>
          </a:r>
          <a:r>
            <a:rPr lang="en-GB" sz="1400" kern="1200"/>
            <a:t>.</a:t>
          </a:r>
        </a:p>
      </dsp:txBody>
      <dsp:txXfrm>
        <a:off x="3223632" y="389415"/>
        <a:ext cx="2305257" cy="1309400"/>
      </dsp:txXfrm>
    </dsp:sp>
    <dsp:sp modelId="{C5A4944D-4F37-4B52-B81D-B303F016F3A3}">
      <dsp:nvSpPr>
        <dsp:cNvPr id="0" name=""/>
        <dsp:cNvSpPr/>
      </dsp:nvSpPr>
      <dsp:spPr>
        <a:xfrm>
          <a:off x="5956351" y="626469"/>
          <a:ext cx="2446927" cy="8352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a:t>To use persuasive language in writing</a:t>
          </a:r>
        </a:p>
      </dsp:txBody>
      <dsp:txXfrm>
        <a:off x="5997127" y="667245"/>
        <a:ext cx="2365375" cy="753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1F592-51EE-4826-ACD0-1D74D4C53A68}">
      <dsp:nvSpPr>
        <dsp:cNvPr id="0" name=""/>
        <dsp:cNvSpPr/>
      </dsp:nvSpPr>
      <dsp:spPr>
        <a:xfrm>
          <a:off x="169922" y="0"/>
          <a:ext cx="8064872" cy="295232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764DB5-FC4A-4A34-AE66-3453461941F6}">
      <dsp:nvSpPr>
        <dsp:cNvPr id="0" name=""/>
        <dsp:cNvSpPr/>
      </dsp:nvSpPr>
      <dsp:spPr>
        <a:xfrm>
          <a:off x="218391" y="885698"/>
          <a:ext cx="2415953" cy="11809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a:t>Success Criteria</a:t>
          </a:r>
        </a:p>
      </dsp:txBody>
      <dsp:txXfrm>
        <a:off x="276039" y="943346"/>
        <a:ext cx="2300657" cy="1065635"/>
      </dsp:txXfrm>
    </dsp:sp>
    <dsp:sp modelId="{4167553B-528A-4E07-8F94-FA08CF84CA0E}">
      <dsp:nvSpPr>
        <dsp:cNvPr id="0" name=""/>
        <dsp:cNvSpPr/>
      </dsp:nvSpPr>
      <dsp:spPr>
        <a:xfrm>
          <a:off x="2986457" y="337805"/>
          <a:ext cx="2415953" cy="22767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a:t>Clear, relevant and measurable definitions of success to achieve the Learning Intention.</a:t>
          </a:r>
        </a:p>
      </dsp:txBody>
      <dsp:txXfrm>
        <a:off x="3097597" y="448945"/>
        <a:ext cx="2193673" cy="2054437"/>
      </dsp:txXfrm>
    </dsp:sp>
    <dsp:sp modelId="{C5A4944D-4F37-4B52-B81D-B303F016F3A3}">
      <dsp:nvSpPr>
        <dsp:cNvPr id="0" name=""/>
        <dsp:cNvSpPr/>
      </dsp:nvSpPr>
      <dsp:spPr>
        <a:xfrm>
          <a:off x="5790166" y="160901"/>
          <a:ext cx="2431802" cy="2630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*Clearly state my argument in the opening paragraph</a:t>
          </a:r>
        </a:p>
        <a:p>
          <a:pPr lvl="0" algn="ctr" defTabSz="622300">
            <a:lnSpc>
              <a:spcPct val="90000"/>
            </a:lnSpc>
            <a:spcBef>
              <a:spcPct val="0"/>
            </a:spcBef>
            <a:spcAft>
              <a:spcPct val="35000"/>
            </a:spcAft>
          </a:pPr>
          <a:r>
            <a:rPr lang="en-GB" sz="1400" kern="1200"/>
            <a:t>*Write in the present tense</a:t>
          </a:r>
        </a:p>
        <a:p>
          <a:pPr lvl="0" algn="ctr" defTabSz="622300">
            <a:lnSpc>
              <a:spcPct val="90000"/>
            </a:lnSpc>
            <a:spcBef>
              <a:spcPct val="0"/>
            </a:spcBef>
            <a:spcAft>
              <a:spcPct val="35000"/>
            </a:spcAft>
          </a:pPr>
          <a:r>
            <a:rPr lang="en-GB" sz="1400" kern="1200"/>
            <a:t>*Link ideas to my argument using connectives</a:t>
          </a:r>
        </a:p>
        <a:p>
          <a:pPr lvl="0" algn="ctr" defTabSz="622300">
            <a:lnSpc>
              <a:spcPct val="90000"/>
            </a:lnSpc>
            <a:spcBef>
              <a:spcPct val="0"/>
            </a:spcBef>
            <a:spcAft>
              <a:spcPct val="35000"/>
            </a:spcAft>
          </a:pPr>
          <a:r>
            <a:rPr lang="en-GB" sz="1400" kern="1200"/>
            <a:t>*Use  techniques such as rhetorical question, alliteration, sensational word choice,</a:t>
          </a:r>
        </a:p>
      </dsp:txBody>
      <dsp:txXfrm>
        <a:off x="5908877" y="279612"/>
        <a:ext cx="2194380" cy="2393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657C8-C40D-4783-9AF0-28ABF5BCDD28}">
      <dsp:nvSpPr>
        <dsp:cNvPr id="0" name=""/>
        <dsp:cNvSpPr/>
      </dsp:nvSpPr>
      <dsp:spPr>
        <a:xfrm>
          <a:off x="3321860" y="706"/>
          <a:ext cx="4976708" cy="167861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GB" sz="1600" kern="1200"/>
            <a:t>How to</a:t>
          </a:r>
        </a:p>
        <a:p>
          <a:pPr marL="171450" lvl="1" indent="-171450" algn="l" defTabSz="711200">
            <a:lnSpc>
              <a:spcPct val="90000"/>
            </a:lnSpc>
            <a:spcBef>
              <a:spcPct val="0"/>
            </a:spcBef>
            <a:spcAft>
              <a:spcPct val="15000"/>
            </a:spcAft>
            <a:buChar char="••"/>
          </a:pPr>
          <a:r>
            <a:rPr lang="en-GB" sz="1600" kern="1200"/>
            <a:t>To…..</a:t>
          </a:r>
        </a:p>
        <a:p>
          <a:pPr marL="171450" lvl="1" indent="-171450" algn="l" defTabSz="711200">
            <a:lnSpc>
              <a:spcPct val="90000"/>
            </a:lnSpc>
            <a:spcBef>
              <a:spcPct val="0"/>
            </a:spcBef>
            <a:spcAft>
              <a:spcPct val="15000"/>
            </a:spcAft>
            <a:buChar char="••"/>
          </a:pPr>
          <a:r>
            <a:rPr lang="en-GB" sz="1600" kern="1200"/>
            <a:t>I am learning…</a:t>
          </a:r>
        </a:p>
        <a:p>
          <a:pPr marL="171450" lvl="1" indent="-171450" algn="l" defTabSz="711200">
            <a:lnSpc>
              <a:spcPct val="90000"/>
            </a:lnSpc>
            <a:spcBef>
              <a:spcPct val="0"/>
            </a:spcBef>
            <a:spcAft>
              <a:spcPct val="15000"/>
            </a:spcAft>
            <a:buChar char="••"/>
          </a:pPr>
          <a:r>
            <a:rPr lang="en-GB" sz="1600" kern="1200"/>
            <a:t>We are learning to….</a:t>
          </a:r>
        </a:p>
        <a:p>
          <a:pPr marL="171450" lvl="1" indent="-171450" algn="l" defTabSz="711200">
            <a:lnSpc>
              <a:spcPct val="90000"/>
            </a:lnSpc>
            <a:spcBef>
              <a:spcPct val="0"/>
            </a:spcBef>
            <a:spcAft>
              <a:spcPct val="15000"/>
            </a:spcAft>
            <a:buChar char="••"/>
          </a:pPr>
          <a:r>
            <a:rPr lang="en-GB" sz="1600" kern="1200"/>
            <a:t>Create/design/write/demonstrate..</a:t>
          </a:r>
        </a:p>
      </dsp:txBody>
      <dsp:txXfrm>
        <a:off x="3321860" y="210533"/>
        <a:ext cx="4347226" cy="1258964"/>
      </dsp:txXfrm>
    </dsp:sp>
    <dsp:sp modelId="{61E715AC-A5AC-48EF-932B-0FB781DF1065}">
      <dsp:nvSpPr>
        <dsp:cNvPr id="0" name=""/>
        <dsp:cNvSpPr/>
      </dsp:nvSpPr>
      <dsp:spPr>
        <a:xfrm>
          <a:off x="0" y="114905"/>
          <a:ext cx="3317805" cy="13897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a:t>Learning Intentions</a:t>
          </a:r>
        </a:p>
      </dsp:txBody>
      <dsp:txXfrm>
        <a:off x="67840" y="182745"/>
        <a:ext cx="3182125" cy="1254031"/>
      </dsp:txXfrm>
    </dsp:sp>
    <dsp:sp modelId="{920C518E-50DE-4036-8C85-8A954E9EB47B}">
      <dsp:nvSpPr>
        <dsp:cNvPr id="0" name=""/>
        <dsp:cNvSpPr/>
      </dsp:nvSpPr>
      <dsp:spPr>
        <a:xfrm>
          <a:off x="3321049" y="1818295"/>
          <a:ext cx="4981573" cy="138971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GB" sz="1600" kern="1200"/>
            <a:t>Remember to……</a:t>
          </a:r>
        </a:p>
        <a:p>
          <a:pPr marL="171450" lvl="1" indent="-171450" algn="l" defTabSz="711200">
            <a:lnSpc>
              <a:spcPct val="90000"/>
            </a:lnSpc>
            <a:spcBef>
              <a:spcPct val="0"/>
            </a:spcBef>
            <a:spcAft>
              <a:spcPct val="15000"/>
            </a:spcAft>
            <a:buChar char="••"/>
          </a:pPr>
          <a:r>
            <a:rPr lang="en-GB" sz="1600" kern="1200"/>
            <a:t>I have/will/can….</a:t>
          </a:r>
        </a:p>
        <a:p>
          <a:pPr marL="171450" lvl="1" indent="-171450" algn="l" defTabSz="711200">
            <a:lnSpc>
              <a:spcPct val="90000"/>
            </a:lnSpc>
            <a:spcBef>
              <a:spcPct val="0"/>
            </a:spcBef>
            <a:spcAft>
              <a:spcPct val="15000"/>
            </a:spcAft>
            <a:buChar char="••"/>
          </a:pPr>
          <a:r>
            <a:rPr lang="en-GB" sz="1600" kern="1200"/>
            <a:t>I must/should/could…..</a:t>
          </a:r>
        </a:p>
        <a:p>
          <a:pPr marL="171450" lvl="1" indent="-171450" algn="l" defTabSz="711200">
            <a:lnSpc>
              <a:spcPct val="90000"/>
            </a:lnSpc>
            <a:spcBef>
              <a:spcPct val="0"/>
            </a:spcBef>
            <a:spcAft>
              <a:spcPct val="15000"/>
            </a:spcAft>
            <a:buChar char="••"/>
          </a:pPr>
          <a:r>
            <a:rPr lang="en-GB" sz="1600" kern="1200"/>
            <a:t>What a good one looks like….</a:t>
          </a:r>
        </a:p>
      </dsp:txBody>
      <dsp:txXfrm>
        <a:off x="3321049" y="1992009"/>
        <a:ext cx="4460431" cy="1042283"/>
      </dsp:txXfrm>
    </dsp:sp>
    <dsp:sp modelId="{10B40137-737D-4C99-8BDF-7B6E9DD07187}">
      <dsp:nvSpPr>
        <dsp:cNvPr id="0" name=""/>
        <dsp:cNvSpPr/>
      </dsp:nvSpPr>
      <dsp:spPr>
        <a:xfrm>
          <a:off x="33974" y="1791432"/>
          <a:ext cx="3321049" cy="13897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a:t>Success Criteria</a:t>
          </a:r>
        </a:p>
      </dsp:txBody>
      <dsp:txXfrm>
        <a:off x="101814" y="1859272"/>
        <a:ext cx="3185369" cy="12540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6F04F-851E-49A7-A960-07D80C7E5F62}">
      <dsp:nvSpPr>
        <dsp:cNvPr id="0" name=""/>
        <dsp:cNvSpPr/>
      </dsp:nvSpPr>
      <dsp:spPr>
        <a:xfrm>
          <a:off x="0" y="0"/>
          <a:ext cx="8787912" cy="5559797"/>
        </a:xfrm>
        <a:prstGeom prst="rightArrow">
          <a:avLst/>
        </a:prstGeom>
        <a:solidFill>
          <a:schemeClr val="accent1">
            <a:tint val="40000"/>
            <a:hueOff val="0"/>
            <a:satOff val="0"/>
            <a:lumOff val="0"/>
            <a:alphaOff val="0"/>
          </a:schemeClr>
        </a:solidFill>
        <a:ln w="57150">
          <a:solidFill>
            <a:srgbClr val="00ABB5"/>
          </a:solidFill>
        </a:ln>
        <a:effectLst/>
      </dsp:spPr>
      <dsp:style>
        <a:lnRef idx="0">
          <a:scrgbClr r="0" g="0" b="0"/>
        </a:lnRef>
        <a:fillRef idx="1">
          <a:scrgbClr r="0" g="0" b="0"/>
        </a:fillRef>
        <a:effectRef idx="0">
          <a:scrgbClr r="0" g="0" b="0"/>
        </a:effectRef>
        <a:fontRef idx="minor"/>
      </dsp:style>
    </dsp:sp>
    <dsp:sp modelId="{F50ECC1B-E57C-4C1C-80E3-529E3FB96A44}">
      <dsp:nvSpPr>
        <dsp:cNvPr id="0" name=""/>
        <dsp:cNvSpPr/>
      </dsp:nvSpPr>
      <dsp:spPr>
        <a:xfrm>
          <a:off x="163226" y="1799717"/>
          <a:ext cx="2066318" cy="2001060"/>
        </a:xfrm>
        <a:prstGeom prst="roundRect">
          <a:avLst/>
        </a:prstGeom>
        <a:solidFill>
          <a:srgbClr val="00C4C4"/>
        </a:solidFill>
        <a:ln w="25400" cap="flat" cmpd="sng" algn="ctr">
          <a:solidFill>
            <a:srgbClr val="00C4C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a:latin typeface="Calibri" panose="020F0502020204030204" pitchFamily="34" charset="0"/>
            </a:rPr>
            <a:t>Look at the selected bundle of Experiences and Outcomes.</a:t>
          </a:r>
        </a:p>
      </dsp:txBody>
      <dsp:txXfrm>
        <a:off x="260910" y="1897401"/>
        <a:ext cx="1870950" cy="1805692"/>
      </dsp:txXfrm>
    </dsp:sp>
    <dsp:sp modelId="{E93E0EE3-C488-4DED-B258-E1CD6B7C4D42}">
      <dsp:nvSpPr>
        <dsp:cNvPr id="0" name=""/>
        <dsp:cNvSpPr/>
      </dsp:nvSpPr>
      <dsp:spPr>
        <a:xfrm>
          <a:off x="2290806" y="1778634"/>
          <a:ext cx="2559768" cy="1974995"/>
        </a:xfrm>
        <a:prstGeom prst="roundRect">
          <a:avLst/>
        </a:prstGeom>
        <a:solidFill>
          <a:srgbClr val="00C4C4"/>
        </a:solidFill>
        <a:ln w="25400" cap="flat" cmpd="sng" algn="ctr">
          <a:solidFill>
            <a:srgbClr val="00C4C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200"/>
            </a:spcAft>
          </a:pPr>
          <a:r>
            <a:rPr lang="en-GB" sz="2400" b="1" kern="1200">
              <a:latin typeface="Calibri" panose="020F0502020204030204" pitchFamily="34" charset="0"/>
            </a:rPr>
            <a:t>Consider:</a:t>
          </a:r>
        </a:p>
        <a:p>
          <a:pPr lvl="0" algn="ctr" defTabSz="1066800">
            <a:lnSpc>
              <a:spcPct val="90000"/>
            </a:lnSpc>
            <a:spcBef>
              <a:spcPct val="0"/>
            </a:spcBef>
            <a:spcAft>
              <a:spcPts val="200"/>
            </a:spcAft>
          </a:pPr>
          <a:r>
            <a:rPr lang="en-GB" sz="2400" b="1" kern="1200">
              <a:latin typeface="Calibri" panose="020F0502020204030204" pitchFamily="34" charset="0"/>
            </a:rPr>
            <a:t>What do I want the learners to know, understand and/or be able to do?</a:t>
          </a:r>
        </a:p>
      </dsp:txBody>
      <dsp:txXfrm>
        <a:off x="2387217" y="1875045"/>
        <a:ext cx="2366946" cy="1782173"/>
      </dsp:txXfrm>
    </dsp:sp>
    <dsp:sp modelId="{E85C343F-105F-48A7-9F99-2D0A50034925}">
      <dsp:nvSpPr>
        <dsp:cNvPr id="0" name=""/>
        <dsp:cNvSpPr/>
      </dsp:nvSpPr>
      <dsp:spPr>
        <a:xfrm>
          <a:off x="4915103" y="1871316"/>
          <a:ext cx="3084677" cy="1823747"/>
        </a:xfrm>
        <a:prstGeom prst="roundRect">
          <a:avLst/>
        </a:prstGeom>
        <a:solidFill>
          <a:srgbClr val="00C4C4"/>
        </a:solidFill>
        <a:ln w="25400" cap="flat" cmpd="sng" algn="ctr">
          <a:solidFill>
            <a:srgbClr val="00C4C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a:latin typeface="Calibri" panose="020F0502020204030204" pitchFamily="34" charset="0"/>
            </a:rPr>
            <a:t>Create the Learning Intentions, reflecting the standards in the Experiences and Outcomes.</a:t>
          </a:r>
        </a:p>
      </dsp:txBody>
      <dsp:txXfrm>
        <a:off x="5004131" y="1960344"/>
        <a:ext cx="2906621" cy="164569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a:defRPr sz="1200"/>
            </a:lvl1pPr>
          </a:lstStyle>
          <a:p>
            <a:fld id="{93281621-6619-483C-9C30-FFCB584D174E}" type="datetimeFigureOut">
              <a:rPr lang="en-GB" smtClean="0"/>
              <a:t>17/09/2018</a:t>
            </a:fld>
            <a:endParaRPr lang="en-GB"/>
          </a:p>
        </p:txBody>
      </p:sp>
      <p:sp>
        <p:nvSpPr>
          <p:cNvPr id="4" name="Footer Placehold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377363"/>
            <a:ext cx="2889250" cy="493712"/>
          </a:xfrm>
          <a:prstGeom prst="rect">
            <a:avLst/>
          </a:prstGeom>
        </p:spPr>
        <p:txBody>
          <a:bodyPr vert="horz" lIns="91440" tIns="45720" rIns="91440" bIns="45720" rtlCol="0" anchor="b"/>
          <a:lstStyle>
            <a:lvl1pPr algn="r">
              <a:defRPr sz="1200"/>
            </a:lvl1pPr>
          </a:lstStyle>
          <a:p>
            <a:fld id="{D45378E6-059B-4B5A-B316-62D181B3DEDE}" type="slidenum">
              <a:rPr lang="en-GB" smtClean="0"/>
              <a:t>‹#›</a:t>
            </a:fld>
            <a:endParaRPr lang="en-GB"/>
          </a:p>
        </p:txBody>
      </p:sp>
    </p:spTree>
    <p:extLst>
      <p:ext uri="{BB962C8B-B14F-4D97-AF65-F5344CB8AC3E}">
        <p14:creationId xmlns:p14="http://schemas.microsoft.com/office/powerpoint/2010/main" val="2200393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78AA1717-4CAC-408D-99F4-4CAA1EC08466}" type="datetimeFigureOut">
              <a:rPr lang="en-GB" smtClean="0"/>
              <a:t>17/09/2018</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2488B333-084A-45BC-9C49-1525E3B41910}" type="slidenum">
              <a:rPr lang="en-GB" smtClean="0"/>
              <a:t>‹#›</a:t>
            </a:fld>
            <a:endParaRPr lang="en-GB"/>
          </a:p>
        </p:txBody>
      </p:sp>
    </p:spTree>
    <p:extLst>
      <p:ext uri="{BB962C8B-B14F-4D97-AF65-F5344CB8AC3E}">
        <p14:creationId xmlns:p14="http://schemas.microsoft.com/office/powerpoint/2010/main" val="105330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looks at Learning Intentions and Success Criteria together</a:t>
            </a:r>
            <a:r>
              <a:rPr lang="en-US" baseline="0" dirty="0"/>
              <a:t> with a focus on how they relate to each other. There are separate presentations for each of these areas if you wish to look at them in more depth individually before working through this presentation. </a:t>
            </a: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t>N.B.  Practitioner, senior and middle leader and learner self-evaluation pro-formas on learning intentions can be found in the joint learning intentions and success criteria presentation as well as in the Self-Evaluation (LI &amp; SC) section of this page.</a:t>
            </a:r>
            <a:endParaRPr lang="en-US"/>
          </a:p>
          <a:p>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eaLnBrk="1" hangingPunct="1"/>
            <a:r>
              <a:rPr lang="en-GB" altLang="en-US"/>
              <a:t>Notes for presenter</a:t>
            </a:r>
          </a:p>
          <a:p>
            <a:pPr eaLnBrk="1" hangingPunct="1"/>
            <a:endParaRPr lang="en-GB" altLang="en-US"/>
          </a:p>
          <a:p>
            <a:pPr eaLnBrk="1" hangingPunct="1"/>
            <a:endParaRPr lang="en-GB" altLang="en-US"/>
          </a:p>
          <a:p>
            <a:pPr marL="171450" indent="-171450" eaLnBrk="1" hangingPunct="1">
              <a:buFont typeface="Arial" panose="020B0604020202020204" pitchFamily="34" charset="0"/>
              <a:buChar char="•"/>
            </a:pPr>
            <a:r>
              <a:rPr lang="en-GB" altLang="en-US"/>
              <a:t>Learning intention should be focused on what the learner should know, understand or be able to do</a:t>
            </a:r>
          </a:p>
          <a:p>
            <a:pPr marL="171450" indent="-171450" eaLnBrk="1" hangingPunct="1">
              <a:buFont typeface="Arial" panose="020B0604020202020204" pitchFamily="34" charset="0"/>
              <a:buChar char="•"/>
            </a:pPr>
            <a:r>
              <a:rPr lang="en-GB" altLang="en-US"/>
              <a:t>Should be clear and make sense to learners – as straight forward as possible</a:t>
            </a:r>
          </a:p>
          <a:p>
            <a:pPr marL="171450" indent="-171450" eaLnBrk="1" hangingPunct="1">
              <a:buFont typeface="Arial" panose="020B0604020202020204" pitchFamily="34" charset="0"/>
              <a:buChar char="•"/>
            </a:pPr>
            <a:r>
              <a:rPr lang="en-GB" altLang="en-US"/>
              <a:t>Standards and wording taken from bundle of </a:t>
            </a:r>
            <a:r>
              <a:rPr lang="en-GB" altLang="en-US" err="1"/>
              <a:t>Es</a:t>
            </a:r>
            <a:r>
              <a:rPr lang="en-GB" altLang="en-US"/>
              <a:t> and </a:t>
            </a:r>
            <a:r>
              <a:rPr lang="en-GB" altLang="en-US" err="1"/>
              <a:t>Os</a:t>
            </a:r>
            <a:endParaRPr lang="en-GB" altLang="en-US"/>
          </a:p>
          <a:p>
            <a:pPr marL="171450" indent="-171450" eaLnBrk="1" hangingPunct="1">
              <a:buFont typeface="Arial" panose="020B0604020202020204" pitchFamily="34" charset="0"/>
              <a:buChar char="•"/>
            </a:pPr>
            <a:r>
              <a:rPr lang="en-GB" altLang="en-US"/>
              <a:t>Should focus on further practice of previous learning or moving to new learning</a:t>
            </a:r>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eaLnBrk="1" hangingPunct="1"/>
            <a:r>
              <a:rPr lang="en-GB" altLang="en-US"/>
              <a:t>Notes for presenter:</a:t>
            </a:r>
          </a:p>
          <a:p>
            <a:pPr eaLnBrk="1" hangingPunct="1"/>
            <a:endParaRPr lang="en-GB">
              <a:solidFill>
                <a:srgbClr val="000000"/>
              </a:solidFill>
            </a:endParaRPr>
          </a:p>
          <a:p>
            <a:pPr marL="171450" indent="-171450" eaLnBrk="1" hangingPunct="1">
              <a:buFont typeface="Arial" panose="020B0604020202020204" pitchFamily="34" charset="0"/>
              <a:buChar char="•"/>
            </a:pPr>
            <a:r>
              <a:rPr lang="en-GB">
                <a:solidFill>
                  <a:srgbClr val="000000"/>
                </a:solidFill>
              </a:rPr>
              <a:t>Emphasise the importance of identifying Learning Intentions from the bundle of Experiences and Outcomes</a:t>
            </a:r>
          </a:p>
          <a:p>
            <a:pPr marL="171450" indent="-171450" eaLnBrk="1" hangingPunct="1">
              <a:buFont typeface="Arial" panose="020B0604020202020204" pitchFamily="34" charset="0"/>
              <a:buChar char="•"/>
            </a:pPr>
            <a:r>
              <a:rPr lang="en-GB">
                <a:solidFill>
                  <a:srgbClr val="000000"/>
                </a:solidFill>
              </a:rPr>
              <a:t>Emphasise clarity and involvement of the learner</a:t>
            </a:r>
          </a:p>
          <a:p>
            <a:pPr marL="171450" indent="-171450" eaLnBrk="1" hangingPunct="1">
              <a:buFont typeface="Arial" panose="020B0604020202020204" pitchFamily="34" charset="0"/>
              <a:buChar char="•"/>
            </a:pPr>
            <a:r>
              <a:rPr lang="en-GB">
                <a:solidFill>
                  <a:srgbClr val="000000"/>
                </a:solidFill>
              </a:rPr>
              <a:t>Sharing throughout lessons is very important – helping learner make the links between what they are doing and what they are learning</a:t>
            </a:r>
          </a:p>
          <a:p>
            <a:pPr marL="171450" indent="-171450" eaLnBrk="1" hangingPunct="1">
              <a:buFont typeface="Arial" panose="020B0604020202020204" pitchFamily="34" charset="0"/>
              <a:buChar char="•"/>
            </a:pPr>
            <a:r>
              <a:rPr lang="en-GB">
                <a:solidFill>
                  <a:srgbClr val="000000"/>
                </a:solidFill>
              </a:rPr>
              <a:t>Emphasise link with assessment – assessment being integral part of learning and teaching</a:t>
            </a:r>
            <a:endParaRPr lang="en-US">
              <a:solidFill>
                <a:srgbClr val="000000"/>
              </a:solidFill>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eaLnBrk="1" hangingPunct="1"/>
            <a:r>
              <a:rPr lang="en-GB" altLang="en-US"/>
              <a:t>Notes for presenter:</a:t>
            </a:r>
          </a:p>
          <a:p>
            <a:pPr eaLnBrk="1" hangingPunct="1"/>
            <a:endParaRPr lang="en-GB" altLang="en-US"/>
          </a:p>
          <a:p>
            <a:pPr marL="171450" indent="-171450" eaLnBrk="1" hangingPunct="1">
              <a:buFont typeface="Arial" panose="020B0604020202020204" pitchFamily="34" charset="0"/>
              <a:buChar char="•"/>
            </a:pPr>
            <a:r>
              <a:rPr lang="en-GB" altLang="en-US"/>
              <a:t>Are we planning in this way across our establishment/dept./faculty?</a:t>
            </a:r>
          </a:p>
          <a:p>
            <a:pPr marL="171450" indent="-171450" eaLnBrk="1" hangingPunct="1">
              <a:buFont typeface="Arial" panose="020B0604020202020204" pitchFamily="34" charset="0"/>
              <a:buChar char="•"/>
            </a:pPr>
            <a:r>
              <a:rPr lang="en-GB" altLang="en-US"/>
              <a:t>Do we draw our Learning Intentions from the</a:t>
            </a:r>
            <a:r>
              <a:rPr lang="en-GB" altLang="en-US" baseline="0"/>
              <a:t> </a:t>
            </a:r>
            <a:r>
              <a:rPr lang="en-GB" altLang="en-US"/>
              <a:t>bundle of </a:t>
            </a:r>
            <a:r>
              <a:rPr lang="en-GB" altLang="en-US" err="1"/>
              <a:t>Es</a:t>
            </a:r>
            <a:r>
              <a:rPr lang="en-GB" altLang="en-US"/>
              <a:t> and </a:t>
            </a:r>
            <a:r>
              <a:rPr lang="en-GB" altLang="en-US" err="1"/>
              <a:t>Os</a:t>
            </a:r>
            <a:r>
              <a:rPr lang="en-GB" altLang="en-US"/>
              <a:t>?</a:t>
            </a:r>
            <a:endParaRPr lang="en-US" altLang="en-US"/>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lvl="0"/>
            <a:r>
              <a:rPr lang="en-GB"/>
              <a:t>Notes for presenter:</a:t>
            </a:r>
          </a:p>
          <a:p>
            <a:pPr lvl="0"/>
            <a:endParaRPr lang="en-GB"/>
          </a:p>
          <a:p>
            <a:pPr marL="171450" lvl="0" indent="-171450">
              <a:buFont typeface="Arial" panose="020B0604020202020204" pitchFamily="34" charset="0"/>
              <a:buChar char="•"/>
            </a:pPr>
            <a:r>
              <a:rPr lang="en-GB"/>
              <a:t>Learning Intentions should be shared at the beginning of the lesson but also referred to throughout the lesson and in plenary</a:t>
            </a:r>
          </a:p>
          <a:p>
            <a:pPr marL="171450" lvl="0" indent="-171450">
              <a:buFont typeface="Arial" panose="020B0604020202020204" pitchFamily="34" charset="0"/>
              <a:buChar char="•"/>
            </a:pPr>
            <a:r>
              <a:rPr lang="en-GB"/>
              <a:t>It may be</a:t>
            </a:r>
            <a:r>
              <a:rPr lang="en-GB" baseline="0"/>
              <a:t> that the Learning Intention is relevant to a short block of lessons, so shared at the start of this block and referred to again during the block of lessons.</a:t>
            </a:r>
          </a:p>
          <a:p>
            <a:pPr marL="171450" lvl="0" indent="-171450">
              <a:buFont typeface="Arial" panose="020B0604020202020204" pitchFamily="34" charset="0"/>
              <a:buChar char="•"/>
            </a:pPr>
            <a:r>
              <a:rPr lang="en-GB" baseline="0"/>
              <a:t>On occasion, sharing the Learning Intention at the start of a learning activity/lesson would have an adverse effect on the planned learning – where it hints at or gives the intended outcome when this should be reached through investigation or exploration for example. In this instance it would be better to discuss and share the Learning Intention later in the lesson or during the plenary. </a:t>
            </a:r>
            <a:endParaRPr lang="en-GB"/>
          </a:p>
          <a:p>
            <a:pPr eaLnBrk="1" hangingPunct="1"/>
            <a:endParaRPr lang="en-US" altLang="en-US"/>
          </a:p>
          <a:p>
            <a:endParaRPr lang="en-GB" baseline="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eaLnBrk="1" hangingPunct="1"/>
            <a:r>
              <a:rPr lang="en-GB" altLang="en-US"/>
              <a:t>Notes for presenter:</a:t>
            </a:r>
          </a:p>
          <a:p>
            <a:pPr eaLnBrk="1" hangingPunct="1"/>
            <a:endParaRPr lang="en-GB"/>
          </a:p>
          <a:p>
            <a:pPr marL="171450" indent="-171450" eaLnBrk="1" hangingPunct="1">
              <a:buFont typeface="Arial" panose="020B0604020202020204" pitchFamily="34" charset="0"/>
              <a:buChar char="•"/>
            </a:pPr>
            <a:r>
              <a:rPr lang="en-GB"/>
              <a:t>Have you come across any of these issues?</a:t>
            </a:r>
          </a:p>
          <a:p>
            <a:pPr marL="171450" indent="-171450" eaLnBrk="1" hangingPunct="1">
              <a:buFont typeface="Arial" panose="020B0604020202020204" pitchFamily="34" charset="0"/>
              <a:buChar char="•"/>
            </a:pPr>
            <a:r>
              <a:rPr lang="en-GB"/>
              <a:t>What can lead to these issues / what can be done about it?</a:t>
            </a:r>
          </a:p>
          <a:p>
            <a:pPr marL="171450" indent="-171450" eaLnBrk="1" hangingPunct="1">
              <a:buFont typeface="Arial" panose="020B0604020202020204" pitchFamily="34" charset="0"/>
              <a:buChar char="•"/>
            </a:pPr>
            <a:r>
              <a:rPr lang="en-GB"/>
              <a:t>Discussing</a:t>
            </a:r>
            <a:r>
              <a:rPr lang="en-GB" baseline="0"/>
              <a:t> Learning Intentions or taking time to develop these collaboratively with colleagues at points in the year as part of moderation activity can support a shared understanding of good quality Learning Intentions. </a:t>
            </a:r>
            <a:endParaRPr lang="en-GB"/>
          </a:p>
          <a:p>
            <a:pPr marL="171450" indent="-171450" eaLnBrk="1" hangingPunct="1">
              <a:buFont typeface="Arial" panose="020B0604020202020204" pitchFamily="34" charset="0"/>
              <a:buChar char="•"/>
            </a:pPr>
            <a:endParaRPr lang="en-US" altLang="en-US"/>
          </a:p>
          <a:p>
            <a:endParaRPr lang="en-GB" baseline="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t>Notes for presenter:</a:t>
            </a:r>
          </a:p>
          <a:p>
            <a:endParaRPr lang="en-GB"/>
          </a:p>
          <a:p>
            <a:pPr marL="171450" indent="-171450">
              <a:buFont typeface="Arial" panose="020B0604020202020204" pitchFamily="34" charset="0"/>
              <a:buChar char="•"/>
            </a:pPr>
            <a:r>
              <a:rPr lang="en-GB"/>
              <a:t>Discuss each learning intention and the issues highlighted – do you agree?</a:t>
            </a:r>
          </a:p>
          <a:p>
            <a:endParaRPr lang="en-GB"/>
          </a:p>
          <a:p>
            <a:pPr eaLnBrk="1" hangingPunct="1">
              <a:lnSpc>
                <a:spcPct val="90000"/>
              </a:lnSpc>
            </a:pPr>
            <a:endParaRPr lang="en-US" altLang="en-US"/>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eaLnBrk="1" hangingPunct="1">
              <a:lnSpc>
                <a:spcPct val="90000"/>
              </a:lnSpc>
            </a:pPr>
            <a:endParaRPr lang="en-US" altLang="en-US"/>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eaLnBrk="1" hangingPunct="1">
              <a:lnSpc>
                <a:spcPct val="90000"/>
              </a:lnSpc>
            </a:pPr>
            <a:r>
              <a:rPr lang="en-US" altLang="en-US" dirty="0"/>
              <a:t>Notes for presenter:</a:t>
            </a:r>
          </a:p>
          <a:p>
            <a:pPr eaLnBrk="1" hangingPunct="1">
              <a:lnSpc>
                <a:spcPct val="90000"/>
              </a:lnSpc>
            </a:pPr>
            <a:r>
              <a:rPr lang="en-US" altLang="en-US" dirty="0" smtClean="0"/>
              <a:t>You may not be covering all of the E and O and that is</a:t>
            </a:r>
            <a:r>
              <a:rPr lang="en-US" altLang="en-US" baseline="0" dirty="0" smtClean="0"/>
              <a:t> ok.</a:t>
            </a:r>
            <a:endParaRPr lang="en-US" altLang="en-US" dirty="0"/>
          </a:p>
          <a:p>
            <a:pPr marL="171450" indent="-171450" eaLnBrk="1" hangingPunct="1">
              <a:lnSpc>
                <a:spcPct val="90000"/>
              </a:lnSpc>
              <a:buFont typeface="Arial" panose="020B0604020202020204" pitchFamily="34" charset="0"/>
              <a:buChar char="•"/>
            </a:pPr>
            <a:r>
              <a:rPr lang="en-US" altLang="en-US" dirty="0"/>
              <a:t>Reminder to look at standards and wording within the Experiences and Outcomes when creating Learning Intentions</a:t>
            </a:r>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eaLnBrk="1" hangingPunct="1">
              <a:lnSpc>
                <a:spcPct val="90000"/>
              </a:lnSpc>
            </a:pPr>
            <a:endParaRPr lang="en-US" altLang="en-US"/>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t>Notes for presenter:</a:t>
            </a:r>
          </a:p>
          <a:p>
            <a:pPr eaLnBrk="1" hangingPunct="1"/>
            <a:endParaRPr lang="en-US" altLang="en-US"/>
          </a:p>
          <a:p>
            <a:pPr marL="171450" indent="-171450" eaLnBrk="1" hangingPunct="1">
              <a:buFont typeface="Arial" panose="020B0604020202020204" pitchFamily="34" charset="0"/>
              <a:buChar char="•"/>
            </a:pPr>
            <a:r>
              <a:rPr lang="en-US" altLang="en-US"/>
              <a:t>Purpose is to build on existing understanding and reflect on current practice</a:t>
            </a:r>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1" u="none" strike="noStrike" kern="1200" baseline="0" dirty="0" smtClean="0">
                <a:solidFill>
                  <a:schemeClr val="tx1"/>
                </a:solidFill>
                <a:latin typeface="+mn-lt"/>
                <a:ea typeface="+mn-ea"/>
                <a:cs typeface="+mn-cs"/>
              </a:rPr>
              <a:t>can persuade, argue, explore issues or express an opinion using relevant supporting detail and/or evidence. </a:t>
            </a:r>
            <a:r>
              <a:rPr lang="en-GB" sz="1200" b="1" i="1" u="none" strike="noStrike" kern="1200" baseline="0" dirty="0" smtClean="0">
                <a:solidFill>
                  <a:schemeClr val="tx1"/>
                </a:solidFill>
                <a:latin typeface="+mn-lt"/>
                <a:ea typeface="+mn-ea"/>
                <a:cs typeface="+mn-cs"/>
              </a:rPr>
              <a:t>LIT 2-29a </a:t>
            </a:r>
            <a:r>
              <a:rPr lang="en-GB"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u="none" strike="noStrike" kern="1200" baseline="0" dirty="0" smtClean="0">
                <a:solidFill>
                  <a:schemeClr val="tx1"/>
                </a:solidFill>
                <a:latin typeface="+mn-lt"/>
                <a:ea typeface="+mn-ea"/>
                <a:cs typeface="+mn-cs"/>
              </a:rPr>
              <a:t>can select ideas and relevant information, organise these in an appropriate way for my purpose and use suitable vocabulary for my audience. </a:t>
            </a:r>
            <a:r>
              <a:rPr lang="en-GB" sz="1200" b="1" i="1" u="none" strike="noStrike" kern="1200" baseline="0" smtClean="0">
                <a:solidFill>
                  <a:schemeClr val="tx1"/>
                </a:solidFill>
                <a:latin typeface="+mn-lt"/>
                <a:ea typeface="+mn-ea"/>
                <a:cs typeface="+mn-cs"/>
              </a:rPr>
              <a:t>LIT 2-06a </a:t>
            </a:r>
            <a:r>
              <a:rPr lang="en-GB" sz="1200" b="0" i="0" u="none" strike="noStrike" kern="1200" baseline="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eaLnBrk="1" hangingPunct="1"/>
            <a:endParaRPr lang="en-GB" altLang="en-US" dirty="0" smtClean="0"/>
          </a:p>
          <a:p>
            <a:pPr eaLnBrk="1" hangingPunct="1"/>
            <a:endParaRPr lang="en-GB" altLang="en-US" dirty="0"/>
          </a:p>
          <a:p>
            <a:pPr eaLnBrk="1" hangingPunct="1"/>
            <a:endParaRPr lang="en-GB" altLang="en-US" dirty="0"/>
          </a:p>
          <a:p>
            <a:pPr eaLnBrk="1" hangingPunct="1">
              <a:buFontTx/>
              <a:buChar char="•"/>
            </a:pPr>
            <a:endParaRPr lang="en-GB" altLang="en-US" dirty="0"/>
          </a:p>
          <a:p>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
        <p:nvSpPr>
          <p:cNvPr id="6" name="TextBox 5"/>
          <p:cNvSpPr txBox="1"/>
          <p:nvPr/>
        </p:nvSpPr>
        <p:spPr>
          <a:xfrm>
            <a:off x="411173" y="4888177"/>
            <a:ext cx="5915272" cy="830997"/>
          </a:xfrm>
          <a:prstGeom prst="rect">
            <a:avLst/>
          </a:prstGeom>
          <a:noFill/>
        </p:spPr>
        <p:txBody>
          <a:bodyPr wrap="square" rtlCol="0">
            <a:spAutoFit/>
          </a:bodyPr>
          <a:lstStyle/>
          <a:p>
            <a:r>
              <a:rPr lang="en-GB" sz="1200"/>
              <a:t>Notes to presenter:</a:t>
            </a:r>
          </a:p>
          <a:p>
            <a:endParaRPr lang="en-GB" sz="1200"/>
          </a:p>
          <a:p>
            <a:pPr marL="171450" indent="-171450">
              <a:buFont typeface="Arial" panose="020B0604020202020204" pitchFamily="34" charset="0"/>
              <a:buChar char="•"/>
            </a:pPr>
            <a:r>
              <a:rPr lang="en-GB" sz="1200"/>
              <a:t>Think about issues highlighted earlier in presentation (not separated from task/context/activity, too wordy, focus for learning not clear)</a:t>
            </a:r>
          </a:p>
        </p:txBody>
      </p:sp>
    </p:spTree>
    <p:extLst>
      <p:ext uri="{BB962C8B-B14F-4D97-AF65-F5344CB8AC3E}">
        <p14:creationId xmlns:p14="http://schemas.microsoft.com/office/powerpoint/2010/main" val="2436637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eaLnBrk="1" hangingPunct="1">
              <a:lnSpc>
                <a:spcPct val="90000"/>
              </a:lnSpc>
            </a:pPr>
            <a:endParaRPr lang="en-US" altLang="en-US"/>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eaLnBrk="1" hangingPunct="1"/>
            <a:endParaRPr lang="en-GB" altLang="en-US" dirty="0"/>
          </a:p>
          <a:p>
            <a:pPr eaLnBrk="1" hangingPunct="1"/>
            <a:endParaRPr lang="en-GB" altLang="en-US" dirty="0"/>
          </a:p>
          <a:p>
            <a:pPr eaLnBrk="1" hangingPunct="1">
              <a:buFontTx/>
              <a:buChar char="•"/>
            </a:pPr>
            <a:endParaRPr lang="en-GB" altLang="en-US" dirty="0"/>
          </a:p>
          <a:p>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N.B.  Practitioner, senior and middle leader and learner self-evaluation pro-forma on success criteria can be found in the joint learning intentions and success criteria presentation as well as in the Self-Evaluation (LI &amp; SC) section of this page.</a:t>
            </a:r>
            <a:endParaRPr lang="en-US"/>
          </a:p>
          <a:p>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eaLnBrk="1" hangingPunct="1"/>
            <a:r>
              <a:rPr lang="en-GB" altLang="en-US"/>
              <a:t>Notes for presenter:</a:t>
            </a:r>
          </a:p>
          <a:p>
            <a:pPr eaLnBrk="1" hangingPunct="1"/>
            <a:endParaRPr lang="en-GB" altLang="en-US" sz="1200"/>
          </a:p>
          <a:p>
            <a:pPr marL="171450" indent="-171450">
              <a:buFont typeface="Arial" panose="020B0604020202020204" pitchFamily="34" charset="0"/>
              <a:buChar char="•"/>
            </a:pPr>
            <a:r>
              <a:rPr lang="en-GB" altLang="en-US"/>
              <a:t>Practitioners should be clear about how they will know learners are successful before co-constructing the Success Criteria with learners</a:t>
            </a:r>
          </a:p>
          <a:p>
            <a:pPr marL="171450" indent="-171450" eaLnBrk="1" hangingPunct="1">
              <a:buFont typeface="Arial" panose="020B0604020202020204" pitchFamily="34" charset="0"/>
              <a:buChar char="•"/>
            </a:pPr>
            <a:r>
              <a:rPr lang="en-GB" altLang="en-US"/>
              <a:t>Success Criteria must focus on learning from the Learning Intention</a:t>
            </a:r>
          </a:p>
          <a:p>
            <a:pPr eaLnBrk="1" hangingPunct="1"/>
            <a:endParaRPr lang="en-GB" altLang="en-US"/>
          </a:p>
          <a:p>
            <a:pPr eaLnBrk="1" hangingPunct="1"/>
            <a:endParaRPr lang="en-GB" altLang="en-US"/>
          </a:p>
        </p:txBody>
      </p:sp>
      <p:sp>
        <p:nvSpPr>
          <p:cNvPr id="4" name="Slide Number Placeholder 3"/>
          <p:cNvSpPr>
            <a:spLocks noGrp="1"/>
          </p:cNvSpPr>
          <p:nvPr>
            <p:ph type="sldNum" sz="quarter" idx="10"/>
          </p:nvPr>
        </p:nvSpPr>
        <p:spPr/>
        <p:txBody>
          <a:bodyPr/>
          <a:lstStyle/>
          <a:p>
            <a:fld id="{1238C683-9137-4122-84BD-5AA5692D6AF0}" type="slidenum">
              <a:rPr lang="en-GB" smtClean="0"/>
              <a:t>24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a:buNone/>
            </a:pPr>
            <a:r>
              <a:rPr lang="en-GB" sz="1400">
                <a:solidFill>
                  <a:srgbClr val="000000"/>
                </a:solidFill>
              </a:rPr>
              <a:t>Notes for presenter:</a:t>
            </a:r>
          </a:p>
          <a:p>
            <a:pPr>
              <a:buNone/>
            </a:pPr>
            <a:endParaRPr lang="en-GB" sz="1400">
              <a:solidFill>
                <a:srgbClr val="000000"/>
              </a:solidFill>
            </a:endParaRPr>
          </a:p>
          <a:p>
            <a:pPr marL="285750" indent="-285750">
              <a:buFont typeface="Arial" panose="020B0604020202020204" pitchFamily="34" charset="0"/>
              <a:buChar char="•"/>
            </a:pPr>
            <a:r>
              <a:rPr lang="en-GB" sz="1400">
                <a:solidFill>
                  <a:srgbClr val="000000"/>
                </a:solidFill>
              </a:rPr>
              <a:t>Did we consider all of these points in our discussions?</a:t>
            </a:r>
            <a:endParaRPr lang="en-GB" sz="1400"/>
          </a:p>
          <a:p>
            <a:pPr eaLnBrk="1" hangingPunct="1"/>
            <a:endParaRPr lang="en-US" altLang="en-US"/>
          </a:p>
        </p:txBody>
      </p:sp>
      <p:sp>
        <p:nvSpPr>
          <p:cNvPr id="4" name="Slide Number Placeholder 3"/>
          <p:cNvSpPr>
            <a:spLocks noGrp="1"/>
          </p:cNvSpPr>
          <p:nvPr>
            <p:ph type="sldNum" sz="quarter" idx="10"/>
          </p:nvPr>
        </p:nvSpPr>
        <p:spPr/>
        <p:txBody>
          <a:bodyPr/>
          <a:lstStyle/>
          <a:p>
            <a:fld id="{1238C683-9137-4122-84BD-5AA5692D6AF0}" type="slidenum">
              <a:rPr lang="en-GB" smtClean="0"/>
              <a:t>25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a:defRPr/>
            </a:pPr>
            <a:r>
              <a:rPr lang="en-GB"/>
              <a:t>Notes for presenter:</a:t>
            </a:r>
          </a:p>
          <a:p>
            <a:pPr>
              <a:defRPr/>
            </a:pPr>
            <a:endParaRPr lang="en-GB"/>
          </a:p>
          <a:p>
            <a:pPr marL="171450" indent="-171450">
              <a:buFont typeface="Arial" panose="020B0604020202020204" pitchFamily="34" charset="0"/>
              <a:buChar char="•"/>
              <a:defRPr/>
            </a:pPr>
            <a:r>
              <a:rPr lang="en-GB"/>
              <a:t>Emphasise the importance of practitioners being clear about the intended learning and how they will know learners have been successful in order to be able to properly support learners when co-constructing Success Criteria</a:t>
            </a:r>
          </a:p>
          <a:p>
            <a:pPr marL="171450" indent="-171450">
              <a:buFont typeface="Arial" panose="020B0604020202020204" pitchFamily="34" charset="0"/>
              <a:buChar char="•"/>
              <a:defRPr/>
            </a:pPr>
            <a:r>
              <a:rPr lang="en-GB"/>
              <a:t>Emphasise the need to build in time to co-construct Success Criteria, ensuring learners understand and are clear about what they mean and how to identify success</a:t>
            </a:r>
          </a:p>
          <a:p>
            <a:pPr marL="171450" indent="-171450">
              <a:buFont typeface="Arial" panose="020B0604020202020204" pitchFamily="34" charset="0"/>
              <a:buChar char="•"/>
              <a:defRPr/>
            </a:pPr>
            <a:r>
              <a:rPr lang="en-GB"/>
              <a:t>Emphasise the need to revisit/discuss Success Criteria frequently throughout lessons</a:t>
            </a:r>
          </a:p>
        </p:txBody>
      </p:sp>
      <p:sp>
        <p:nvSpPr>
          <p:cNvPr id="4" name="Slide Number Placeholder 3"/>
          <p:cNvSpPr>
            <a:spLocks noGrp="1"/>
          </p:cNvSpPr>
          <p:nvPr>
            <p:ph type="sldNum" sz="quarter" idx="10"/>
          </p:nvPr>
        </p:nvSpPr>
        <p:spPr/>
        <p:txBody>
          <a:bodyPr/>
          <a:lstStyle/>
          <a:p>
            <a:fld id="{1238C683-9137-4122-84BD-5AA5692D6AF0}" type="slidenum">
              <a:rPr lang="en-GB" smtClean="0"/>
              <a:t>26</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eaLnBrk="1" hangingPunct="1"/>
            <a:endParaRPr lang="en-US" altLang="en-US"/>
          </a:p>
        </p:txBody>
      </p:sp>
      <p:sp>
        <p:nvSpPr>
          <p:cNvPr id="4" name="Slide Number Placeholder 3"/>
          <p:cNvSpPr>
            <a:spLocks noGrp="1"/>
          </p:cNvSpPr>
          <p:nvPr>
            <p:ph type="sldNum" sz="quarter" idx="10"/>
          </p:nvPr>
        </p:nvSpPr>
        <p:spPr/>
        <p:txBody>
          <a:bodyPr/>
          <a:lstStyle/>
          <a:p>
            <a:fld id="{1238C683-9137-4122-84BD-5AA5692D6AF0}" type="slidenum">
              <a:rPr lang="en-GB" smtClean="0"/>
              <a:t>27</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t>Notes for presenter:</a:t>
            </a:r>
          </a:p>
          <a:p>
            <a:endParaRPr lang="en-GB"/>
          </a:p>
          <a:p>
            <a:pPr marL="171450" indent="-171450">
              <a:buFont typeface="Arial" panose="020B0604020202020204" pitchFamily="34" charset="0"/>
              <a:buChar char="•"/>
            </a:pPr>
            <a:r>
              <a:rPr lang="en-GB"/>
              <a:t>Make link between Success Criteria and feedback/next steps</a:t>
            </a:r>
          </a:p>
          <a:p>
            <a:pPr marL="171450" indent="-171450">
              <a:buFont typeface="Arial" panose="020B0604020202020204" pitchFamily="34" charset="0"/>
              <a:buChar char="•"/>
            </a:pPr>
            <a:r>
              <a:rPr lang="en-GB"/>
              <a:t>Success Criteria must be clearly focused on the Learning Intention to avoid asking learners to consider too much at one time</a:t>
            </a:r>
          </a:p>
          <a:p>
            <a:pPr marL="171450" indent="-171450">
              <a:buFont typeface="Arial" panose="020B0604020202020204" pitchFamily="34" charset="0"/>
              <a:buChar char="•"/>
            </a:pPr>
            <a:r>
              <a:rPr lang="en-GB"/>
              <a:t>Emphasise the importance of not assessing everything all the time – keeping assessment focused around intended learning</a:t>
            </a:r>
          </a:p>
        </p:txBody>
      </p:sp>
      <p:sp>
        <p:nvSpPr>
          <p:cNvPr id="4" name="Slide Number Placeholder 3"/>
          <p:cNvSpPr>
            <a:spLocks noGrp="1"/>
          </p:cNvSpPr>
          <p:nvPr>
            <p:ph type="sldNum" sz="quarter" idx="10"/>
          </p:nvPr>
        </p:nvSpPr>
        <p:spPr/>
        <p:txBody>
          <a:bodyPr/>
          <a:lstStyle/>
          <a:p>
            <a:fld id="{1238C683-9137-4122-84BD-5AA5692D6AF0}" type="slidenum">
              <a:rPr lang="en-GB" smtClean="0"/>
              <a:t>28</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dirty="0"/>
              <a:t>Notes for presenter</a:t>
            </a:r>
            <a:r>
              <a:rPr lang="en-GB" dirty="0" smtClean="0"/>
              <a:t>: Marking codes, </a:t>
            </a:r>
            <a:r>
              <a:rPr lang="en-GB" dirty="0" err="1" smtClean="0"/>
              <a:t>wtc</a:t>
            </a:r>
            <a:endParaRPr lang="en-GB" dirty="0"/>
          </a:p>
          <a:p>
            <a:endParaRPr lang="en-GB" dirty="0"/>
          </a:p>
          <a:p>
            <a:r>
              <a:rPr lang="en-GB" dirty="0"/>
              <a:t>Read from slide/discuss.</a:t>
            </a:r>
          </a:p>
          <a:p>
            <a:endParaRPr lang="en-GB" dirty="0"/>
          </a:p>
          <a:p>
            <a:r>
              <a:rPr lang="en-GB" dirty="0"/>
              <a:t>Spelling</a:t>
            </a:r>
            <a:r>
              <a:rPr lang="en-GB" baseline="0" dirty="0"/>
              <a:t> and grammar are of course important and if there is prior learning in these areas that you expect learners to demonstrate in all writing, this can be displayed as an expectation when that learner/group or class is writing.</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29</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GB" altLang="en-US" dirty="0" smtClean="0"/>
              <a:t>NQTs </a:t>
            </a:r>
            <a:r>
              <a:rPr lang="en-GB" altLang="en-US" dirty="0" smtClean="0"/>
              <a:t>have already covered this in the August CLPL they attended but it will be a useful refresher</a:t>
            </a:r>
            <a:r>
              <a:rPr lang="en-GB" altLang="en-US" dirty="0" smtClean="0"/>
              <a:t>.</a:t>
            </a:r>
          </a:p>
          <a:p>
            <a:endParaRPr lang="en-GB" altLang="en-US" dirty="0" smtClean="0"/>
          </a:p>
          <a:p>
            <a:r>
              <a:rPr lang="en-GB" altLang="en-US" dirty="0" smtClean="0"/>
              <a:t>We have to plan our learning intentions and success criteria and plan our assessment at the same time as we plan for learning and teaching.</a:t>
            </a:r>
            <a:endParaRPr lang="en-GB" altLang="en-US" dirty="0" smtClean="0"/>
          </a:p>
          <a:p>
            <a:endParaRPr lang="en-GB" altLang="en-US" dirty="0" smtClean="0"/>
          </a:p>
          <a:p>
            <a:endParaRPr lang="en-GB" altLang="en-US" dirty="0" smtClean="0"/>
          </a:p>
        </p:txBody>
      </p:sp>
      <p:sp>
        <p:nvSpPr>
          <p:cNvPr id="4" name="Footer Placeholder 3"/>
          <p:cNvSpPr>
            <a:spLocks noGrp="1"/>
          </p:cNvSpPr>
          <p:nvPr>
            <p:ph type="ftr" sz="quarter" idx="4"/>
          </p:nvPr>
        </p:nvSpPr>
        <p:spPr/>
        <p:txBody>
          <a:bodyPr/>
          <a:lstStyle/>
          <a:p>
            <a:pPr>
              <a:defRPr/>
            </a:pPr>
            <a:r>
              <a:rPr lang="en-GB" altLang="en-US" smtClean="0"/>
              <a:t>EMIS</a:t>
            </a:r>
            <a:endParaRPr lang="en-GB" altLang="en-US"/>
          </a:p>
        </p:txBody>
      </p:sp>
      <p:sp>
        <p:nvSpPr>
          <p:cNvPr id="5" name="Slide Number Placeholder 4"/>
          <p:cNvSpPr>
            <a:spLocks noGrp="1"/>
          </p:cNvSpPr>
          <p:nvPr>
            <p:ph type="sldNum" sz="quarter" idx="5"/>
          </p:nvPr>
        </p:nvSpPr>
        <p:spPr/>
        <p:txBody>
          <a:bodyPr/>
          <a:lstStyle/>
          <a:p>
            <a:pPr>
              <a:defRPr/>
            </a:pPr>
            <a:fld id="{6B5C5890-9A29-473E-8DB8-969EA7BD8A5F}" type="slidenum">
              <a:rPr lang="en-GB" altLang="en-US" smtClean="0"/>
              <a:pPr>
                <a:defRPr/>
              </a:pPr>
              <a:t>3</a:t>
            </a:fld>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t>Notes for presenter:</a:t>
            </a:r>
          </a:p>
          <a:p>
            <a:endParaRPr lang="en-GB"/>
          </a:p>
          <a:p>
            <a:pPr marL="171450" indent="-171450">
              <a:buFont typeface="Arial" panose="020B0604020202020204" pitchFamily="34" charset="0"/>
              <a:buChar char="•"/>
            </a:pPr>
            <a:r>
              <a:rPr lang="en-GB"/>
              <a:t>Share the example/discuss</a:t>
            </a:r>
          </a:p>
        </p:txBody>
      </p:sp>
      <p:sp>
        <p:nvSpPr>
          <p:cNvPr id="4" name="Slide Number Placeholder 3"/>
          <p:cNvSpPr>
            <a:spLocks noGrp="1"/>
          </p:cNvSpPr>
          <p:nvPr>
            <p:ph type="sldNum" sz="quarter" idx="10"/>
          </p:nvPr>
        </p:nvSpPr>
        <p:spPr/>
        <p:txBody>
          <a:bodyPr/>
          <a:lstStyle/>
          <a:p>
            <a:fld id="{1238C683-9137-4122-84BD-5AA5692D6AF0}" type="slidenum">
              <a:rPr lang="en-GB" smtClean="0"/>
              <a:t>30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ltLang="en-US"/>
              <a:t>Notes for presenter:</a:t>
            </a:r>
          </a:p>
          <a:p>
            <a:endParaRPr lang="en-GB" altLang="en-US"/>
          </a:p>
          <a:p>
            <a:pPr marL="171450" indent="-171450">
              <a:buFont typeface="Arial" panose="020B0604020202020204" pitchFamily="34" charset="0"/>
              <a:buChar char="•"/>
            </a:pPr>
            <a:r>
              <a:rPr lang="en-GB" altLang="en-US"/>
              <a:t>In this example the Success Criteria in the first column are clearly linked to the Learning Intention.</a:t>
            </a:r>
          </a:p>
          <a:p>
            <a:pPr marL="171450" indent="-171450">
              <a:buFont typeface="Arial" panose="020B0604020202020204" pitchFamily="34" charset="0"/>
              <a:buChar char="•"/>
            </a:pPr>
            <a:r>
              <a:rPr lang="en-GB" altLang="en-US"/>
              <a:t>The criteria in the second column might be expectations for all extended writing but are not directly linked to the Learning Intention (to write in persuasive language)</a:t>
            </a:r>
          </a:p>
        </p:txBody>
      </p:sp>
      <p:sp>
        <p:nvSpPr>
          <p:cNvPr id="4" name="Slide Number Placeholder 3"/>
          <p:cNvSpPr>
            <a:spLocks noGrp="1"/>
          </p:cNvSpPr>
          <p:nvPr>
            <p:ph type="sldNum" sz="quarter" idx="10"/>
          </p:nvPr>
        </p:nvSpPr>
        <p:spPr/>
        <p:txBody>
          <a:bodyPr/>
          <a:lstStyle/>
          <a:p>
            <a:fld id="{1238C683-9137-4122-84BD-5AA5692D6AF0}" type="slidenum">
              <a:rPr lang="en-GB" smtClean="0"/>
              <a:t>31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a:buClr>
                <a:srgbClr val="00ABB5"/>
              </a:buClr>
            </a:pPr>
            <a:r>
              <a:rPr lang="en-GB" sz="1400"/>
              <a:t>Notes for presenter:</a:t>
            </a:r>
          </a:p>
          <a:p>
            <a:pPr>
              <a:buClr>
                <a:srgbClr val="00ABB5"/>
              </a:buClr>
            </a:pPr>
            <a:endParaRPr lang="en-GB" sz="1400"/>
          </a:p>
          <a:p>
            <a:pPr marL="171450" indent="-171450">
              <a:buClr>
                <a:srgbClr val="00ABB5"/>
              </a:buClr>
              <a:buFont typeface="Arial" panose="020B0604020202020204" pitchFamily="34" charset="0"/>
              <a:buChar char="•"/>
            </a:pPr>
            <a:r>
              <a:rPr lang="en-GB" sz="1400"/>
              <a:t>Highlight importance of ‘training’ and supporting learners in being able to co-construct Success Criteria</a:t>
            </a:r>
          </a:p>
          <a:p>
            <a:pPr marL="171450" indent="-171450">
              <a:buClr>
                <a:srgbClr val="00ABB5"/>
              </a:buClr>
              <a:buFont typeface="Arial" panose="020B0604020202020204" pitchFamily="34" charset="0"/>
              <a:buChar char="•"/>
            </a:pPr>
            <a:r>
              <a:rPr lang="en-GB" sz="1400"/>
              <a:t>Constructing Success Criteria can be challenging and involves higher order thinking – this could be modelled and appropriately supported, particularly for new learning</a:t>
            </a:r>
            <a:endParaRPr lang="en-GB"/>
          </a:p>
          <a:p>
            <a:pPr marL="685800"/>
            <a:endParaRPr lang="en-GB" b="1"/>
          </a:p>
          <a:p>
            <a:pPr eaLnBrk="1" hangingPunct="1"/>
            <a:endParaRPr lang="en-US" altLang="en-US"/>
          </a:p>
        </p:txBody>
      </p:sp>
      <p:sp>
        <p:nvSpPr>
          <p:cNvPr id="4" name="Slide Number Placeholder 3"/>
          <p:cNvSpPr>
            <a:spLocks noGrp="1"/>
          </p:cNvSpPr>
          <p:nvPr>
            <p:ph type="sldNum" sz="quarter" idx="10"/>
          </p:nvPr>
        </p:nvSpPr>
        <p:spPr/>
        <p:txBody>
          <a:bodyPr/>
          <a:lstStyle/>
          <a:p>
            <a:fld id="{1238C683-9137-4122-84BD-5AA5692D6AF0}" type="slidenum">
              <a:rPr lang="en-GB" smtClean="0"/>
              <a:t>32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indent="0">
              <a:buNone/>
            </a:pPr>
            <a:endParaRPr lang="en-GB" sz="1400"/>
          </a:p>
          <a:p>
            <a:pPr eaLnBrk="1" hangingPunct="1"/>
            <a:endParaRPr lang="en-US" altLang="en-US"/>
          </a:p>
        </p:txBody>
      </p:sp>
      <p:sp>
        <p:nvSpPr>
          <p:cNvPr id="4" name="Slide Number Placeholder 3"/>
          <p:cNvSpPr>
            <a:spLocks noGrp="1"/>
          </p:cNvSpPr>
          <p:nvPr>
            <p:ph type="sldNum" sz="quarter" idx="10"/>
          </p:nvPr>
        </p:nvSpPr>
        <p:spPr/>
        <p:txBody>
          <a:bodyPr/>
          <a:lstStyle/>
          <a:p>
            <a:fld id="{1238C683-9137-4122-84BD-5AA5692D6AF0}" type="slidenum">
              <a:rPr lang="en-GB" smtClean="0"/>
              <a:t>33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a:defRPr/>
            </a:pPr>
            <a:r>
              <a:rPr lang="en-GB"/>
              <a:t>Notes for presenter:</a:t>
            </a:r>
          </a:p>
          <a:p>
            <a:pPr>
              <a:defRPr/>
            </a:pPr>
            <a:endParaRPr lang="en-GB" sz="1400">
              <a:solidFill>
                <a:srgbClr val="000000"/>
              </a:solidFill>
            </a:endParaRPr>
          </a:p>
          <a:p>
            <a:pPr marL="285750" indent="-285750">
              <a:buFont typeface="Arial" panose="020B0604020202020204" pitchFamily="34" charset="0"/>
              <a:buChar char="•"/>
              <a:defRPr/>
            </a:pPr>
            <a:r>
              <a:rPr lang="en-GB"/>
              <a:t>Consider how Success Criteria are differentiated in your own establishment/dept./faculty</a:t>
            </a:r>
          </a:p>
          <a:p>
            <a:pPr marL="285750" indent="-285750">
              <a:buFont typeface="Arial" panose="020B0604020202020204" pitchFamily="34" charset="0"/>
              <a:buChar char="•"/>
              <a:defRPr/>
            </a:pPr>
            <a:r>
              <a:rPr lang="en-GB"/>
              <a:t>It may not always be necessary to differentiate, however you must ensure Success Criteria provide the appropriate support and challenge for all learners</a:t>
            </a:r>
          </a:p>
        </p:txBody>
      </p:sp>
      <p:sp>
        <p:nvSpPr>
          <p:cNvPr id="4" name="Slide Number Placeholder 3"/>
          <p:cNvSpPr>
            <a:spLocks noGrp="1"/>
          </p:cNvSpPr>
          <p:nvPr>
            <p:ph type="sldNum" sz="quarter" idx="10"/>
          </p:nvPr>
        </p:nvSpPr>
        <p:spPr/>
        <p:txBody>
          <a:bodyPr/>
          <a:lstStyle/>
          <a:p>
            <a:fld id="{1238C683-9137-4122-84BD-5AA5692D6AF0}" type="slidenum">
              <a:rPr lang="en-GB" smtClean="0"/>
              <a:t>34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t>Notes for presenter:</a:t>
            </a:r>
          </a:p>
          <a:p>
            <a:endParaRPr lang="en-GB"/>
          </a:p>
          <a:p>
            <a:pPr marL="171450" indent="-171450">
              <a:buFont typeface="Arial" panose="020B0604020202020204" pitchFamily="34" charset="0"/>
              <a:buChar char="•"/>
            </a:pPr>
            <a:r>
              <a:rPr lang="en-GB"/>
              <a:t>Have you come across any of these issues?</a:t>
            </a:r>
          </a:p>
          <a:p>
            <a:pPr marL="171450" indent="-171450">
              <a:buFont typeface="Arial" panose="020B0604020202020204" pitchFamily="34" charset="0"/>
              <a:buChar char="•"/>
            </a:pPr>
            <a:r>
              <a:rPr lang="en-GB"/>
              <a:t>What can cause these issues?  </a:t>
            </a:r>
          </a:p>
          <a:p>
            <a:pPr marL="171450" indent="-171450">
              <a:buFont typeface="Arial" panose="020B0604020202020204" pitchFamily="34" charset="0"/>
              <a:buChar char="•"/>
            </a:pPr>
            <a:r>
              <a:rPr lang="en-GB"/>
              <a:t>Discussing/sharing</a:t>
            </a:r>
            <a:r>
              <a:rPr lang="en-GB" baseline="0"/>
              <a:t> or working on ideas for Success Criteria linked appropriately to Learning Intentions as part of the moderation of planning can provide support and ensure a shared understanding amongst colleagues.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35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eaLnBrk="1" hangingPunct="1">
              <a:lnSpc>
                <a:spcPct val="90000"/>
              </a:lnSpc>
            </a:pPr>
            <a:endParaRPr lang="en-US" altLang="en-US"/>
          </a:p>
        </p:txBody>
      </p:sp>
      <p:sp>
        <p:nvSpPr>
          <p:cNvPr id="4" name="Slide Number Placeholder 3"/>
          <p:cNvSpPr>
            <a:spLocks noGrp="1"/>
          </p:cNvSpPr>
          <p:nvPr>
            <p:ph type="sldNum" sz="quarter" idx="10"/>
          </p:nvPr>
        </p:nvSpPr>
        <p:spPr/>
        <p:txBody>
          <a:bodyPr/>
          <a:lstStyle/>
          <a:p>
            <a:fld id="{1238C683-9137-4122-84BD-5AA5692D6AF0}" type="slidenum">
              <a:rPr lang="en-GB" smtClean="0"/>
              <a:t>36</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t>Discuss the Success Criteria</a:t>
            </a:r>
            <a:r>
              <a:rPr lang="en-GB" baseline="0"/>
              <a:t>. </a:t>
            </a:r>
          </a:p>
          <a:p>
            <a:r>
              <a:rPr lang="en-GB" baseline="0"/>
              <a:t>How could they be improved?</a:t>
            </a:r>
          </a:p>
          <a:p>
            <a:endParaRPr lang="en-GB" baseline="0"/>
          </a:p>
        </p:txBody>
      </p:sp>
      <p:sp>
        <p:nvSpPr>
          <p:cNvPr id="4" name="Slide Number Placeholder 3"/>
          <p:cNvSpPr>
            <a:spLocks noGrp="1"/>
          </p:cNvSpPr>
          <p:nvPr>
            <p:ph type="sldNum" sz="quarter" idx="10"/>
          </p:nvPr>
        </p:nvSpPr>
        <p:spPr/>
        <p:txBody>
          <a:bodyPr/>
          <a:lstStyle/>
          <a:p>
            <a:fld id="{1238C683-9137-4122-84BD-5AA5692D6AF0}" type="slidenum">
              <a:rPr lang="en-GB" smtClean="0"/>
              <a:t>37</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38</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dirty="0"/>
              <a:t>Notes to presenter</a:t>
            </a:r>
            <a:r>
              <a:rPr lang="en-GB" dirty="0" smtClean="0"/>
              <a:t>: Give out printed examples - if finished quickly, feel free to try some of the other levels.</a:t>
            </a:r>
            <a:endParaRPr lang="en-GB" dirty="0"/>
          </a:p>
          <a:p>
            <a:endParaRPr lang="en-GB" dirty="0"/>
          </a:p>
          <a:p>
            <a:pPr marL="171450" indent="-171450">
              <a:buFont typeface="Arial" panose="020B0604020202020204" pitchFamily="34" charset="0"/>
              <a:buChar char="•"/>
            </a:pPr>
            <a:r>
              <a:rPr lang="en-GB" dirty="0"/>
              <a:t>The task is to improve the Success Criteria only, not the Learning Intentions</a:t>
            </a:r>
          </a:p>
        </p:txBody>
      </p:sp>
      <p:sp>
        <p:nvSpPr>
          <p:cNvPr id="4" name="Slide Number Placeholder 3"/>
          <p:cNvSpPr>
            <a:spLocks noGrp="1"/>
          </p:cNvSpPr>
          <p:nvPr>
            <p:ph type="sldNum" sz="quarter" idx="10"/>
          </p:nvPr>
        </p:nvSpPr>
        <p:spPr/>
        <p:txBody>
          <a:bodyPr/>
          <a:lstStyle/>
          <a:p>
            <a:fld id="{1238C683-9137-4122-84BD-5AA5692D6AF0}" type="slidenum">
              <a:rPr lang="en-GB" smtClean="0"/>
              <a:t>39</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eaLnBrk="1" hangingPunct="1"/>
            <a:r>
              <a:rPr lang="en-GB" altLang="en-US"/>
              <a:t>What is the</a:t>
            </a:r>
            <a:r>
              <a:rPr lang="en-GB" altLang="en-US" baseline="0"/>
              <a:t> difference between Learning Intentions and Success Criteria and how do they link together?  Pause the presentation and take 5 minutes to discuss this together.</a:t>
            </a:r>
            <a:endParaRPr lang="en-US" altLang="en-US"/>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dirty="0" smtClean="0"/>
              <a:t>Work with your stage partner</a:t>
            </a:r>
            <a:r>
              <a:rPr lang="en-GB" baseline="0" dirty="0" smtClean="0"/>
              <a:t> to create LI and SC for a selected bundle of </a:t>
            </a:r>
            <a:r>
              <a:rPr lang="en-GB" baseline="0" dirty="0" err="1" smtClean="0"/>
              <a:t>Es</a:t>
            </a:r>
            <a:r>
              <a:rPr lang="en-GB" baseline="0" dirty="0" smtClean="0"/>
              <a:t> and </a:t>
            </a:r>
            <a:r>
              <a:rPr lang="en-GB" baseline="0" dirty="0" err="1" smtClean="0"/>
              <a:t>Os</a:t>
            </a:r>
            <a:r>
              <a:rPr lang="en-GB" baseline="0" dirty="0" smtClean="0"/>
              <a:t> that you would like to cover this coming term.</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t>The full set</a:t>
            </a:r>
            <a:r>
              <a:rPr lang="en-GB" baseline="0"/>
              <a:t> of moderation questions for each stage of the moderation cycle are available within the materials for each step.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41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Here are some examples of questions that could be considered when moderating Learning Intentions and Success Criteria. This is not prescriptive or exhaustive and in practice these questions would not all be used at one time, rather a few pertinent ones chosen depending on the focus or purpose of the moderation activity.</a:t>
            </a:r>
          </a:p>
          <a:p>
            <a:pPr eaLnBrk="1" hangingPunct="1"/>
            <a:endParaRPr lang="en-US" altLang="en-US"/>
          </a:p>
          <a:p>
            <a:pPr marL="171450" indent="-171450" eaLnBrk="1" hangingPunct="1">
              <a:buFont typeface="Arial" panose="020B0604020202020204" pitchFamily="34" charset="0"/>
              <a:buChar char="•"/>
            </a:pPr>
            <a:r>
              <a:rPr lang="en-US" altLang="en-US"/>
              <a:t>Select some of these questions depending on your own context / those you feel would be most useful</a:t>
            </a:r>
          </a:p>
        </p:txBody>
      </p:sp>
      <p:sp>
        <p:nvSpPr>
          <p:cNvPr id="4" name="Slide Number Placeholder 3"/>
          <p:cNvSpPr>
            <a:spLocks noGrp="1"/>
          </p:cNvSpPr>
          <p:nvPr>
            <p:ph type="sldNum" sz="quarter" idx="10"/>
          </p:nvPr>
        </p:nvSpPr>
        <p:spPr/>
        <p:txBody>
          <a:bodyPr/>
          <a:lstStyle/>
          <a:p>
            <a:fld id="{1238C683-9137-4122-84BD-5AA5692D6AF0}" type="slidenum">
              <a:rPr lang="en-GB" smtClean="0"/>
              <a:t>42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GB" altLang="en-US" smtClean="0"/>
              <a:t>To support the moderation cycle, Education Scotland released The Moderation Hub to support practitioners and management with each aspect of the Moderation Cycle.</a:t>
            </a:r>
          </a:p>
          <a:p>
            <a:endParaRPr lang="en-GB" altLang="en-US" smtClean="0"/>
          </a:p>
          <a:p>
            <a:r>
              <a:rPr lang="en-GB" altLang="en-US" smtClean="0"/>
              <a:t>We are going to spend a bit of time looking at the Moderation Hub and how it can effectively support staff. </a:t>
            </a:r>
          </a:p>
          <a:p>
            <a:endParaRPr lang="en-GB" altLang="en-US" smtClean="0"/>
          </a:p>
          <a:p>
            <a:r>
              <a:rPr lang="en-GB" altLang="en-US" smtClean="0"/>
              <a:t>I am using sections of it to deliver training across the authority but it can also be used at cluster, school or individual level. There are lots of presentations and self-evaluation tools to support staff with their development.</a:t>
            </a:r>
          </a:p>
          <a:p>
            <a:endParaRPr lang="en-GB" altLang="en-US" smtClean="0"/>
          </a:p>
          <a:p>
            <a:r>
              <a:rPr lang="en-GB" altLang="en-US" b="1" smtClean="0"/>
              <a:t>Show Assessment Animation </a:t>
            </a:r>
            <a:r>
              <a:rPr lang="en-GB" altLang="en-US" smtClean="0"/>
              <a:t>– you might have seen this before but it has recently been redeveloped and updated.</a:t>
            </a:r>
          </a:p>
          <a:p>
            <a:endParaRPr lang="en-GB" altLang="en-US" smtClean="0"/>
          </a:p>
          <a:p>
            <a:r>
              <a:rPr lang="en-GB" altLang="en-US" smtClean="0"/>
              <a:t>Look at Learning, Teaching &amp; Assessment area and all the materials to go along with it. Highlight the self-evaluation documents and explain that these are great for taking a good honest look at our approaches and looking at where we can improve. Explain that these self-evaluation tools are included in almost all of the sections. Give staff some of the templates to look at.</a:t>
            </a:r>
          </a:p>
        </p:txBody>
      </p:sp>
      <p:sp>
        <p:nvSpPr>
          <p:cNvPr id="4" name="Footer Placeholder 3"/>
          <p:cNvSpPr>
            <a:spLocks noGrp="1"/>
          </p:cNvSpPr>
          <p:nvPr>
            <p:ph type="ftr" sz="quarter" idx="4"/>
          </p:nvPr>
        </p:nvSpPr>
        <p:spPr/>
        <p:txBody>
          <a:bodyPr/>
          <a:lstStyle/>
          <a:p>
            <a:pPr>
              <a:defRPr/>
            </a:pPr>
            <a:r>
              <a:rPr lang="en-GB" altLang="en-US" smtClean="0"/>
              <a:t>EMIS</a:t>
            </a:r>
            <a:endParaRPr lang="en-GB" altLang="en-US"/>
          </a:p>
        </p:txBody>
      </p:sp>
      <p:sp>
        <p:nvSpPr>
          <p:cNvPr id="5" name="Slide Number Placeholder 4"/>
          <p:cNvSpPr>
            <a:spLocks noGrp="1"/>
          </p:cNvSpPr>
          <p:nvPr>
            <p:ph type="sldNum" sz="quarter" idx="5"/>
          </p:nvPr>
        </p:nvSpPr>
        <p:spPr/>
        <p:txBody>
          <a:bodyPr/>
          <a:lstStyle/>
          <a:p>
            <a:pPr>
              <a:defRPr/>
            </a:pPr>
            <a:fld id="{ACCE97BD-73A3-40FC-81AD-3A25CA5C4AF2}" type="slidenum">
              <a:rPr lang="en-GB" altLang="en-US" smtClean="0"/>
              <a:pPr>
                <a:defRPr/>
              </a:pPr>
              <a:t>43</a:t>
            </a:fld>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t>The following self-evaluation pro-</a:t>
            </a:r>
            <a:r>
              <a:rPr lang="en-GB" err="1"/>
              <a:t>formas</a:t>
            </a:r>
            <a:r>
              <a:rPr lang="en-GB"/>
              <a:t> are designed for use by Senior and Middle Leaders, Practitioners and to record discussions with Learners.  They can be used to inform continuing professional learning</a:t>
            </a:r>
            <a:r>
              <a:rPr lang="en-GB" baseline="0"/>
              <a:t> for individuals as well as</a:t>
            </a:r>
            <a:r>
              <a:rPr lang="en-GB"/>
              <a:t> improvements across the establishment. You may wish</a:t>
            </a:r>
            <a:r>
              <a:rPr lang="en-GB" baseline="0"/>
              <a:t> to discuss them at the end of the presentation however they are designed so they can be printed off and completed separately. </a:t>
            </a:r>
            <a:endParaRPr lang="en-US" altLang="en-US"/>
          </a:p>
        </p:txBody>
      </p:sp>
      <p:sp>
        <p:nvSpPr>
          <p:cNvPr id="4" name="Slide Number Placeholder 3"/>
          <p:cNvSpPr>
            <a:spLocks noGrp="1"/>
          </p:cNvSpPr>
          <p:nvPr>
            <p:ph type="sldNum" sz="quarter" idx="10"/>
          </p:nvPr>
        </p:nvSpPr>
        <p:spPr/>
        <p:txBody>
          <a:bodyPr/>
          <a:lstStyle/>
          <a:p>
            <a:fld id="{1238C683-9137-4122-84BD-5AA5692D6AF0}" type="slidenum">
              <a:rPr lang="en-GB" smtClean="0"/>
              <a:t>44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88B333-084A-45BC-9C49-1525E3B41910}" type="slidenum">
              <a:rPr lang="en-GB" smtClean="0"/>
              <a:t>45</a:t>
            </a:fld>
            <a:endParaRPr lang="en-GB"/>
          </a:p>
        </p:txBody>
      </p:sp>
    </p:spTree>
    <p:extLst>
      <p:ext uri="{BB962C8B-B14F-4D97-AF65-F5344CB8AC3E}">
        <p14:creationId xmlns:p14="http://schemas.microsoft.com/office/powerpoint/2010/main" val="21632742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46</a:t>
            </a:fld>
            <a:endParaRPr lang="en-GB"/>
          </a:p>
        </p:txBody>
      </p:sp>
    </p:spTree>
    <p:extLst>
      <p:ext uri="{BB962C8B-B14F-4D97-AF65-F5344CB8AC3E}">
        <p14:creationId xmlns:p14="http://schemas.microsoft.com/office/powerpoint/2010/main" val="235831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i="1" kern="1200">
                <a:solidFill>
                  <a:schemeClr val="tx1"/>
                </a:solidFill>
                <a:latin typeface="+mn-lt"/>
                <a:ea typeface="+mn-ea"/>
                <a:cs typeface="Arial" pitchFamily="34" charset="0"/>
              </a:rPr>
              <a:t>*This grid is designed for recording discussions with groups of learners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1" i="1" u="none" strike="noStrike" kern="1200" cap="none" normalizeH="0" baseline="0">
              <a:ln>
                <a:noFill/>
              </a:ln>
              <a:solidFill>
                <a:schemeClr val="tx1"/>
              </a:solidFill>
              <a:effectLst/>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normalizeH="0" baseline="0">
                <a:ln>
                  <a:noFill/>
                </a:ln>
                <a:solidFill>
                  <a:schemeClr val="tx1"/>
                </a:solidFill>
                <a:effectLst/>
                <a:latin typeface="+mn-lt"/>
                <a:ea typeface="+mn-ea"/>
                <a:cs typeface="Arial" pitchFamily="34" charset="0"/>
              </a:rPr>
              <a:t>It can be changed and adapted as appropriate depending on the age and stage of your learners and to suit your own context.</a:t>
            </a:r>
            <a:endParaRPr kumimoji="0" lang="en-GB" altLang="en-US" sz="1400" b="0" i="0" u="none" strike="noStrike" kern="1200" cap="none" normalizeH="0" baseline="0">
              <a:ln>
                <a:noFill/>
              </a:ln>
              <a:solidFill>
                <a:schemeClr val="tx1"/>
              </a:solidFill>
              <a:effectLst/>
              <a:latin typeface="+mn-lt"/>
              <a:ea typeface="+mn-ea"/>
              <a:cs typeface="Arial" pitchFamily="34" charset="0"/>
            </a:endParaRPr>
          </a:p>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47</a:t>
            </a:fld>
            <a:endParaRPr lang="en-GB"/>
          </a:p>
        </p:txBody>
      </p:sp>
    </p:spTree>
    <p:extLst>
      <p:ext uri="{BB962C8B-B14F-4D97-AF65-F5344CB8AC3E}">
        <p14:creationId xmlns:p14="http://schemas.microsoft.com/office/powerpoint/2010/main" val="235831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48</a:t>
            </a:fld>
            <a:endParaRPr lang="en-GB"/>
          </a:p>
        </p:txBody>
      </p:sp>
    </p:spTree>
    <p:extLst>
      <p:ext uri="{BB962C8B-B14F-4D97-AF65-F5344CB8AC3E}">
        <p14:creationId xmlns:p14="http://schemas.microsoft.com/office/powerpoint/2010/main" val="886775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r>
              <a:rPr lang="en-GB"/>
              <a:t>Notes for presenter:</a:t>
            </a:r>
          </a:p>
          <a:p>
            <a:endParaRPr lang="en-GB"/>
          </a:p>
          <a:p>
            <a:pPr marL="171450" indent="-171450">
              <a:buFont typeface="Arial" panose="020B0604020202020204" pitchFamily="34" charset="0"/>
              <a:buChar char="•"/>
            </a:pPr>
            <a:r>
              <a:rPr lang="en-GB"/>
              <a:t>Does this support our existing understanding?</a:t>
            </a:r>
          </a:p>
          <a:p>
            <a:pPr marL="171450" indent="-171450">
              <a:buFont typeface="Arial" panose="020B0604020202020204" pitchFamily="34" charset="0"/>
              <a:buChar char="•"/>
            </a:pPr>
            <a:r>
              <a:rPr lang="en-GB"/>
              <a:t>Does this reflect our current practice?</a:t>
            </a:r>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eaLnBrk="1" hangingPunct="1"/>
            <a:r>
              <a:rPr lang="en-GB" altLang="en-US"/>
              <a:t>Why are Learning Intentions and Success Criteria important?</a:t>
            </a:r>
            <a:r>
              <a:rPr lang="en-GB" altLang="en-US" baseline="0"/>
              <a:t>  Pause the presentation and take 5 minutes to discuss this together.</a:t>
            </a:r>
            <a:endParaRPr lang="en-US" altLang="en-US"/>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a:lnSpc>
                <a:spcPct val="100000"/>
              </a:lnSpc>
            </a:pPr>
            <a:r>
              <a:rPr lang="en-GB"/>
              <a:t>Notes for presenter:</a:t>
            </a:r>
          </a:p>
          <a:p>
            <a:pPr>
              <a:lnSpc>
                <a:spcPct val="100000"/>
              </a:lnSpc>
            </a:pPr>
            <a:endParaRPr lang="en-GB"/>
          </a:p>
          <a:p>
            <a:pPr marL="171450" indent="-171450">
              <a:lnSpc>
                <a:spcPct val="100000"/>
              </a:lnSpc>
              <a:buFont typeface="Arial" panose="020B0604020202020204" pitchFamily="34" charset="0"/>
              <a:buChar char="•"/>
            </a:pPr>
            <a:r>
              <a:rPr lang="en-GB" altLang="en-US"/>
              <a:t>Emphasise the link between Learning Intentions, Success Criteria and the assessment of progress</a:t>
            </a:r>
          </a:p>
          <a:p>
            <a:pPr marL="171450" indent="-171450">
              <a:lnSpc>
                <a:spcPct val="100000"/>
              </a:lnSpc>
              <a:buFont typeface="Arial" panose="020B0604020202020204" pitchFamily="34" charset="0"/>
              <a:buChar char="•"/>
            </a:pPr>
            <a:r>
              <a:rPr lang="en-GB" altLang="en-US"/>
              <a:t>Emphasise the importance of Success Criteria in order to provide learners with a clear framework in order to take part in evaluative discussion around progress and next steps</a:t>
            </a:r>
          </a:p>
          <a:p>
            <a:pPr eaLnBrk="1" hangingPunct="1"/>
            <a:endParaRPr lang="en-US" altLang="en-US"/>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eaLnBrk="1" hangingPunct="1"/>
            <a:r>
              <a:rPr lang="en-GB" altLang="en-US"/>
              <a:t>Notes for presenter:</a:t>
            </a:r>
          </a:p>
          <a:p>
            <a:pPr eaLnBrk="1" hangingPunct="1"/>
            <a:endParaRPr lang="en-GB" altLang="en-US"/>
          </a:p>
          <a:p>
            <a:pPr eaLnBrk="1" hangingPunct="1"/>
            <a:r>
              <a:rPr lang="en-GB" altLang="en-US"/>
              <a:t>This quotation</a:t>
            </a:r>
            <a:r>
              <a:rPr lang="en-GB" altLang="en-US" baseline="0"/>
              <a:t> from Building the Curriculum 5 outlines:</a:t>
            </a:r>
          </a:p>
          <a:p>
            <a:pPr marL="171450" indent="-171450" eaLnBrk="1" hangingPunct="1">
              <a:buFont typeface="Arial" panose="020B0604020202020204" pitchFamily="34" charset="0"/>
              <a:buChar char="•"/>
            </a:pPr>
            <a:r>
              <a:rPr lang="en-GB" altLang="en-US" baseline="0"/>
              <a:t>the process of sharing Learning Intentions and Success Criteria in order to allow learners to see what success looks like</a:t>
            </a:r>
          </a:p>
          <a:p>
            <a:pPr marL="171450" indent="-171450" eaLnBrk="1" hangingPunct="1">
              <a:buFont typeface="Arial" panose="020B0604020202020204" pitchFamily="34" charset="0"/>
              <a:buChar char="•"/>
            </a:pPr>
            <a:r>
              <a:rPr lang="en-GB" altLang="en-US" baseline="0"/>
              <a:t>the need to allow learners the opportunity to develop the understanding and skills needed to help devise the Success Criteria</a:t>
            </a:r>
            <a:endParaRPr lang="en-US" altLang="en-US"/>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233488"/>
            <a:ext cx="4440238" cy="3332162"/>
          </a:xfrm>
        </p:spPr>
      </p:sp>
      <p:sp>
        <p:nvSpPr>
          <p:cNvPr id="3" name="Notes Placeholder 2"/>
          <p:cNvSpPr>
            <a:spLocks noGrp="1"/>
          </p:cNvSpPr>
          <p:nvPr>
            <p:ph type="body" idx="1"/>
          </p:nvPr>
        </p:nvSpPr>
        <p:spPr/>
        <p:txBody>
          <a:bodyPr/>
          <a:lstStyle/>
          <a:p>
            <a:pPr eaLnBrk="1" hangingPunct="1"/>
            <a:r>
              <a:rPr lang="en-GB" altLang="en-US"/>
              <a:t>Notes for presenter:</a:t>
            </a:r>
          </a:p>
          <a:p>
            <a:pPr eaLnBrk="1" hangingPunct="1"/>
            <a:endParaRPr lang="en-GB" altLang="en-US"/>
          </a:p>
          <a:p>
            <a:pPr marL="171450" indent="-171450" eaLnBrk="1" hangingPunct="1">
              <a:buFont typeface="Arial" panose="020B0604020202020204" pitchFamily="34" charset="0"/>
              <a:buChar char="•"/>
            </a:pPr>
            <a:r>
              <a:rPr lang="en-GB" altLang="en-US"/>
              <a:t>Learners must be clear about the language used</a:t>
            </a:r>
          </a:p>
          <a:p>
            <a:pPr marL="171450" indent="-171450" eaLnBrk="1" hangingPunct="1">
              <a:buFont typeface="Arial" panose="020B0604020202020204" pitchFamily="34" charset="0"/>
              <a:buChar char="•"/>
            </a:pPr>
            <a:r>
              <a:rPr lang="en-GB" altLang="en-US"/>
              <a:t>If using ‘characters’ and acronyms such as WALT and WILF, learners must know and understand the wording and what it means</a:t>
            </a:r>
          </a:p>
          <a:p>
            <a:pPr marL="171450" indent="-171450" eaLnBrk="1" hangingPunct="1">
              <a:buFont typeface="Arial" panose="020B0604020202020204" pitchFamily="34" charset="0"/>
              <a:buChar char="•"/>
            </a:pPr>
            <a:r>
              <a:rPr lang="en-GB" altLang="en-US"/>
              <a:t>There should be consistency in the language used across the establishment (consider if this is currently the case in your setting/school/dept./faculty)</a:t>
            </a:r>
            <a:endParaRPr lang="en-US" altLang="en-US"/>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243663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1003B2D-636A-4A00-A5B0-05AC90082AE8}" type="datetimeFigureOut">
              <a:rPr lang="en-GB" smtClean="0"/>
              <a:t>17/09/2018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B0826-F750-4C5B-AC4B-6745502F2917}" type="slidenum">
              <a:rPr lang="en-GB" smtClean="0"/>
              <a:t>‹#›</a:t>
            </a:fld>
            <a:endParaRPr lang="en-GB"/>
          </a:p>
        </p:txBody>
      </p:sp>
    </p:spTree>
    <p:extLst>
      <p:ext uri="{BB962C8B-B14F-4D97-AF65-F5344CB8AC3E}">
        <p14:creationId xmlns:p14="http://schemas.microsoft.com/office/powerpoint/2010/main" val="111326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003B2D-636A-4A00-A5B0-05AC90082AE8}" type="datetimeFigureOut">
              <a:rPr lang="en-GB" smtClean="0"/>
              <a:t>17/09/2018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B0826-F750-4C5B-AC4B-6745502F2917}" type="slidenum">
              <a:rPr lang="en-GB" smtClean="0"/>
              <a:t>‹#›</a:t>
            </a:fld>
            <a:endParaRPr lang="en-GB"/>
          </a:p>
        </p:txBody>
      </p:sp>
    </p:spTree>
    <p:extLst>
      <p:ext uri="{BB962C8B-B14F-4D97-AF65-F5344CB8AC3E}">
        <p14:creationId xmlns:p14="http://schemas.microsoft.com/office/powerpoint/2010/main" val="4179229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003B2D-636A-4A00-A5B0-05AC90082AE8}" type="datetimeFigureOut">
              <a:rPr lang="en-GB" smtClean="0"/>
              <a:t>17/09/2018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B0826-F750-4C5B-AC4B-6745502F2917}" type="slidenum">
              <a:rPr lang="en-GB" smtClean="0"/>
              <a:t>‹#›</a:t>
            </a:fld>
            <a:endParaRPr lang="en-GB"/>
          </a:p>
        </p:txBody>
      </p:sp>
    </p:spTree>
    <p:extLst>
      <p:ext uri="{BB962C8B-B14F-4D97-AF65-F5344CB8AC3E}">
        <p14:creationId xmlns:p14="http://schemas.microsoft.com/office/powerpoint/2010/main" val="45340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003B2D-636A-4A00-A5B0-05AC90082AE8}" type="datetimeFigureOut">
              <a:rPr lang="en-GB" smtClean="0"/>
              <a:t>17/09/2018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B0826-F750-4C5B-AC4B-6745502F2917}" type="slidenum">
              <a:rPr lang="en-GB" smtClean="0"/>
              <a:t>‹#›</a:t>
            </a:fld>
            <a:endParaRPr lang="en-GB"/>
          </a:p>
        </p:txBody>
      </p:sp>
    </p:spTree>
    <p:extLst>
      <p:ext uri="{BB962C8B-B14F-4D97-AF65-F5344CB8AC3E}">
        <p14:creationId xmlns:p14="http://schemas.microsoft.com/office/powerpoint/2010/main" val="261267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003B2D-636A-4A00-A5B0-05AC90082AE8}" type="datetimeFigureOut">
              <a:rPr lang="en-GB" smtClean="0"/>
              <a:t>17/09/2018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9B0826-F750-4C5B-AC4B-6745502F2917}" type="slidenum">
              <a:rPr lang="en-GB" smtClean="0"/>
              <a:t>‹#›</a:t>
            </a:fld>
            <a:endParaRPr lang="en-GB"/>
          </a:p>
        </p:txBody>
      </p:sp>
    </p:spTree>
    <p:extLst>
      <p:ext uri="{BB962C8B-B14F-4D97-AF65-F5344CB8AC3E}">
        <p14:creationId xmlns:p14="http://schemas.microsoft.com/office/powerpoint/2010/main" val="159399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1003B2D-636A-4A00-A5B0-05AC90082AE8}" type="datetimeFigureOut">
              <a:rPr lang="en-GB" smtClean="0"/>
              <a:t>17/09/2018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9B0826-F750-4C5B-AC4B-6745502F2917}" type="slidenum">
              <a:rPr lang="en-GB" smtClean="0"/>
              <a:t>‹#›</a:t>
            </a:fld>
            <a:endParaRPr lang="en-GB"/>
          </a:p>
        </p:txBody>
      </p:sp>
    </p:spTree>
    <p:extLst>
      <p:ext uri="{BB962C8B-B14F-4D97-AF65-F5344CB8AC3E}">
        <p14:creationId xmlns:p14="http://schemas.microsoft.com/office/powerpoint/2010/main" val="388496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1003B2D-636A-4A00-A5B0-05AC90082AE8}" type="datetimeFigureOut">
              <a:rPr lang="en-GB" smtClean="0"/>
              <a:t>17/09/2018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9B0826-F750-4C5B-AC4B-6745502F2917}" type="slidenum">
              <a:rPr lang="en-GB" smtClean="0"/>
              <a:t>‹#›</a:t>
            </a:fld>
            <a:endParaRPr lang="en-GB"/>
          </a:p>
        </p:txBody>
      </p:sp>
    </p:spTree>
    <p:extLst>
      <p:ext uri="{BB962C8B-B14F-4D97-AF65-F5344CB8AC3E}">
        <p14:creationId xmlns:p14="http://schemas.microsoft.com/office/powerpoint/2010/main" val="296377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1003B2D-636A-4A00-A5B0-05AC90082AE8}" type="datetimeFigureOut">
              <a:rPr lang="en-GB" smtClean="0"/>
              <a:t>17/09/2018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9B0826-F750-4C5B-AC4B-6745502F2917}" type="slidenum">
              <a:rPr lang="en-GB" smtClean="0"/>
              <a:t>‹#›</a:t>
            </a:fld>
            <a:endParaRPr lang="en-GB"/>
          </a:p>
        </p:txBody>
      </p:sp>
    </p:spTree>
    <p:extLst>
      <p:ext uri="{BB962C8B-B14F-4D97-AF65-F5344CB8AC3E}">
        <p14:creationId xmlns:p14="http://schemas.microsoft.com/office/powerpoint/2010/main" val="14869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03B2D-636A-4A00-A5B0-05AC90082AE8}" type="datetimeFigureOut">
              <a:rPr lang="en-GB" smtClean="0"/>
              <a:t>17/09/2018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9B0826-F750-4C5B-AC4B-6745502F2917}" type="slidenum">
              <a:rPr lang="en-GB" smtClean="0"/>
              <a:t>‹#›</a:t>
            </a:fld>
            <a:endParaRPr lang="en-GB"/>
          </a:p>
        </p:txBody>
      </p:sp>
    </p:spTree>
    <p:extLst>
      <p:ext uri="{BB962C8B-B14F-4D97-AF65-F5344CB8AC3E}">
        <p14:creationId xmlns:p14="http://schemas.microsoft.com/office/powerpoint/2010/main" val="1934128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003B2D-636A-4A00-A5B0-05AC90082AE8}" type="datetimeFigureOut">
              <a:rPr lang="en-GB" smtClean="0"/>
              <a:t>17/09/2018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9B0826-F750-4C5B-AC4B-6745502F2917}" type="slidenum">
              <a:rPr lang="en-GB" smtClean="0"/>
              <a:t>‹#›</a:t>
            </a:fld>
            <a:endParaRPr lang="en-GB"/>
          </a:p>
        </p:txBody>
      </p:sp>
    </p:spTree>
    <p:extLst>
      <p:ext uri="{BB962C8B-B14F-4D97-AF65-F5344CB8AC3E}">
        <p14:creationId xmlns:p14="http://schemas.microsoft.com/office/powerpoint/2010/main" val="121563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003B2D-636A-4A00-A5B0-05AC90082AE8}" type="datetimeFigureOut">
              <a:rPr lang="en-GB" smtClean="0"/>
              <a:t>17/09/2018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9B0826-F750-4C5B-AC4B-6745502F2917}" type="slidenum">
              <a:rPr lang="en-GB" smtClean="0"/>
              <a:t>‹#›</a:t>
            </a:fld>
            <a:endParaRPr lang="en-GB"/>
          </a:p>
        </p:txBody>
      </p:sp>
    </p:spTree>
    <p:extLst>
      <p:ext uri="{BB962C8B-B14F-4D97-AF65-F5344CB8AC3E}">
        <p14:creationId xmlns:p14="http://schemas.microsoft.com/office/powerpoint/2010/main" val="234708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03B2D-636A-4A00-A5B0-05AC90082AE8}" type="datetimeFigureOut">
              <a:rPr lang="en-GB" smtClean="0"/>
              <a:t>17/09/2018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B0826-F750-4C5B-AC4B-6745502F2917}" type="slidenum">
              <a:rPr lang="en-GB" smtClean="0"/>
              <a:t>‹#›</a:t>
            </a:fld>
            <a:endParaRPr lang="en-GB"/>
          </a:p>
        </p:txBody>
      </p:sp>
    </p:spTree>
    <p:extLst>
      <p:ext uri="{BB962C8B-B14F-4D97-AF65-F5344CB8AC3E}">
        <p14:creationId xmlns:p14="http://schemas.microsoft.com/office/powerpoint/2010/main" val="2791366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emf"/><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hyperlink" Target="https://glowscotland.sharepoint.com/sites/PLC/moderationhub/SitePages/Moderation%20Cycle.aspx"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emf"/><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emf"/><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emf"/><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611067" y="6069288"/>
            <a:ext cx="12196873" cy="3177533"/>
            <a:chOff x="-4948548" y="4964387"/>
            <a:chExt cx="16262497" cy="3177533"/>
          </a:xfrm>
        </p:grpSpPr>
        <p:pic>
          <p:nvPicPr>
            <p:cNvPr id="9" name="Picture 8"/>
            <p:cNvPicPr>
              <a:picLocks noChangeAspect="1"/>
            </p:cNvPicPr>
            <p:nvPr/>
          </p:nvPicPr>
          <p:blipFill rotWithShape="1">
            <a:blip r:embed="rId3"/>
            <a:srcRect l="23560" t="23657" r="26010" b="31599"/>
            <a:stretch/>
          </p:blipFill>
          <p:spPr>
            <a:xfrm>
              <a:off x="-4948548" y="4964387"/>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493618" y="528429"/>
            <a:ext cx="3286294" cy="1428664"/>
          </a:xfrm>
          <a:prstGeom prst="rect">
            <a:avLst/>
          </a:prstGeom>
        </p:spPr>
      </p:pic>
      <p:sp>
        <p:nvSpPr>
          <p:cNvPr id="7" name="Rectangle 6"/>
          <p:cNvSpPr/>
          <p:nvPr/>
        </p:nvSpPr>
        <p:spPr>
          <a:xfrm>
            <a:off x="499899" y="2289452"/>
            <a:ext cx="7974943" cy="646331"/>
          </a:xfrm>
          <a:prstGeom prst="rect">
            <a:avLst/>
          </a:prstGeom>
        </p:spPr>
        <p:txBody>
          <a:bodyPr wrap="square">
            <a:spAutoFit/>
          </a:bodyPr>
          <a:lstStyle/>
          <a:p>
            <a:r>
              <a:rPr lang="en-GB" sz="3600" b="1">
                <a:solidFill>
                  <a:srgbClr val="00ABB5"/>
                </a:solidFill>
              </a:rPr>
              <a:t>Learning Intentions and Success Criteria</a:t>
            </a:r>
            <a:endParaRPr lang="en-US" sz="3600" b="1"/>
          </a:p>
        </p:txBody>
      </p:sp>
      <p:sp>
        <p:nvSpPr>
          <p:cNvPr id="8" name="Rectangle 7"/>
          <p:cNvSpPr/>
          <p:nvPr/>
        </p:nvSpPr>
        <p:spPr>
          <a:xfrm>
            <a:off x="499899" y="3049649"/>
            <a:ext cx="7974943" cy="461665"/>
          </a:xfrm>
          <a:prstGeom prst="rect">
            <a:avLst/>
          </a:prstGeom>
        </p:spPr>
        <p:txBody>
          <a:bodyPr wrap="square" anchor="t">
            <a:spAutoFit/>
          </a:bodyPr>
          <a:lstStyle/>
          <a:p>
            <a:r>
              <a:rPr lang="en-GB" sz="2400" b="1">
                <a:solidFill>
                  <a:srgbClr val="B3D236"/>
                </a:solidFill>
              </a:rPr>
              <a:t>National support for moderation</a:t>
            </a:r>
            <a:endParaRPr lang="en-US" sz="2400" b="1">
              <a:solidFill>
                <a:srgbClr val="B3D236"/>
              </a:solidFill>
            </a:endParaRPr>
          </a:p>
        </p:txBody>
      </p:sp>
    </p:spTree>
    <p:extLst>
      <p:ext uri="{BB962C8B-B14F-4D97-AF65-F5344CB8AC3E}">
        <p14:creationId xmlns:p14="http://schemas.microsoft.com/office/powerpoint/2010/main" val="2794624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4761" y="3708282"/>
            <a:ext cx="9227428"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493618" y="528429"/>
            <a:ext cx="2544538" cy="1428664"/>
          </a:xfrm>
          <a:prstGeom prst="rect">
            <a:avLst/>
          </a:prstGeom>
        </p:spPr>
      </p:pic>
      <p:sp>
        <p:nvSpPr>
          <p:cNvPr id="7" name="Rectangle 6"/>
          <p:cNvSpPr/>
          <p:nvPr/>
        </p:nvSpPr>
        <p:spPr>
          <a:xfrm>
            <a:off x="499901" y="2289453"/>
            <a:ext cx="7974942" cy="646331"/>
          </a:xfrm>
          <a:prstGeom prst="rect">
            <a:avLst/>
          </a:prstGeom>
        </p:spPr>
        <p:txBody>
          <a:bodyPr wrap="square">
            <a:spAutoFit/>
          </a:bodyPr>
          <a:lstStyle/>
          <a:p>
            <a:r>
              <a:rPr lang="en-GB" sz="3600" b="1">
                <a:solidFill>
                  <a:srgbClr val="00ABB5"/>
                </a:solidFill>
                <a:latin typeface="Calibri" panose="020F0502020204030204" pitchFamily="34" charset="0"/>
              </a:rPr>
              <a:t>Learning Intentions</a:t>
            </a:r>
            <a:endParaRPr lang="en-US" sz="3600" b="1">
              <a:latin typeface="Calibri" panose="020F0502020204030204" pitchFamily="34" charset="0"/>
            </a:endParaRPr>
          </a:p>
        </p:txBody>
      </p:sp>
      <p:sp>
        <p:nvSpPr>
          <p:cNvPr id="8" name="Rectangle 7"/>
          <p:cNvSpPr/>
          <p:nvPr/>
        </p:nvSpPr>
        <p:spPr>
          <a:xfrm>
            <a:off x="499901" y="3049651"/>
            <a:ext cx="7974942" cy="461665"/>
          </a:xfrm>
          <a:prstGeom prst="rect">
            <a:avLst/>
          </a:prstGeom>
        </p:spPr>
        <p:txBody>
          <a:bodyPr wrap="square" anchor="t">
            <a:spAutoFit/>
          </a:bodyPr>
          <a:lstStyle/>
          <a:p>
            <a:r>
              <a:rPr lang="en-GB" sz="2400" b="1">
                <a:solidFill>
                  <a:srgbClr val="B3D236"/>
                </a:solidFill>
                <a:latin typeface="Calibri" panose="020F0502020204030204" pitchFamily="34" charset="0"/>
              </a:rPr>
              <a:t>National support for moderation</a:t>
            </a:r>
            <a:endParaRPr lang="en-US" sz="2400" b="1">
              <a:solidFill>
                <a:srgbClr val="B3D236"/>
              </a:solidFill>
              <a:latin typeface="Calibri" panose="020F0502020204030204" pitchFamily="34" charset="0"/>
            </a:endParaRPr>
          </a:p>
        </p:txBody>
      </p:sp>
    </p:spTree>
    <p:extLst>
      <p:ext uri="{BB962C8B-B14F-4D97-AF65-F5344CB8AC3E}">
        <p14:creationId xmlns:p14="http://schemas.microsoft.com/office/powerpoint/2010/main" val="646162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646915" y="565525"/>
            <a:ext cx="8229600" cy="1143000"/>
          </a:xfrm>
        </p:spPr>
        <p:txBody>
          <a:bodyPr>
            <a:normAutofit/>
          </a:bodyPr>
          <a:lstStyle/>
          <a:p>
            <a:r>
              <a:rPr lang="en-GB" sz="4000" b="1">
                <a:solidFill>
                  <a:srgbClr val="00ABB5"/>
                </a:solidFill>
                <a:latin typeface="Calibri" panose="020F0502020204030204" pitchFamily="34" charset="0"/>
              </a:rPr>
              <a:t>What is a Learning </a:t>
            </a:r>
            <a:r>
              <a:rPr lang="en-GB" sz="4000">
                <a:latin typeface="Calibri" panose="020F0502020204030204" pitchFamily="34" charset="0"/>
              </a:rPr>
              <a:t>I</a:t>
            </a:r>
            <a:r>
              <a:rPr lang="en-GB" sz="4000" b="1">
                <a:solidFill>
                  <a:srgbClr val="00ABB5"/>
                </a:solidFill>
                <a:latin typeface="Calibri" panose="020F0502020204030204" pitchFamily="34" charset="0"/>
              </a:rPr>
              <a:t>ntention?</a:t>
            </a:r>
          </a:p>
        </p:txBody>
      </p:sp>
      <p:sp>
        <p:nvSpPr>
          <p:cNvPr id="3" name="Content Placeholder 2"/>
          <p:cNvSpPr>
            <a:spLocks noGrp="1"/>
          </p:cNvSpPr>
          <p:nvPr>
            <p:ph idx="1"/>
          </p:nvPr>
        </p:nvSpPr>
        <p:spPr>
          <a:xfrm>
            <a:off x="706184" y="1933939"/>
            <a:ext cx="6529349" cy="4392488"/>
          </a:xfrm>
        </p:spPr>
        <p:txBody>
          <a:bodyPr>
            <a:normAutofit lnSpcReduction="10000"/>
          </a:bodyPr>
          <a:lstStyle/>
          <a:p>
            <a:pPr>
              <a:buNone/>
            </a:pPr>
            <a:r>
              <a:rPr lang="en-US" altLang="en-US" sz="3600">
                <a:solidFill>
                  <a:schemeClr val="tx1"/>
                </a:solidFill>
                <a:latin typeface="Calibri" panose="020F0502020204030204" pitchFamily="34" charset="0"/>
              </a:rPr>
              <a:t>The Learning Intention states what pupils should </a:t>
            </a:r>
            <a:r>
              <a:rPr lang="en-US" altLang="en-US" sz="3600" b="1">
                <a:solidFill>
                  <a:schemeClr val="tx1"/>
                </a:solidFill>
                <a:latin typeface="Calibri" panose="020F0502020204030204" pitchFamily="34" charset="0"/>
              </a:rPr>
              <a:t>know, understand</a:t>
            </a:r>
            <a:r>
              <a:rPr lang="en-US" altLang="en-US" sz="3600">
                <a:solidFill>
                  <a:schemeClr val="tx1"/>
                </a:solidFill>
                <a:latin typeface="Calibri" panose="020F0502020204030204" pitchFamily="34" charset="0"/>
              </a:rPr>
              <a:t> or </a:t>
            </a:r>
            <a:r>
              <a:rPr lang="en-US" altLang="en-US" sz="3600" b="1">
                <a:solidFill>
                  <a:schemeClr val="tx1"/>
                </a:solidFill>
                <a:latin typeface="Calibri" panose="020F0502020204030204" pitchFamily="34" charset="0"/>
              </a:rPr>
              <a:t>be able to do</a:t>
            </a:r>
            <a:r>
              <a:rPr lang="en-US" altLang="en-US" sz="3600">
                <a:solidFill>
                  <a:schemeClr val="tx1"/>
                </a:solidFill>
                <a:latin typeface="Calibri" panose="020F0502020204030204" pitchFamily="34" charset="0"/>
              </a:rPr>
              <a:t> by the end of a learning experience.</a:t>
            </a:r>
          </a:p>
          <a:p>
            <a:pPr>
              <a:buNone/>
            </a:pPr>
            <a:endParaRPr lang="en-US" altLang="en-US" sz="5100"/>
          </a:p>
          <a:p>
            <a:pPr marL="342900" indent="-342900">
              <a:buFont typeface="Arial" panose="020B0604020202020204" pitchFamily="34" charset="0"/>
              <a:buChar char="•"/>
            </a:pPr>
            <a:endParaRPr lang="en-GB" altLang="en-US" sz="2000"/>
          </a:p>
          <a:p>
            <a:pPr>
              <a:buNone/>
            </a:pPr>
            <a:r>
              <a:rPr lang="en-GB" altLang="en-US" sz="2400"/>
              <a:t>	</a:t>
            </a:r>
            <a:endParaRPr lang="en-GB"/>
          </a:p>
        </p:txBody>
      </p:sp>
    </p:spTree>
    <p:extLst>
      <p:ext uri="{BB962C8B-B14F-4D97-AF65-F5344CB8AC3E}">
        <p14:creationId xmlns:p14="http://schemas.microsoft.com/office/powerpoint/2010/main" val="4114508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373248" y="228500"/>
            <a:ext cx="8535887" cy="1143000"/>
          </a:xfrm>
        </p:spPr>
        <p:txBody>
          <a:bodyPr>
            <a:normAutofit/>
          </a:bodyPr>
          <a:lstStyle/>
          <a:p>
            <a:pPr algn="ctr"/>
            <a:r>
              <a:rPr lang="en-GB" sz="3200" b="1">
                <a:solidFill>
                  <a:srgbClr val="00ABB5"/>
                </a:solidFill>
              </a:rPr>
              <a:t>Key features of effective Learning </a:t>
            </a:r>
            <a:r>
              <a:rPr lang="en-GB" sz="3200"/>
              <a:t>I</a:t>
            </a:r>
            <a:r>
              <a:rPr lang="en-GB" sz="3200" b="1">
                <a:solidFill>
                  <a:srgbClr val="00ABB5"/>
                </a:solidFill>
              </a:rPr>
              <a:t>ntentions</a:t>
            </a:r>
          </a:p>
        </p:txBody>
      </p:sp>
      <p:sp>
        <p:nvSpPr>
          <p:cNvPr id="3" name="Content Placeholder 2"/>
          <p:cNvSpPr>
            <a:spLocks noGrp="1"/>
          </p:cNvSpPr>
          <p:nvPr>
            <p:ph idx="1"/>
          </p:nvPr>
        </p:nvSpPr>
        <p:spPr>
          <a:xfrm>
            <a:off x="640473" y="830108"/>
            <a:ext cx="7721906" cy="5696372"/>
          </a:xfrm>
        </p:spPr>
        <p:txBody>
          <a:bodyPr>
            <a:normAutofit fontScale="55000" lnSpcReduction="20000"/>
          </a:bodyPr>
          <a:lstStyle/>
          <a:p>
            <a:pPr>
              <a:lnSpc>
                <a:spcPct val="120000"/>
              </a:lnSpc>
              <a:buNone/>
            </a:pPr>
            <a:endParaRPr lang="en-US" sz="4400">
              <a:solidFill>
                <a:srgbClr val="000000"/>
              </a:solidFill>
            </a:endParaRPr>
          </a:p>
          <a:p>
            <a:pPr marL="571500" indent="-571500">
              <a:lnSpc>
                <a:spcPct val="120000"/>
              </a:lnSpc>
              <a:buClr>
                <a:schemeClr val="accent5"/>
              </a:buClr>
              <a:buFont typeface="Arial" panose="020B0604020202020204" pitchFamily="34" charset="0"/>
              <a:buChar char="•"/>
              <a:defRPr/>
            </a:pPr>
            <a:r>
              <a:rPr lang="en-US" sz="4400">
                <a:solidFill>
                  <a:srgbClr val="000000"/>
                </a:solidFill>
                <a:latin typeface="Calibri" panose="020F0502020204030204" pitchFamily="34" charset="0"/>
              </a:rPr>
              <a:t>Directly drawn from the selected bundle of Experiences and Outcomes</a:t>
            </a:r>
          </a:p>
          <a:p>
            <a:pPr marL="571500" indent="-571500">
              <a:lnSpc>
                <a:spcPct val="120000"/>
              </a:lnSpc>
              <a:buClr>
                <a:schemeClr val="accent5"/>
              </a:buClr>
              <a:buFont typeface="Arial" panose="020B0604020202020204" pitchFamily="34" charset="0"/>
              <a:buChar char="•"/>
              <a:defRPr/>
            </a:pPr>
            <a:r>
              <a:rPr lang="en-US" sz="4400">
                <a:solidFill>
                  <a:srgbClr val="000000"/>
                </a:solidFill>
                <a:latin typeface="Calibri" panose="020F0502020204030204" pitchFamily="34" charset="0"/>
              </a:rPr>
              <a:t>Reflect the standards in the selected bundle of Experiences and Outcomes</a:t>
            </a:r>
          </a:p>
          <a:p>
            <a:pPr marL="571500" indent="-571500">
              <a:lnSpc>
                <a:spcPct val="120000"/>
              </a:lnSpc>
              <a:buClr>
                <a:schemeClr val="accent5"/>
              </a:buClr>
              <a:buFont typeface="Arial" panose="020B0604020202020204" pitchFamily="34" charset="0"/>
              <a:buChar char="•"/>
              <a:defRPr/>
            </a:pPr>
            <a:r>
              <a:rPr lang="en-US" sz="4400">
                <a:solidFill>
                  <a:srgbClr val="000000"/>
                </a:solidFill>
                <a:latin typeface="Calibri" panose="020F0502020204030204" pitchFamily="34" charset="0"/>
              </a:rPr>
              <a:t>Clearly state what learners should know, understand or be able to do</a:t>
            </a:r>
          </a:p>
          <a:p>
            <a:pPr marL="571500" indent="-571500">
              <a:lnSpc>
                <a:spcPct val="120000"/>
              </a:lnSpc>
              <a:buClr>
                <a:schemeClr val="accent5"/>
              </a:buClr>
              <a:buFont typeface="Arial" panose="020B0604020202020204" pitchFamily="34" charset="0"/>
              <a:buChar char="•"/>
              <a:defRPr/>
            </a:pPr>
            <a:r>
              <a:rPr lang="en-US" sz="4400">
                <a:solidFill>
                  <a:srgbClr val="000000"/>
                </a:solidFill>
                <a:latin typeface="Calibri" panose="020F0502020204030204" pitchFamily="34" charset="0"/>
              </a:rPr>
              <a:t>Written in clear language the learners will understand</a:t>
            </a:r>
          </a:p>
          <a:p>
            <a:pPr marL="571500" indent="-571500">
              <a:lnSpc>
                <a:spcPct val="120000"/>
              </a:lnSpc>
              <a:buClr>
                <a:schemeClr val="accent5"/>
              </a:buClr>
              <a:buFont typeface="Arial" panose="020B0604020202020204" pitchFamily="34" charset="0"/>
              <a:buChar char="•"/>
              <a:defRPr/>
            </a:pPr>
            <a:r>
              <a:rPr lang="en-US" sz="4400">
                <a:solidFill>
                  <a:srgbClr val="000000"/>
                </a:solidFill>
                <a:latin typeface="Calibri" panose="020F0502020204030204" pitchFamily="34" charset="0"/>
              </a:rPr>
              <a:t>Are shared with learners and referred to throughout the learning process</a:t>
            </a:r>
          </a:p>
          <a:p>
            <a:pPr marL="571500" indent="-571500">
              <a:lnSpc>
                <a:spcPct val="120000"/>
              </a:lnSpc>
              <a:buClr>
                <a:schemeClr val="accent5"/>
              </a:buClr>
              <a:buFont typeface="Arial" panose="020B0604020202020204" pitchFamily="34" charset="0"/>
              <a:buChar char="•"/>
              <a:defRPr/>
            </a:pPr>
            <a:r>
              <a:rPr lang="en-US" sz="4400">
                <a:solidFill>
                  <a:srgbClr val="000000"/>
                </a:solidFill>
                <a:latin typeface="Calibri" panose="020F0502020204030204" pitchFamily="34" charset="0"/>
              </a:rPr>
              <a:t>Are appropriately challenging for the learners</a:t>
            </a:r>
          </a:p>
          <a:p>
            <a:pPr marL="571500" indent="-571500">
              <a:lnSpc>
                <a:spcPct val="120000"/>
              </a:lnSpc>
              <a:buClr>
                <a:schemeClr val="accent5"/>
              </a:buClr>
              <a:buFont typeface="Arial" panose="020B0604020202020204" pitchFamily="34" charset="0"/>
              <a:buChar char="•"/>
              <a:defRPr/>
            </a:pPr>
            <a:r>
              <a:rPr lang="en-US" sz="4400">
                <a:solidFill>
                  <a:srgbClr val="000000"/>
                </a:solidFill>
                <a:latin typeface="Calibri" panose="020F0502020204030204" pitchFamily="34" charset="0"/>
              </a:rPr>
              <a:t>Linked to planned assessment activities</a:t>
            </a:r>
          </a:p>
          <a:p>
            <a:pPr marL="342900" indent="-342900">
              <a:buClr>
                <a:schemeClr val="accent5"/>
              </a:buClr>
              <a:buFont typeface="Arial" panose="020B0604020202020204" pitchFamily="34" charset="0"/>
              <a:buChar char="•"/>
              <a:defRPr/>
            </a:pPr>
            <a:endParaRPr lang="en-US">
              <a:solidFill>
                <a:srgbClr val="000000"/>
              </a:solidFill>
            </a:endParaRPr>
          </a:p>
          <a:p>
            <a:pPr marL="342900" indent="-342900">
              <a:buClr>
                <a:schemeClr val="accent5"/>
              </a:buClr>
              <a:buFont typeface="Arial" panose="020B0604020202020204" pitchFamily="34" charset="0"/>
              <a:buChar char="•"/>
            </a:pPr>
            <a:endParaRPr lang="en-GB" altLang="en-US" sz="2000"/>
          </a:p>
          <a:p>
            <a:pPr>
              <a:buNone/>
            </a:pPr>
            <a:r>
              <a:rPr lang="en-GB" altLang="en-US" sz="2400"/>
              <a:t>	</a:t>
            </a:r>
            <a:endParaRPr lang="en-GB"/>
          </a:p>
        </p:txBody>
      </p:sp>
    </p:spTree>
    <p:extLst>
      <p:ext uri="{BB962C8B-B14F-4D97-AF65-F5344CB8AC3E}">
        <p14:creationId xmlns:p14="http://schemas.microsoft.com/office/powerpoint/2010/main" val="4080451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508136" y="181870"/>
            <a:ext cx="8127729" cy="711200"/>
          </a:xfrm>
        </p:spPr>
        <p:txBody>
          <a:bodyPr>
            <a:normAutofit fontScale="90000"/>
          </a:bodyPr>
          <a:lstStyle/>
          <a:p>
            <a:r>
              <a:rPr lang="en-GB" sz="3600" b="1">
                <a:solidFill>
                  <a:srgbClr val="00ABB5"/>
                </a:solidFill>
                <a:latin typeface="Calibri" panose="020F0502020204030204" pitchFamily="34" charset="0"/>
              </a:rPr>
              <a:t>The process of creating Learning </a:t>
            </a:r>
            <a:r>
              <a:rPr lang="en-GB" sz="3600">
                <a:latin typeface="Calibri" panose="020F0502020204030204" pitchFamily="34" charset="0"/>
              </a:rPr>
              <a:t>I</a:t>
            </a:r>
            <a:r>
              <a:rPr lang="en-GB" sz="3600" b="1">
                <a:solidFill>
                  <a:srgbClr val="00ABB5"/>
                </a:solidFill>
                <a:latin typeface="Calibri" panose="020F0502020204030204" pitchFamily="34" charset="0"/>
              </a:rPr>
              <a:t>ntentions</a:t>
            </a:r>
          </a:p>
        </p:txBody>
      </p:sp>
      <p:sp>
        <p:nvSpPr>
          <p:cNvPr id="3" name="Content Placeholder 2"/>
          <p:cNvSpPr>
            <a:spLocks noGrp="1"/>
          </p:cNvSpPr>
          <p:nvPr>
            <p:ph idx="1"/>
          </p:nvPr>
        </p:nvSpPr>
        <p:spPr/>
        <p:txBody>
          <a:bodyPr>
            <a:normAutofit/>
          </a:bodyPr>
          <a:lstStyle/>
          <a:p>
            <a:pPr marL="342900" indent="-342900">
              <a:buFont typeface="Wingdings" pitchFamily="2" charset="2"/>
              <a:buChar char="§"/>
              <a:defRPr/>
            </a:pPr>
            <a:endParaRPr lang="en-US">
              <a:solidFill>
                <a:srgbClr val="000000"/>
              </a:solidFill>
            </a:endParaRPr>
          </a:p>
          <a:p>
            <a:pPr marL="342900" indent="-342900">
              <a:buFont typeface="Wingdings" pitchFamily="2" charset="2"/>
              <a:buChar char="§"/>
              <a:defRPr/>
            </a:pPr>
            <a:endParaRPr lang="en-GB">
              <a:solidFill>
                <a:srgbClr val="000000"/>
              </a:solidFill>
            </a:endParaRPr>
          </a:p>
          <a:p>
            <a:pPr marL="342900" indent="-342900">
              <a:buFont typeface="Arial" panose="020B0604020202020204" pitchFamily="34" charset="0"/>
              <a:buChar char="•"/>
            </a:pPr>
            <a:endParaRPr lang="en-GB" altLang="en-US" sz="2000"/>
          </a:p>
          <a:p>
            <a:pPr>
              <a:buNone/>
            </a:pPr>
            <a:r>
              <a:rPr lang="en-GB" altLang="en-US" sz="2400"/>
              <a:t>	</a:t>
            </a:r>
            <a:endParaRPr lang="en-GB"/>
          </a:p>
        </p:txBody>
      </p:sp>
      <p:graphicFrame>
        <p:nvGraphicFramePr>
          <p:cNvPr id="4" name="Diagram 3"/>
          <p:cNvGraphicFramePr/>
          <p:nvPr>
            <p:extLst>
              <p:ext uri="{D42A27DB-BD31-4B8C-83A1-F6EECF244321}">
                <p14:modId xmlns:p14="http://schemas.microsoft.com/office/powerpoint/2010/main" val="3777328729"/>
              </p:ext>
            </p:extLst>
          </p:nvPr>
        </p:nvGraphicFramePr>
        <p:xfrm>
          <a:off x="256499" y="907760"/>
          <a:ext cx="8787917" cy="55597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p:cNvPicPr>
            <a:picLocks noChangeAspect="1"/>
          </p:cNvPicPr>
          <p:nvPr/>
        </p:nvPicPr>
        <p:blipFill rotWithShape="1">
          <a:blip r:embed="rId9"/>
          <a:srcRect l="23560" t="23657" r="26010" b="31599"/>
          <a:stretch/>
        </p:blipFill>
        <p:spPr>
          <a:xfrm>
            <a:off x="-41714" y="5812402"/>
            <a:ext cx="9227428" cy="1045598"/>
          </a:xfrm>
          <a:prstGeom prst="rect">
            <a:avLst/>
          </a:prstGeom>
        </p:spPr>
      </p:pic>
      <p:pic>
        <p:nvPicPr>
          <p:cNvPr id="10" name="Picture 9"/>
          <p:cNvPicPr>
            <a:picLocks noChangeAspect="1"/>
          </p:cNvPicPr>
          <p:nvPr/>
        </p:nvPicPr>
        <p:blipFill>
          <a:blip r:embed="rId3"/>
          <a:stretch>
            <a:fillRect/>
          </a:stretch>
        </p:blipFill>
        <p:spPr>
          <a:xfrm>
            <a:off x="6771606" y="6467558"/>
            <a:ext cx="2103260" cy="186956"/>
          </a:xfrm>
          <a:prstGeom prst="rect">
            <a:avLst/>
          </a:prstGeom>
        </p:spPr>
      </p:pic>
    </p:spTree>
    <p:extLst>
      <p:ext uri="{BB962C8B-B14F-4D97-AF65-F5344CB8AC3E}">
        <p14:creationId xmlns:p14="http://schemas.microsoft.com/office/powerpoint/2010/main" val="2536953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457200" y="413436"/>
            <a:ext cx="8229600" cy="1143000"/>
          </a:xfrm>
        </p:spPr>
        <p:txBody>
          <a:bodyPr>
            <a:normAutofit/>
          </a:bodyPr>
          <a:lstStyle/>
          <a:p>
            <a:r>
              <a:rPr lang="en-GB" sz="3600" b="1">
                <a:solidFill>
                  <a:srgbClr val="00ABB5"/>
                </a:solidFill>
                <a:latin typeface="Calibri" panose="020F0502020204030204" pitchFamily="34" charset="0"/>
              </a:rPr>
              <a:t>Sharing Learning </a:t>
            </a:r>
            <a:r>
              <a:rPr lang="en-GB" sz="3600">
                <a:latin typeface="Calibri" panose="020F0502020204030204" pitchFamily="34" charset="0"/>
              </a:rPr>
              <a:t>I</a:t>
            </a:r>
            <a:r>
              <a:rPr lang="en-GB" sz="3600" b="1">
                <a:solidFill>
                  <a:srgbClr val="00ABB5"/>
                </a:solidFill>
                <a:latin typeface="Calibri" panose="020F0502020204030204" pitchFamily="34" charset="0"/>
              </a:rPr>
              <a:t>ntentions</a:t>
            </a:r>
          </a:p>
        </p:txBody>
      </p:sp>
      <p:sp>
        <p:nvSpPr>
          <p:cNvPr id="3" name="Content Placeholder 2"/>
          <p:cNvSpPr>
            <a:spLocks noGrp="1"/>
          </p:cNvSpPr>
          <p:nvPr>
            <p:ph idx="1"/>
          </p:nvPr>
        </p:nvSpPr>
        <p:spPr>
          <a:xfrm>
            <a:off x="502236" y="1414847"/>
            <a:ext cx="7988641" cy="4657410"/>
          </a:xfrm>
        </p:spPr>
        <p:txBody>
          <a:bodyPr>
            <a:normAutofit/>
          </a:bodyPr>
          <a:lstStyle/>
          <a:p>
            <a:pPr lvl="0"/>
            <a:endParaRPr lang="en-GB" sz="2800" b="1"/>
          </a:p>
          <a:p>
            <a:pPr lvl="0"/>
            <a:r>
              <a:rPr lang="en-GB" sz="2800" b="1">
                <a:solidFill>
                  <a:schemeClr val="tx1"/>
                </a:solidFill>
                <a:latin typeface="Calibri" panose="020F0502020204030204" pitchFamily="34" charset="0"/>
              </a:rPr>
              <a:t>The Learning Intention can be shared:</a:t>
            </a:r>
          </a:p>
          <a:p>
            <a:pPr lvl="0"/>
            <a:endParaRPr lang="en-GB" sz="2400">
              <a:solidFill>
                <a:schemeClr val="tx1"/>
              </a:solidFill>
              <a:latin typeface="Calibri" panose="020F0502020204030204" pitchFamily="34" charset="0"/>
            </a:endParaRPr>
          </a:p>
          <a:p>
            <a:pPr lvl="0"/>
            <a:r>
              <a:rPr lang="en-GB" sz="2400">
                <a:solidFill>
                  <a:schemeClr val="tx1"/>
                </a:solidFill>
                <a:latin typeface="Calibri" panose="020F0502020204030204" pitchFamily="34" charset="0"/>
              </a:rPr>
              <a:t>Most commonly:</a:t>
            </a:r>
          </a:p>
          <a:p>
            <a:pPr marL="342900" lvl="0" indent="-342900">
              <a:buClr>
                <a:schemeClr val="accent5"/>
              </a:buClr>
              <a:buFont typeface="Arial" panose="020B0604020202020204" pitchFamily="34" charset="0"/>
              <a:buChar char="•"/>
            </a:pPr>
            <a:r>
              <a:rPr lang="en-GB" sz="2400">
                <a:solidFill>
                  <a:schemeClr val="tx1"/>
                </a:solidFill>
                <a:latin typeface="Calibri" panose="020F0502020204030204" pitchFamily="34" charset="0"/>
              </a:rPr>
              <a:t>At the beginning of the lesson/block of lessons</a:t>
            </a:r>
          </a:p>
          <a:p>
            <a:pPr lvl="0"/>
            <a:endParaRPr lang="en-GB" sz="2400" b="1">
              <a:solidFill>
                <a:schemeClr val="tx1"/>
              </a:solidFill>
              <a:latin typeface="Calibri" panose="020F0502020204030204" pitchFamily="34" charset="0"/>
            </a:endParaRPr>
          </a:p>
          <a:p>
            <a:pPr lvl="0"/>
            <a:r>
              <a:rPr lang="en-GB" sz="2400">
                <a:solidFill>
                  <a:schemeClr val="tx1"/>
                </a:solidFill>
                <a:latin typeface="Calibri" panose="020F0502020204030204" pitchFamily="34" charset="0"/>
              </a:rPr>
              <a:t>Occasionally: </a:t>
            </a:r>
          </a:p>
          <a:p>
            <a:pPr marL="342900" lvl="0" indent="-342900">
              <a:buClr>
                <a:schemeClr val="accent5"/>
              </a:buClr>
              <a:buFont typeface="Arial" panose="020B0604020202020204" pitchFamily="34" charset="0"/>
              <a:buChar char="•"/>
            </a:pPr>
            <a:r>
              <a:rPr lang="en-GB" sz="2400">
                <a:solidFill>
                  <a:schemeClr val="tx1"/>
                </a:solidFill>
                <a:latin typeface="Calibri" panose="020F0502020204030204" pitchFamily="34" charset="0"/>
              </a:rPr>
              <a:t>Following exploration of a problem, concept or challenge</a:t>
            </a:r>
          </a:p>
          <a:p>
            <a:pPr>
              <a:lnSpc>
                <a:spcPct val="150000"/>
              </a:lnSpc>
            </a:pPr>
            <a:endParaRPr lang="en-US" altLang="en-US" sz="2400"/>
          </a:p>
          <a:p>
            <a:pPr marL="457200" lvl="1" indent="0">
              <a:buNone/>
            </a:pPr>
            <a:endParaRPr lang="en-GB"/>
          </a:p>
        </p:txBody>
      </p:sp>
    </p:spTree>
    <p:extLst>
      <p:ext uri="{BB962C8B-B14F-4D97-AF65-F5344CB8AC3E}">
        <p14:creationId xmlns:p14="http://schemas.microsoft.com/office/powerpoint/2010/main" val="2648303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733716" y="6445666"/>
            <a:ext cx="2103260" cy="186956"/>
          </a:xfrm>
          <a:prstGeom prst="rect">
            <a:avLst/>
          </a:prstGeom>
        </p:spPr>
      </p:pic>
      <p:sp>
        <p:nvSpPr>
          <p:cNvPr id="2" name="Title 1"/>
          <p:cNvSpPr>
            <a:spLocks noGrp="1"/>
          </p:cNvSpPr>
          <p:nvPr>
            <p:ph type="title"/>
          </p:nvPr>
        </p:nvSpPr>
        <p:spPr>
          <a:xfrm>
            <a:off x="316818" y="423711"/>
            <a:ext cx="8510363" cy="1143000"/>
          </a:xfrm>
        </p:spPr>
        <p:txBody>
          <a:bodyPr>
            <a:noAutofit/>
          </a:bodyPr>
          <a:lstStyle/>
          <a:p>
            <a:r>
              <a:rPr lang="en-GB" sz="4000" b="1">
                <a:solidFill>
                  <a:srgbClr val="00ABB5"/>
                </a:solidFill>
                <a:latin typeface="Calibri" panose="020F0502020204030204" pitchFamily="34" charset="0"/>
              </a:rPr>
              <a:t>Common issues with Learning </a:t>
            </a:r>
            <a:r>
              <a:rPr lang="en-GB" sz="4000">
                <a:latin typeface="Calibri" panose="020F0502020204030204" pitchFamily="34" charset="0"/>
              </a:rPr>
              <a:t>I</a:t>
            </a:r>
            <a:r>
              <a:rPr lang="en-GB" sz="4000" b="1">
                <a:solidFill>
                  <a:srgbClr val="00ABB5"/>
                </a:solidFill>
                <a:latin typeface="Calibri" panose="020F0502020204030204" pitchFamily="34" charset="0"/>
              </a:rPr>
              <a:t>ntentions</a:t>
            </a:r>
          </a:p>
        </p:txBody>
      </p:sp>
      <p:sp>
        <p:nvSpPr>
          <p:cNvPr id="3" name="Content Placeholder 2"/>
          <p:cNvSpPr>
            <a:spLocks noGrp="1"/>
          </p:cNvSpPr>
          <p:nvPr>
            <p:ph idx="1"/>
          </p:nvPr>
        </p:nvSpPr>
        <p:spPr>
          <a:xfrm>
            <a:off x="458704" y="1762275"/>
            <a:ext cx="8047949" cy="4392488"/>
          </a:xfrm>
        </p:spPr>
        <p:txBody>
          <a:bodyPr>
            <a:normAutofit/>
          </a:bodyPr>
          <a:lstStyle/>
          <a:p>
            <a:pPr marL="342900" indent="-342900">
              <a:buClr>
                <a:schemeClr val="accent5"/>
              </a:buClr>
              <a:buFont typeface="Arial" panose="020B0604020202020204" pitchFamily="34" charset="0"/>
              <a:buChar char="•"/>
            </a:pPr>
            <a:r>
              <a:rPr lang="en-GB" sz="3200">
                <a:solidFill>
                  <a:schemeClr val="tx1"/>
                </a:solidFill>
                <a:latin typeface="Calibri" panose="020F0502020204030204" pitchFamily="34" charset="0"/>
              </a:rPr>
              <a:t>Unclear and too wordy</a:t>
            </a:r>
          </a:p>
          <a:p>
            <a:pPr marL="342900" indent="-342900">
              <a:buClr>
                <a:schemeClr val="accent5"/>
              </a:buClr>
              <a:buFont typeface="Arial" panose="020B0604020202020204" pitchFamily="34" charset="0"/>
              <a:buChar char="•"/>
            </a:pPr>
            <a:r>
              <a:rPr lang="en-GB" sz="3200">
                <a:solidFill>
                  <a:schemeClr val="tx1"/>
                </a:solidFill>
                <a:latin typeface="Calibri" panose="020F0502020204030204" pitchFamily="34" charset="0"/>
              </a:rPr>
              <a:t>Focused on the task, activity or context rather than the learning</a:t>
            </a:r>
          </a:p>
          <a:p>
            <a:pPr marL="342900" indent="-342900">
              <a:buClr>
                <a:schemeClr val="accent5"/>
              </a:buClr>
              <a:buFont typeface="Arial" panose="020B0604020202020204" pitchFamily="34" charset="0"/>
              <a:buChar char="•"/>
            </a:pPr>
            <a:r>
              <a:rPr lang="en-GB" sz="3200">
                <a:solidFill>
                  <a:schemeClr val="tx1"/>
                </a:solidFill>
                <a:latin typeface="Calibri" panose="020F0502020204030204" pitchFamily="34" charset="0"/>
              </a:rPr>
              <a:t>Do not reflect the standards within the selected bundle of Experiences and Outcomes</a:t>
            </a:r>
          </a:p>
          <a:p>
            <a:pPr marL="342900" indent="-342900">
              <a:buClr>
                <a:schemeClr val="accent5"/>
              </a:buClr>
              <a:buFont typeface="Arial" panose="020B0604020202020204" pitchFamily="34" charset="0"/>
              <a:buChar char="•"/>
            </a:pPr>
            <a:r>
              <a:rPr lang="en-GB" sz="3200">
                <a:solidFill>
                  <a:schemeClr val="tx1"/>
                </a:solidFill>
                <a:latin typeface="Calibri" panose="020F0502020204030204" pitchFamily="34" charset="0"/>
              </a:rPr>
              <a:t>Are not shared effectively with the learners</a:t>
            </a:r>
          </a:p>
          <a:p>
            <a:pPr marL="457200" lvl="1" indent="0">
              <a:buNone/>
            </a:pPr>
            <a:endParaRPr lang="en-GB"/>
          </a:p>
        </p:txBody>
      </p:sp>
    </p:spTree>
    <p:extLst>
      <p:ext uri="{BB962C8B-B14F-4D97-AF65-F5344CB8AC3E}">
        <p14:creationId xmlns:p14="http://schemas.microsoft.com/office/powerpoint/2010/main" val="3458140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1" y="5812402"/>
            <a:ext cx="9227428" cy="1045598"/>
          </a:xfrm>
          <a:prstGeom prst="rect">
            <a:avLst/>
          </a:prstGeom>
        </p:spPr>
      </p:pic>
      <p:pic>
        <p:nvPicPr>
          <p:cNvPr id="33" name="Picture 32"/>
          <p:cNvPicPr>
            <a:picLocks noChangeAspect="1"/>
          </p:cNvPicPr>
          <p:nvPr/>
        </p:nvPicPr>
        <p:blipFill>
          <a:blip r:embed="rId3"/>
          <a:stretch>
            <a:fillRect/>
          </a:stretch>
        </p:blipFill>
        <p:spPr>
          <a:xfrm>
            <a:off x="6723832" y="6374080"/>
            <a:ext cx="2103260" cy="186956"/>
          </a:xfrm>
          <a:prstGeom prst="rect">
            <a:avLst/>
          </a:prstGeom>
        </p:spPr>
      </p:pic>
      <p:sp>
        <p:nvSpPr>
          <p:cNvPr id="10" name="Title 3"/>
          <p:cNvSpPr>
            <a:spLocks noGrp="1"/>
          </p:cNvSpPr>
          <p:nvPr>
            <p:ph type="title"/>
          </p:nvPr>
        </p:nvSpPr>
        <p:spPr>
          <a:xfrm>
            <a:off x="596325" y="152356"/>
            <a:ext cx="8127729" cy="711200"/>
          </a:xfrm>
        </p:spPr>
        <p:txBody>
          <a:bodyPr/>
          <a:lstStyle/>
          <a:p>
            <a:r>
              <a:rPr lang="en-GB" sz="3600">
                <a:latin typeface="Calibri" panose="020F0502020204030204" pitchFamily="34" charset="0"/>
              </a:rPr>
              <a:t>Common issues with Learning Intentions </a:t>
            </a:r>
          </a:p>
        </p:txBody>
      </p:sp>
      <p:sp>
        <p:nvSpPr>
          <p:cNvPr id="11" name="Content Placeholder 4"/>
          <p:cNvSpPr>
            <a:spLocks noGrp="1"/>
          </p:cNvSpPr>
          <p:nvPr>
            <p:ph idx="1"/>
          </p:nvPr>
        </p:nvSpPr>
        <p:spPr>
          <a:xfrm>
            <a:off x="274470" y="943995"/>
            <a:ext cx="8678488" cy="539778"/>
          </a:xfrm>
        </p:spPr>
        <p:txBody>
          <a:bodyPr>
            <a:normAutofit fontScale="55000" lnSpcReduction="20000"/>
          </a:bodyPr>
          <a:lstStyle/>
          <a:p>
            <a:r>
              <a:rPr lang="en-GB" b="1">
                <a:solidFill>
                  <a:schemeClr val="tx1"/>
                </a:solidFill>
                <a:latin typeface="Calibri" panose="020F0502020204030204" pitchFamily="34" charset="0"/>
              </a:rPr>
              <a:t>These Learning Intentions include some of the issues outlined in the previous slide.  </a:t>
            </a:r>
          </a:p>
        </p:txBody>
      </p:sp>
      <p:graphicFrame>
        <p:nvGraphicFramePr>
          <p:cNvPr id="12" name="Table 11"/>
          <p:cNvGraphicFramePr>
            <a:graphicFrameLocks noGrp="1"/>
          </p:cNvGraphicFramePr>
          <p:nvPr>
            <p:extLst>
              <p:ext uri="{D42A27DB-BD31-4B8C-83A1-F6EECF244321}">
                <p14:modId xmlns:p14="http://schemas.microsoft.com/office/powerpoint/2010/main" val="155492187"/>
              </p:ext>
            </p:extLst>
          </p:nvPr>
        </p:nvGraphicFramePr>
        <p:xfrm>
          <a:off x="500901" y="1396425"/>
          <a:ext cx="8074946" cy="4992208"/>
        </p:xfrm>
        <a:graphic>
          <a:graphicData uri="http://schemas.openxmlformats.org/drawingml/2006/table">
            <a:tbl>
              <a:tblPr firstRow="1" bandRow="1">
                <a:tableStyleId>{5C22544A-7EE6-4342-B048-85BDC9FD1C3A}</a:tableStyleId>
              </a:tblPr>
              <a:tblGrid>
                <a:gridCol w="3132769">
                  <a:extLst>
                    <a:ext uri="{9D8B030D-6E8A-4147-A177-3AD203B41FA5}">
                      <a16:colId xmlns:a16="http://schemas.microsoft.com/office/drawing/2014/main" xmlns="" val="20000"/>
                    </a:ext>
                  </a:extLst>
                </a:gridCol>
                <a:gridCol w="1647392">
                  <a:extLst>
                    <a:ext uri="{9D8B030D-6E8A-4147-A177-3AD203B41FA5}">
                      <a16:colId xmlns:a16="http://schemas.microsoft.com/office/drawing/2014/main" xmlns="" val="20001"/>
                    </a:ext>
                  </a:extLst>
                </a:gridCol>
                <a:gridCol w="1647393">
                  <a:extLst>
                    <a:ext uri="{9D8B030D-6E8A-4147-A177-3AD203B41FA5}">
                      <a16:colId xmlns:a16="http://schemas.microsoft.com/office/drawing/2014/main" xmlns="" val="20002"/>
                    </a:ext>
                  </a:extLst>
                </a:gridCol>
                <a:gridCol w="1647392">
                  <a:extLst>
                    <a:ext uri="{9D8B030D-6E8A-4147-A177-3AD203B41FA5}">
                      <a16:colId xmlns:a16="http://schemas.microsoft.com/office/drawing/2014/main" xmlns="" val="20003"/>
                    </a:ext>
                  </a:extLst>
                </a:gridCol>
              </a:tblGrid>
              <a:tr h="392984">
                <a:tc>
                  <a:txBody>
                    <a:bodyPr/>
                    <a:lstStyle/>
                    <a:p>
                      <a:endParaRPr lang="en-GB">
                        <a:latin typeface="Calibri" panose="020F0502020204030204" pitchFamily="34" charset="0"/>
                      </a:endParaRPr>
                    </a:p>
                  </a:txBody>
                  <a:tcPr marL="68580" marR="68580">
                    <a:solidFill>
                      <a:schemeClr val="accent1">
                        <a:lumMod val="60000"/>
                        <a:lumOff val="40000"/>
                        <a:alpha val="51000"/>
                      </a:schemeClr>
                    </a:solidFill>
                  </a:tcPr>
                </a:tc>
                <a:tc gridSpan="3">
                  <a:txBody>
                    <a:bodyPr/>
                    <a:lstStyle/>
                    <a:p>
                      <a:r>
                        <a:rPr lang="en-GB" b="1">
                          <a:solidFill>
                            <a:schemeClr val="tx1"/>
                          </a:solidFill>
                          <a:latin typeface="Calibri" panose="020F0502020204030204" pitchFamily="34" charset="0"/>
                        </a:rPr>
                        <a:t>Issues identified within these Learning Intentions</a:t>
                      </a:r>
                    </a:p>
                  </a:txBody>
                  <a:tcPr marL="68580" marR="68580">
                    <a:solidFill>
                      <a:schemeClr val="accent1">
                        <a:lumMod val="60000"/>
                        <a:lumOff val="40000"/>
                        <a:alpha val="51000"/>
                      </a:schemeClr>
                    </a:solidFill>
                  </a:tcPr>
                </a:tc>
                <a:tc hMerge="1">
                  <a:txBody>
                    <a:bodyPr/>
                    <a:lstStyle/>
                    <a:p>
                      <a:endParaRPr lang="en-GB"/>
                    </a:p>
                  </a:txBody>
                  <a:tcPr>
                    <a:solidFill>
                      <a:srgbClr val="00C4C4"/>
                    </a:solidFill>
                  </a:tcPr>
                </a:tc>
                <a:tc hMerge="1">
                  <a:txBody>
                    <a:bodyPr/>
                    <a:lstStyle/>
                    <a:p>
                      <a:endParaRPr lang="en-GB"/>
                    </a:p>
                  </a:txBody>
                  <a:tcPr>
                    <a:solidFill>
                      <a:srgbClr val="00C4C4"/>
                    </a:solidFill>
                  </a:tcPr>
                </a:tc>
                <a:extLst>
                  <a:ext uri="{0D108BD9-81ED-4DB2-BD59-A6C34878D82A}">
                    <a16:rowId xmlns:a16="http://schemas.microsoft.com/office/drawing/2014/main" xmlns="" val="10000"/>
                  </a:ext>
                </a:extLst>
              </a:tr>
              <a:tr h="1169149">
                <a:tc>
                  <a:txBody>
                    <a:bodyPr/>
                    <a:lstStyle/>
                    <a:p>
                      <a:r>
                        <a:rPr lang="en-GB">
                          <a:latin typeface="Calibri" panose="020F0502020204030204" pitchFamily="34" charset="0"/>
                        </a:rPr>
                        <a:t>Learning Intentions</a:t>
                      </a:r>
                    </a:p>
                  </a:txBody>
                  <a:tcPr marL="68580" marR="68580">
                    <a:solidFill>
                      <a:schemeClr val="accent1">
                        <a:lumMod val="60000"/>
                        <a:lumOff val="40000"/>
                        <a:alpha val="51000"/>
                      </a:schemeClr>
                    </a:solidFill>
                  </a:tcPr>
                </a:tc>
                <a:tc>
                  <a:txBody>
                    <a:bodyPr/>
                    <a:lstStyle/>
                    <a:p>
                      <a:r>
                        <a:rPr lang="en-GB" baseline="0">
                          <a:latin typeface="Calibri" panose="020F0502020204030204" pitchFamily="34" charset="0"/>
                        </a:rPr>
                        <a:t>Task, activity or context, rather than learning focused</a:t>
                      </a:r>
                      <a:endParaRPr lang="en-GB">
                        <a:latin typeface="Calibri" panose="020F0502020204030204" pitchFamily="34" charset="0"/>
                      </a:endParaRPr>
                    </a:p>
                  </a:txBody>
                  <a:tcPr marL="68580" marR="68580">
                    <a:solidFill>
                      <a:schemeClr val="accent1">
                        <a:lumMod val="60000"/>
                        <a:lumOff val="40000"/>
                        <a:alpha val="51000"/>
                      </a:schemeClr>
                    </a:solidFill>
                  </a:tcPr>
                </a:tc>
                <a:tc>
                  <a:txBody>
                    <a:bodyPr/>
                    <a:lstStyle/>
                    <a:p>
                      <a:r>
                        <a:rPr lang="en-GB">
                          <a:latin typeface="Calibri" panose="020F0502020204030204" pitchFamily="34" charset="0"/>
                        </a:rPr>
                        <a:t>Too wordy</a:t>
                      </a:r>
                    </a:p>
                  </a:txBody>
                  <a:tcPr marL="68580" marR="68580">
                    <a:solidFill>
                      <a:schemeClr val="accent1">
                        <a:lumMod val="60000"/>
                        <a:lumOff val="40000"/>
                        <a:alpha val="51000"/>
                      </a:schemeClr>
                    </a:solidFill>
                  </a:tcPr>
                </a:tc>
                <a:tc>
                  <a:txBody>
                    <a:bodyPr/>
                    <a:lstStyle/>
                    <a:p>
                      <a:r>
                        <a:rPr lang="en-GB">
                          <a:latin typeface="Calibri" panose="020F0502020204030204" pitchFamily="34" charset="0"/>
                        </a:rPr>
                        <a:t>In</a:t>
                      </a:r>
                      <a:r>
                        <a:rPr lang="en-GB" baseline="0">
                          <a:latin typeface="Calibri" panose="020F0502020204030204" pitchFamily="34" charset="0"/>
                        </a:rPr>
                        <a:t>tended focus for learning is not made clear</a:t>
                      </a:r>
                      <a:endParaRPr lang="en-GB">
                        <a:latin typeface="Calibri" panose="020F0502020204030204" pitchFamily="34" charset="0"/>
                      </a:endParaRPr>
                    </a:p>
                  </a:txBody>
                  <a:tcPr marL="68580" marR="68580">
                    <a:solidFill>
                      <a:schemeClr val="accent1">
                        <a:lumMod val="60000"/>
                        <a:lumOff val="40000"/>
                        <a:alpha val="51000"/>
                      </a:schemeClr>
                    </a:solidFill>
                  </a:tcPr>
                </a:tc>
                <a:extLst>
                  <a:ext uri="{0D108BD9-81ED-4DB2-BD59-A6C34878D82A}">
                    <a16:rowId xmlns:a16="http://schemas.microsoft.com/office/drawing/2014/main" xmlns="" val="10001"/>
                  </a:ext>
                </a:extLst>
              </a:tr>
              <a:tr h="392984">
                <a:tc>
                  <a:txBody>
                    <a:bodyPr/>
                    <a:lstStyle/>
                    <a:p>
                      <a:r>
                        <a:rPr lang="en-GB">
                          <a:latin typeface="Calibri" panose="020F0502020204030204" pitchFamily="34" charset="0"/>
                        </a:rPr>
                        <a:t>To draw a cat</a:t>
                      </a:r>
                    </a:p>
                  </a:txBody>
                  <a:tcPr marL="68580" marR="68580">
                    <a:solidFill>
                      <a:schemeClr val="accent1">
                        <a:lumMod val="60000"/>
                        <a:lumOff val="40000"/>
                        <a:alpha val="51000"/>
                      </a:schemeClr>
                    </a:solidFill>
                  </a:tcPr>
                </a:tc>
                <a:tc>
                  <a:txBody>
                    <a:bodyPr/>
                    <a:lstStyle/>
                    <a:p>
                      <a:r>
                        <a:rPr lang="en-GB">
                          <a:latin typeface="Calibri" panose="020F0502020204030204" pitchFamily="34" charset="0"/>
                        </a:rPr>
                        <a:t>x</a:t>
                      </a:r>
                    </a:p>
                  </a:txBody>
                  <a:tcPr marL="68580" marR="68580">
                    <a:solidFill>
                      <a:schemeClr val="accent1">
                        <a:lumMod val="60000"/>
                        <a:lumOff val="40000"/>
                        <a:alpha val="51000"/>
                      </a:schemeClr>
                    </a:solidFill>
                  </a:tcPr>
                </a:tc>
                <a:tc>
                  <a:txBody>
                    <a:bodyPr/>
                    <a:lstStyle/>
                    <a:p>
                      <a:endParaRPr lang="en-GB">
                        <a:latin typeface="Calibri" panose="020F0502020204030204" pitchFamily="34" charset="0"/>
                      </a:endParaRPr>
                    </a:p>
                  </a:txBody>
                  <a:tcPr marL="68580" marR="68580">
                    <a:solidFill>
                      <a:schemeClr val="accent1">
                        <a:lumMod val="60000"/>
                        <a:lumOff val="40000"/>
                        <a:alpha val="51000"/>
                      </a:schemeClr>
                    </a:solidFill>
                  </a:tcPr>
                </a:tc>
                <a:tc>
                  <a:txBody>
                    <a:bodyPr/>
                    <a:lstStyle/>
                    <a:p>
                      <a:r>
                        <a:rPr lang="en-GB">
                          <a:latin typeface="Calibri" panose="020F0502020204030204" pitchFamily="34" charset="0"/>
                        </a:rPr>
                        <a:t>x</a:t>
                      </a:r>
                    </a:p>
                  </a:txBody>
                  <a:tcPr marL="68580" marR="68580">
                    <a:solidFill>
                      <a:schemeClr val="accent1">
                        <a:lumMod val="60000"/>
                        <a:lumOff val="40000"/>
                        <a:alpha val="51000"/>
                      </a:schemeClr>
                    </a:solidFill>
                  </a:tcPr>
                </a:tc>
                <a:extLst>
                  <a:ext uri="{0D108BD9-81ED-4DB2-BD59-A6C34878D82A}">
                    <a16:rowId xmlns:a16="http://schemas.microsoft.com/office/drawing/2014/main" xmlns="" val="10002"/>
                  </a:ext>
                </a:extLst>
              </a:tr>
              <a:tr h="969002">
                <a:tc>
                  <a:txBody>
                    <a:bodyPr/>
                    <a:lstStyle/>
                    <a:p>
                      <a:r>
                        <a:rPr lang="en-GB">
                          <a:latin typeface="Calibri" panose="020F0502020204030204" pitchFamily="34" charset="0"/>
                        </a:rPr>
                        <a:t>To complete</a:t>
                      </a:r>
                      <a:r>
                        <a:rPr lang="en-GB" baseline="0">
                          <a:latin typeface="Calibri" panose="020F0502020204030204" pitchFamily="34" charset="0"/>
                        </a:rPr>
                        <a:t> all of the addition questions on </a:t>
                      </a:r>
                      <a:r>
                        <a:rPr lang="en-GB" baseline="0" err="1">
                          <a:latin typeface="Calibri" panose="020F0502020204030204" pitchFamily="34" charset="0"/>
                        </a:rPr>
                        <a:t>P56</a:t>
                      </a:r>
                      <a:r>
                        <a:rPr lang="en-GB" baseline="0">
                          <a:latin typeface="Calibri" panose="020F0502020204030204" pitchFamily="34" charset="0"/>
                        </a:rPr>
                        <a:t> correctly using strategies we have learned </a:t>
                      </a:r>
                      <a:endParaRPr lang="en-GB">
                        <a:latin typeface="Calibri" panose="020F0502020204030204" pitchFamily="34" charset="0"/>
                      </a:endParaRPr>
                    </a:p>
                  </a:txBody>
                  <a:tcPr marL="68580" marR="68580">
                    <a:solidFill>
                      <a:schemeClr val="accent1">
                        <a:lumMod val="60000"/>
                        <a:lumOff val="40000"/>
                        <a:alpha val="51000"/>
                      </a:schemeClr>
                    </a:solidFill>
                  </a:tcPr>
                </a:tc>
                <a:tc>
                  <a:txBody>
                    <a:bodyPr/>
                    <a:lstStyle/>
                    <a:p>
                      <a:r>
                        <a:rPr lang="en-GB">
                          <a:latin typeface="Calibri" panose="020F0502020204030204" pitchFamily="34" charset="0"/>
                        </a:rPr>
                        <a:t>x</a:t>
                      </a:r>
                    </a:p>
                  </a:txBody>
                  <a:tcPr marL="68580" marR="68580">
                    <a:solidFill>
                      <a:schemeClr val="accent1">
                        <a:lumMod val="60000"/>
                        <a:lumOff val="40000"/>
                        <a:alpha val="51000"/>
                      </a:schemeClr>
                    </a:solidFill>
                  </a:tcPr>
                </a:tc>
                <a:tc>
                  <a:txBody>
                    <a:bodyPr/>
                    <a:lstStyle/>
                    <a:p>
                      <a:r>
                        <a:rPr lang="en-GB">
                          <a:latin typeface="Calibri" panose="020F0502020204030204" pitchFamily="34" charset="0"/>
                        </a:rPr>
                        <a:t>x</a:t>
                      </a:r>
                    </a:p>
                  </a:txBody>
                  <a:tcPr marL="68580" marR="68580">
                    <a:solidFill>
                      <a:schemeClr val="accent1">
                        <a:lumMod val="60000"/>
                        <a:lumOff val="40000"/>
                        <a:alpha val="51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atin typeface="Calibri" panose="020F0502020204030204" pitchFamily="34" charset="0"/>
                        </a:rPr>
                        <a:t>x</a:t>
                      </a:r>
                    </a:p>
                    <a:p>
                      <a:endParaRPr lang="en-GB">
                        <a:latin typeface="Calibri" panose="020F0502020204030204" pitchFamily="34" charset="0"/>
                      </a:endParaRPr>
                    </a:p>
                  </a:txBody>
                  <a:tcPr marL="68580" marR="68580">
                    <a:solidFill>
                      <a:schemeClr val="accent1">
                        <a:lumMod val="60000"/>
                        <a:lumOff val="40000"/>
                        <a:alpha val="51000"/>
                      </a:schemeClr>
                    </a:solidFill>
                  </a:tcPr>
                </a:tc>
                <a:extLst>
                  <a:ext uri="{0D108BD9-81ED-4DB2-BD59-A6C34878D82A}">
                    <a16:rowId xmlns:a16="http://schemas.microsoft.com/office/drawing/2014/main" xmlns="" val="10003"/>
                  </a:ext>
                </a:extLst>
              </a:tr>
              <a:tr h="629542">
                <a:tc>
                  <a:txBody>
                    <a:bodyPr/>
                    <a:lstStyle/>
                    <a:p>
                      <a:r>
                        <a:rPr lang="en-GB">
                          <a:latin typeface="Calibri" panose="020F0502020204030204" pitchFamily="34" charset="0"/>
                        </a:rPr>
                        <a:t>To take part in</a:t>
                      </a:r>
                      <a:r>
                        <a:rPr lang="en-GB" baseline="0">
                          <a:latin typeface="Calibri" panose="020F0502020204030204" pitchFamily="34" charset="0"/>
                        </a:rPr>
                        <a:t> a game of basketball</a:t>
                      </a:r>
                      <a:endParaRPr lang="en-GB">
                        <a:latin typeface="Calibri" panose="020F0502020204030204" pitchFamily="34" charset="0"/>
                      </a:endParaRPr>
                    </a:p>
                  </a:txBody>
                  <a:tcPr marL="68580" marR="68580">
                    <a:solidFill>
                      <a:schemeClr val="accent1">
                        <a:lumMod val="60000"/>
                        <a:lumOff val="40000"/>
                        <a:alpha val="51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atin typeface="Calibri" panose="020F0502020204030204" pitchFamily="34" charset="0"/>
                        </a:rPr>
                        <a:t>x</a:t>
                      </a:r>
                    </a:p>
                  </a:txBody>
                  <a:tcPr marL="68580" marR="68580">
                    <a:solidFill>
                      <a:schemeClr val="accent1">
                        <a:lumMod val="60000"/>
                        <a:lumOff val="40000"/>
                        <a:alpha val="51000"/>
                      </a:schemeClr>
                    </a:solidFill>
                  </a:tcPr>
                </a:tc>
                <a:tc>
                  <a:txBody>
                    <a:bodyPr/>
                    <a:lstStyle/>
                    <a:p>
                      <a:endParaRPr lang="en-GB">
                        <a:latin typeface="Calibri" panose="020F0502020204030204" pitchFamily="34" charset="0"/>
                      </a:endParaRPr>
                    </a:p>
                  </a:txBody>
                  <a:tcPr marL="68580" marR="68580">
                    <a:solidFill>
                      <a:schemeClr val="accent1">
                        <a:lumMod val="60000"/>
                        <a:lumOff val="40000"/>
                        <a:alpha val="51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atin typeface="Calibri" panose="020F0502020204030204" pitchFamily="34" charset="0"/>
                        </a:rPr>
                        <a:t>x</a:t>
                      </a:r>
                    </a:p>
                  </a:txBody>
                  <a:tcPr marL="68580" marR="68580">
                    <a:solidFill>
                      <a:schemeClr val="accent1">
                        <a:lumMod val="60000"/>
                        <a:lumOff val="40000"/>
                        <a:alpha val="51000"/>
                      </a:schemeClr>
                    </a:solidFill>
                  </a:tcPr>
                </a:tc>
                <a:extLst>
                  <a:ext uri="{0D108BD9-81ED-4DB2-BD59-A6C34878D82A}">
                    <a16:rowId xmlns:a16="http://schemas.microsoft.com/office/drawing/2014/main" xmlns="" val="10004"/>
                  </a:ext>
                </a:extLst>
              </a:tr>
              <a:tr h="899346">
                <a:tc>
                  <a:txBody>
                    <a:bodyPr/>
                    <a:lstStyle/>
                    <a:p>
                      <a:r>
                        <a:rPr lang="en-GB">
                          <a:latin typeface="Calibri" panose="020F0502020204030204" pitchFamily="34" charset="0"/>
                        </a:rPr>
                        <a:t>To design a poster</a:t>
                      </a:r>
                      <a:r>
                        <a:rPr lang="en-GB" baseline="0">
                          <a:latin typeface="Calibri" panose="020F0502020204030204" pitchFamily="34" charset="0"/>
                        </a:rPr>
                        <a:t> giving information about the Spring Fair for display around the local area</a:t>
                      </a:r>
                      <a:endParaRPr lang="en-GB">
                        <a:latin typeface="Calibri" panose="020F0502020204030204" pitchFamily="34" charset="0"/>
                      </a:endParaRPr>
                    </a:p>
                  </a:txBody>
                  <a:tcPr marL="68580" marR="68580">
                    <a:solidFill>
                      <a:schemeClr val="accent1">
                        <a:lumMod val="60000"/>
                        <a:lumOff val="40000"/>
                        <a:alpha val="51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atin typeface="Calibri" panose="020F0502020204030204" pitchFamily="34" charset="0"/>
                        </a:rPr>
                        <a:t>x</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atin typeface="Calibri" panose="020F0502020204030204" pitchFamily="34" charset="0"/>
                      </a:endParaRPr>
                    </a:p>
                  </a:txBody>
                  <a:tcPr marL="68580" marR="68580">
                    <a:solidFill>
                      <a:schemeClr val="accent1">
                        <a:lumMod val="60000"/>
                        <a:lumOff val="40000"/>
                        <a:alpha val="51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atin typeface="Calibri" panose="020F0502020204030204" pitchFamily="34" charset="0"/>
                        </a:rPr>
                        <a:t>x</a:t>
                      </a:r>
                    </a:p>
                    <a:p>
                      <a:endParaRPr lang="en-GB">
                        <a:latin typeface="Calibri" panose="020F0502020204030204" pitchFamily="34" charset="0"/>
                      </a:endParaRPr>
                    </a:p>
                  </a:txBody>
                  <a:tcPr marL="68580" marR="68580">
                    <a:solidFill>
                      <a:schemeClr val="accent1">
                        <a:lumMod val="60000"/>
                        <a:lumOff val="40000"/>
                        <a:alpha val="51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atin typeface="Calibri" panose="020F0502020204030204" pitchFamily="34" charset="0"/>
                        </a:rPr>
                        <a:t>x</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atin typeface="Calibri" panose="020F0502020204030204" pitchFamily="34" charset="0"/>
                      </a:endParaRPr>
                    </a:p>
                  </a:txBody>
                  <a:tcPr marL="68580" marR="68580">
                    <a:solidFill>
                      <a:schemeClr val="accent1">
                        <a:lumMod val="60000"/>
                        <a:lumOff val="40000"/>
                        <a:alpha val="51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005710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448116" y="840537"/>
            <a:ext cx="8127729" cy="711200"/>
          </a:xfrm>
        </p:spPr>
        <p:txBody>
          <a:bodyPr>
            <a:normAutofit/>
          </a:bodyPr>
          <a:lstStyle/>
          <a:p>
            <a:r>
              <a:rPr lang="en-GB" sz="4000">
                <a:latin typeface="Calibri" panose="020F0502020204030204" pitchFamily="34" charset="0"/>
              </a:rPr>
              <a:t>Activity 1</a:t>
            </a:r>
            <a:endParaRPr lang="en-GB" sz="4000" b="1">
              <a:solidFill>
                <a:srgbClr val="00ABB5"/>
              </a:solidFill>
              <a:latin typeface="Calibri" panose="020F0502020204030204" pitchFamily="34" charset="0"/>
            </a:endParaRPr>
          </a:p>
        </p:txBody>
      </p:sp>
      <p:sp>
        <p:nvSpPr>
          <p:cNvPr id="3" name="Content Placeholder 2"/>
          <p:cNvSpPr>
            <a:spLocks noGrp="1"/>
          </p:cNvSpPr>
          <p:nvPr>
            <p:ph idx="1"/>
          </p:nvPr>
        </p:nvSpPr>
        <p:spPr>
          <a:xfrm>
            <a:off x="478283" y="1877265"/>
            <a:ext cx="7686404" cy="3702050"/>
          </a:xfrm>
        </p:spPr>
        <p:txBody>
          <a:bodyPr/>
          <a:lstStyle/>
          <a:p>
            <a:pPr marL="457200" indent="-457200">
              <a:spcAft>
                <a:spcPts val="600"/>
              </a:spcAft>
              <a:buClr>
                <a:schemeClr val="accent5"/>
              </a:buClr>
              <a:buFont typeface="Arial" panose="020B0604020202020204" pitchFamily="34" charset="0"/>
              <a:buChar char="•"/>
            </a:pPr>
            <a:r>
              <a:rPr lang="en-GB" sz="2800" dirty="0">
                <a:solidFill>
                  <a:schemeClr val="tx1"/>
                </a:solidFill>
                <a:latin typeface="Calibri" panose="020F0502020204030204" pitchFamily="34" charset="0"/>
              </a:rPr>
              <a:t>Look at the bundle of Experiences and Outcomes on the next slide.</a:t>
            </a:r>
          </a:p>
          <a:p>
            <a:pPr marL="457200" indent="-457200">
              <a:spcAft>
                <a:spcPts val="600"/>
              </a:spcAft>
              <a:buClr>
                <a:schemeClr val="accent5"/>
              </a:buClr>
              <a:buFont typeface="Arial" panose="020B0604020202020204" pitchFamily="34" charset="0"/>
              <a:buChar char="•"/>
            </a:pPr>
            <a:r>
              <a:rPr lang="en-GB" sz="2800" dirty="0">
                <a:solidFill>
                  <a:schemeClr val="tx1"/>
                </a:solidFill>
                <a:latin typeface="Calibri" panose="020F0502020204030204" pitchFamily="34" charset="0"/>
              </a:rPr>
              <a:t>Discuss </a:t>
            </a:r>
            <a:r>
              <a:rPr lang="en-GB" sz="2800" dirty="0" smtClean="0">
                <a:solidFill>
                  <a:schemeClr val="tx1"/>
                </a:solidFill>
                <a:latin typeface="Calibri" panose="020F0502020204030204" pitchFamily="34" charset="0"/>
              </a:rPr>
              <a:t>these with colleagues and create possible Learning Intentions.</a:t>
            </a:r>
            <a:endParaRPr lang="en-GB"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37573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201001" y="142845"/>
            <a:ext cx="8127729" cy="711200"/>
          </a:xfrm>
        </p:spPr>
        <p:txBody>
          <a:bodyPr>
            <a:normAutofit/>
          </a:bodyPr>
          <a:lstStyle/>
          <a:p>
            <a:r>
              <a:rPr lang="en-GB" sz="3600" b="1">
                <a:solidFill>
                  <a:srgbClr val="00ABB5"/>
                </a:solidFill>
                <a:latin typeface="Calibri" panose="020F0502020204030204" pitchFamily="34" charset="0"/>
              </a:rPr>
              <a:t>Creating Learning Intentions</a:t>
            </a:r>
          </a:p>
        </p:txBody>
      </p:sp>
      <p:sp>
        <p:nvSpPr>
          <p:cNvPr id="3" name="Content Placeholder 2"/>
          <p:cNvSpPr>
            <a:spLocks noGrp="1"/>
          </p:cNvSpPr>
          <p:nvPr>
            <p:ph idx="1"/>
          </p:nvPr>
        </p:nvSpPr>
        <p:spPr>
          <a:xfrm>
            <a:off x="266008" y="691093"/>
            <a:ext cx="8877992" cy="3702050"/>
          </a:xfrm>
        </p:spPr>
        <p:txBody>
          <a:bodyPr/>
          <a:lstStyle/>
          <a:p>
            <a:r>
              <a:rPr lang="en-GB" sz="2400" dirty="0">
                <a:solidFill>
                  <a:schemeClr val="tx1"/>
                </a:solidFill>
                <a:latin typeface="Calibri" panose="020F0502020204030204" pitchFamily="34" charset="0"/>
              </a:rPr>
              <a:t>Look at </a:t>
            </a:r>
            <a:r>
              <a:rPr lang="en-GB" sz="2400" dirty="0" smtClean="0">
                <a:solidFill>
                  <a:schemeClr val="tx1"/>
                </a:solidFill>
                <a:latin typeface="Calibri" panose="020F0502020204030204" pitchFamily="34" charset="0"/>
              </a:rPr>
              <a:t>these  </a:t>
            </a:r>
            <a:r>
              <a:rPr lang="en-GB" sz="2400" dirty="0">
                <a:solidFill>
                  <a:schemeClr val="tx1"/>
                </a:solidFill>
                <a:latin typeface="Calibri" panose="020F0502020204030204" pitchFamily="34" charset="0"/>
              </a:rPr>
              <a:t>Experiences and Outcomes.  Create appropriate Learning Intentions. </a:t>
            </a:r>
          </a:p>
        </p:txBody>
      </p:sp>
      <p:graphicFrame>
        <p:nvGraphicFramePr>
          <p:cNvPr id="4" name="Table 3"/>
          <p:cNvGraphicFramePr>
            <a:graphicFrameLocks noGrp="1"/>
          </p:cNvGraphicFramePr>
          <p:nvPr>
            <p:extLst>
              <p:ext uri="{D42A27DB-BD31-4B8C-83A1-F6EECF244321}">
                <p14:modId xmlns:p14="http://schemas.microsoft.com/office/powerpoint/2010/main" val="1040241490"/>
              </p:ext>
            </p:extLst>
          </p:nvPr>
        </p:nvGraphicFramePr>
        <p:xfrm>
          <a:off x="277495" y="1827142"/>
          <a:ext cx="8589009" cy="3967712"/>
        </p:xfrm>
        <a:graphic>
          <a:graphicData uri="http://schemas.openxmlformats.org/drawingml/2006/table">
            <a:tbl>
              <a:tblPr firstRow="1" bandRow="1">
                <a:tableStyleId>{5C22544A-7EE6-4342-B048-85BDC9FD1C3A}</a:tableStyleId>
              </a:tblPr>
              <a:tblGrid>
                <a:gridCol w="7007461">
                  <a:extLst>
                    <a:ext uri="{9D8B030D-6E8A-4147-A177-3AD203B41FA5}">
                      <a16:colId xmlns:a16="http://schemas.microsoft.com/office/drawing/2014/main" xmlns="" val="20000"/>
                    </a:ext>
                  </a:extLst>
                </a:gridCol>
                <a:gridCol w="1581548">
                  <a:extLst>
                    <a:ext uri="{9D8B030D-6E8A-4147-A177-3AD203B41FA5}">
                      <a16:colId xmlns:a16="http://schemas.microsoft.com/office/drawing/2014/main" xmlns="" val="20001"/>
                    </a:ext>
                  </a:extLst>
                </a:gridCol>
              </a:tblGrid>
              <a:tr h="1139662">
                <a:tc>
                  <a:txBody>
                    <a:bodyPr/>
                    <a:lstStyle/>
                    <a:p>
                      <a:r>
                        <a:rPr lang="en-GB" b="1" dirty="0">
                          <a:latin typeface="Calibri" panose="020F0502020204030204" pitchFamily="34" charset="0"/>
                        </a:rPr>
                        <a:t>Experiences and Outcomes</a:t>
                      </a:r>
                    </a:p>
                  </a:txBody>
                  <a:tcPr marL="68580" marR="68580"/>
                </a:tc>
                <a:tc>
                  <a:txBody>
                    <a:bodyPr/>
                    <a:lstStyle/>
                    <a:p>
                      <a:r>
                        <a:rPr lang="en-GB" sz="1600" b="1">
                          <a:latin typeface="Calibri" panose="020F0502020204030204" pitchFamily="34" charset="0"/>
                        </a:rPr>
                        <a:t>Possible</a:t>
                      </a:r>
                      <a:r>
                        <a:rPr lang="en-GB" sz="1600" b="1" baseline="0">
                          <a:latin typeface="Calibri" panose="020F0502020204030204" pitchFamily="34" charset="0"/>
                        </a:rPr>
                        <a:t> Learning Intentions</a:t>
                      </a:r>
                      <a:endParaRPr lang="en-GB" sz="1600" b="1">
                        <a:latin typeface="Calibri" panose="020F0502020204030204" pitchFamily="34" charset="0"/>
                      </a:endParaRPr>
                    </a:p>
                  </a:txBody>
                  <a:tcPr marL="68580" marR="68580"/>
                </a:tc>
                <a:extLst>
                  <a:ext uri="{0D108BD9-81ED-4DB2-BD59-A6C34878D82A}">
                    <a16:rowId xmlns:a16="http://schemas.microsoft.com/office/drawing/2014/main" xmlns="" val="10000"/>
                  </a:ext>
                </a:extLst>
              </a:tr>
              <a:tr h="2828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1" i="1" kern="1200" dirty="0">
                        <a:solidFill>
                          <a:schemeClr val="dk1"/>
                        </a:solidFill>
                        <a:effectLst/>
                        <a:latin typeface="Calibri" panose="020F0502020204030204" pitchFamily="34" charset="0"/>
                        <a:ea typeface="+mn-ea"/>
                        <a:cs typeface="+mn-cs"/>
                      </a:endParaRPr>
                    </a:p>
                    <a:p>
                      <a:r>
                        <a:rPr lang="en-GB" sz="2000" b="1" i="1" kern="1200" dirty="0">
                          <a:solidFill>
                            <a:schemeClr val="dk1"/>
                          </a:solidFill>
                          <a:effectLst/>
                          <a:latin typeface="Calibri" panose="020F0502020204030204" pitchFamily="34" charset="0"/>
                          <a:ea typeface="+mn-ea"/>
                          <a:cs typeface="+mn-cs"/>
                        </a:rPr>
                        <a:t>To show my understanding across different areas of learning, I can identify and consider the purpose and main ideas of a text and use supporting detail. </a:t>
                      </a:r>
                      <a:r>
                        <a:rPr lang="en-GB" sz="2000" b="0" i="0" kern="1200" baseline="0" dirty="0">
                          <a:solidFill>
                            <a:schemeClr val="dk1"/>
                          </a:solidFill>
                          <a:effectLst/>
                          <a:latin typeface="Calibri" panose="020F0502020204030204" pitchFamily="34" charset="0"/>
                          <a:ea typeface="+mn-ea"/>
                          <a:cs typeface="+mn-cs"/>
                        </a:rPr>
                        <a:t>  </a:t>
                      </a:r>
                      <a:r>
                        <a:rPr lang="en-GB" sz="2000" b="1" i="1" kern="1200" dirty="0">
                          <a:solidFill>
                            <a:schemeClr val="dk1"/>
                          </a:solidFill>
                          <a:effectLst/>
                          <a:latin typeface="Calibri" panose="020F0502020204030204" pitchFamily="34" charset="0"/>
                          <a:ea typeface="+mn-ea"/>
                          <a:cs typeface="+mn-cs"/>
                        </a:rPr>
                        <a:t>LIT 2-16a</a:t>
                      </a:r>
                    </a:p>
                    <a:p>
                      <a:endParaRPr lang="en-GB" sz="2000" b="0" i="0" kern="1200" dirty="0">
                        <a:solidFill>
                          <a:schemeClr val="dk1"/>
                        </a:solidFill>
                        <a:effectLst/>
                        <a:latin typeface="Calibri" panose="020F0502020204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Calibri" panose="020F0502020204030204" pitchFamily="34" charset="0"/>
                          <a:ea typeface="+mn-ea"/>
                          <a:cs typeface="+mn-cs"/>
                        </a:rPr>
                        <a:t>To show my understanding, I can respond to literal, inferential and evaluative questions and other close reading tasks and can create different kinds of questions of my own.   ENG 2-17a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kern="1200" dirty="0">
                        <a:solidFill>
                          <a:schemeClr val="dk1"/>
                        </a:solidFill>
                        <a:effectLst/>
                        <a:latin typeface="Calibri" panose="020F0502020204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kern="1200" dirty="0">
                        <a:solidFill>
                          <a:schemeClr val="dk1"/>
                        </a:solidFill>
                        <a:effectLst/>
                        <a:latin typeface="Calibri" panose="020F0502020204030204" pitchFamily="34" charset="0"/>
                        <a:ea typeface="+mn-ea"/>
                        <a:cs typeface="+mn-cs"/>
                      </a:endParaRPr>
                    </a:p>
                  </a:txBody>
                  <a:tcPr marL="68580" marR="68580"/>
                </a:tc>
                <a:tc>
                  <a:txBody>
                    <a:bodyPr/>
                    <a:lstStyle/>
                    <a:p>
                      <a:endParaRPr lang="en-GB" dirty="0">
                        <a:latin typeface="Calibri" panose="020F0502020204030204" pitchFamily="34" charset="0"/>
                      </a:endParaRPr>
                    </a:p>
                  </a:txBody>
                  <a:tcPr marL="68580" marR="6858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728161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508135" y="789167"/>
            <a:ext cx="8127729" cy="711200"/>
          </a:xfrm>
        </p:spPr>
        <p:txBody>
          <a:bodyPr>
            <a:normAutofit/>
          </a:bodyPr>
          <a:lstStyle/>
          <a:p>
            <a:r>
              <a:rPr lang="en-GB" sz="4000">
                <a:latin typeface="Calibri" panose="020F0502020204030204" pitchFamily="34" charset="0"/>
              </a:rPr>
              <a:t>Activity 2</a:t>
            </a:r>
            <a:endParaRPr lang="en-GB" sz="4000" b="1">
              <a:solidFill>
                <a:srgbClr val="00ABB5"/>
              </a:solidFill>
              <a:latin typeface="Calibri" panose="020F0502020204030204" pitchFamily="34" charset="0"/>
            </a:endParaRPr>
          </a:p>
        </p:txBody>
      </p:sp>
      <p:sp>
        <p:nvSpPr>
          <p:cNvPr id="3" name="Content Placeholder 2"/>
          <p:cNvSpPr>
            <a:spLocks noGrp="1"/>
          </p:cNvSpPr>
          <p:nvPr>
            <p:ph idx="1"/>
          </p:nvPr>
        </p:nvSpPr>
        <p:spPr>
          <a:xfrm>
            <a:off x="562921" y="2216311"/>
            <a:ext cx="8012924" cy="3702050"/>
          </a:xfrm>
        </p:spPr>
        <p:txBody>
          <a:bodyPr/>
          <a:lstStyle/>
          <a:p>
            <a:pPr marL="457200" indent="-457200">
              <a:buClr>
                <a:schemeClr val="accent5"/>
              </a:buClr>
              <a:buFont typeface="Arial" panose="020B0604020202020204" pitchFamily="34" charset="0"/>
              <a:buChar char="•"/>
            </a:pPr>
            <a:r>
              <a:rPr lang="en-GB" sz="2800" dirty="0">
                <a:solidFill>
                  <a:schemeClr val="tx1"/>
                </a:solidFill>
                <a:latin typeface="Calibri" panose="020F0502020204030204" pitchFamily="34" charset="0"/>
              </a:rPr>
              <a:t>Look at the Learning Intentions on the next </a:t>
            </a:r>
            <a:r>
              <a:rPr lang="en-GB" sz="2800" dirty="0" smtClean="0">
                <a:solidFill>
                  <a:schemeClr val="tx1"/>
                </a:solidFill>
                <a:latin typeface="Calibri" panose="020F0502020204030204" pitchFamily="34" charset="0"/>
              </a:rPr>
              <a:t>slides</a:t>
            </a:r>
          </a:p>
          <a:p>
            <a:pPr marL="0" indent="0">
              <a:buClr>
                <a:schemeClr val="accent5"/>
              </a:buClr>
              <a:buNone/>
            </a:pPr>
            <a:endParaRPr lang="en-GB" sz="2800" dirty="0">
              <a:solidFill>
                <a:schemeClr val="tx1"/>
              </a:solidFill>
              <a:latin typeface="Calibri" panose="020F0502020204030204" pitchFamily="34" charset="0"/>
            </a:endParaRPr>
          </a:p>
          <a:p>
            <a:pPr marL="457200" indent="-457200">
              <a:buClr>
                <a:schemeClr val="accent5"/>
              </a:buClr>
              <a:buFont typeface="Arial" panose="020B0604020202020204" pitchFamily="34" charset="0"/>
              <a:buChar char="•"/>
            </a:pPr>
            <a:r>
              <a:rPr lang="en-GB" sz="2800" dirty="0">
                <a:solidFill>
                  <a:schemeClr val="tx1"/>
                </a:solidFill>
                <a:latin typeface="Calibri" panose="020F0502020204030204" pitchFamily="34" charset="0"/>
              </a:rPr>
              <a:t>Discuss with colleagues </a:t>
            </a:r>
            <a:r>
              <a:rPr lang="en-GB" sz="2800" dirty="0" smtClean="0">
                <a:latin typeface="Calibri" panose="020F0502020204030204" pitchFamily="34" charset="0"/>
              </a:rPr>
              <a:t>any issues they may have</a:t>
            </a:r>
            <a:endParaRPr lang="en-GB"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259971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346245" y="125760"/>
            <a:ext cx="8229600" cy="1143000"/>
          </a:xfrm>
        </p:spPr>
        <p:txBody>
          <a:bodyPr>
            <a:normAutofit/>
          </a:bodyPr>
          <a:lstStyle/>
          <a:p>
            <a:r>
              <a:rPr lang="en-GB" b="1">
                <a:solidFill>
                  <a:srgbClr val="00ABB5"/>
                </a:solidFill>
              </a:rPr>
              <a:t>Aims</a:t>
            </a:r>
          </a:p>
        </p:txBody>
      </p:sp>
      <p:sp>
        <p:nvSpPr>
          <p:cNvPr id="3" name="Content Placeholder 2"/>
          <p:cNvSpPr>
            <a:spLocks noGrp="1"/>
          </p:cNvSpPr>
          <p:nvPr>
            <p:ph idx="1"/>
          </p:nvPr>
        </p:nvSpPr>
        <p:spPr>
          <a:xfrm>
            <a:off x="166011" y="980728"/>
            <a:ext cx="8811978" cy="5877272"/>
          </a:xfrm>
        </p:spPr>
        <p:txBody>
          <a:bodyPr>
            <a:normAutofit fontScale="62500" lnSpcReduction="20000"/>
          </a:bodyPr>
          <a:lstStyle/>
          <a:p>
            <a:pPr marL="342900" lvl="1" indent="-342900">
              <a:buNone/>
            </a:pPr>
            <a:endParaRPr lang="en-GB" sz="5100">
              <a:cs typeface="Arial" panose="020B0604020202020204" pitchFamily="34" charset="0"/>
            </a:endParaRPr>
          </a:p>
          <a:p>
            <a:pPr>
              <a:buNone/>
            </a:pPr>
            <a:endParaRPr lang="en-US" sz="2400">
              <a:solidFill>
                <a:srgbClr val="000000"/>
              </a:solidFill>
            </a:endParaRPr>
          </a:p>
          <a:p>
            <a:pPr marL="800100">
              <a:buClr>
                <a:schemeClr val="accent5"/>
              </a:buClr>
            </a:pPr>
            <a:r>
              <a:rPr lang="en-GB" sz="5100"/>
              <a:t>Develop an understanding of effective Learning Intentions and Success Criteria</a:t>
            </a:r>
          </a:p>
          <a:p>
            <a:pPr marL="800100">
              <a:buClr>
                <a:schemeClr val="accent5"/>
              </a:buClr>
            </a:pPr>
            <a:r>
              <a:rPr lang="en-GB" sz="5100"/>
              <a:t>Explore the relationship between Learning Intentions and Success Criteria</a:t>
            </a:r>
          </a:p>
          <a:p>
            <a:pPr marL="800100">
              <a:buClr>
                <a:schemeClr val="accent5"/>
              </a:buClr>
            </a:pPr>
            <a:r>
              <a:rPr lang="en-GB" sz="5100"/>
              <a:t>Explore and understand the importance of Learning Intentions and Success Criteria</a:t>
            </a:r>
          </a:p>
          <a:p>
            <a:pPr marL="800100">
              <a:buClr>
                <a:schemeClr val="accent5"/>
              </a:buClr>
            </a:pPr>
            <a:r>
              <a:rPr lang="en-GB" sz="5100"/>
              <a:t>Evaluate existing practice and identifying areas for improvement</a:t>
            </a:r>
          </a:p>
          <a:p>
            <a:pPr marL="342900" indent="-342900">
              <a:buFont typeface="Wingdings" pitchFamily="2" charset="2"/>
              <a:buChar char="§"/>
              <a:defRPr/>
            </a:pPr>
            <a:endParaRPr lang="en-US">
              <a:solidFill>
                <a:srgbClr val="000000"/>
              </a:solidFill>
            </a:endParaRPr>
          </a:p>
          <a:p>
            <a:pPr marL="342900" indent="-342900">
              <a:buFont typeface="Wingdings" pitchFamily="2" charset="2"/>
              <a:buChar char="§"/>
              <a:defRPr/>
            </a:pPr>
            <a:endParaRPr lang="en-GB">
              <a:solidFill>
                <a:srgbClr val="000000"/>
              </a:solidFill>
            </a:endParaRPr>
          </a:p>
          <a:p>
            <a:pPr marL="342900" indent="-342900">
              <a:buFont typeface="Arial" panose="020B0604020202020204" pitchFamily="34" charset="0"/>
              <a:buChar char="•"/>
            </a:pPr>
            <a:endParaRPr lang="en-GB" altLang="en-US" sz="2000"/>
          </a:p>
          <a:p>
            <a:pPr>
              <a:buNone/>
            </a:pPr>
            <a:r>
              <a:rPr lang="en-GB" altLang="en-US" sz="2400"/>
              <a:t>	</a:t>
            </a:r>
            <a:endParaRPr lang="en-GB"/>
          </a:p>
        </p:txBody>
      </p:sp>
    </p:spTree>
    <p:extLst>
      <p:ext uri="{BB962C8B-B14F-4D97-AF65-F5344CB8AC3E}">
        <p14:creationId xmlns:p14="http://schemas.microsoft.com/office/powerpoint/2010/main" val="3455559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3" name="Rectangle 2"/>
          <p:cNvSpPr/>
          <p:nvPr/>
        </p:nvSpPr>
        <p:spPr>
          <a:xfrm>
            <a:off x="124691" y="2668051"/>
            <a:ext cx="2768138" cy="1812174"/>
          </a:xfrm>
          <a:prstGeom prst="rect">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 name="TextBox 3"/>
          <p:cNvSpPr txBox="1"/>
          <p:nvPr/>
        </p:nvSpPr>
        <p:spPr>
          <a:xfrm>
            <a:off x="124691" y="2808705"/>
            <a:ext cx="2768138" cy="830997"/>
          </a:xfrm>
          <a:prstGeom prst="rect">
            <a:avLst/>
          </a:prstGeom>
          <a:noFill/>
        </p:spPr>
        <p:txBody>
          <a:bodyPr wrap="square" rtlCol="0">
            <a:spAutoFit/>
          </a:bodyPr>
          <a:lstStyle/>
          <a:p>
            <a:r>
              <a:rPr lang="en-GB" sz="2400" b="1">
                <a:latin typeface="Calibri" panose="020F0502020204030204" pitchFamily="34" charset="0"/>
              </a:rPr>
              <a:t>Give a speech for or against smoking</a:t>
            </a:r>
          </a:p>
        </p:txBody>
      </p:sp>
      <p:sp>
        <p:nvSpPr>
          <p:cNvPr id="12" name="Rectangle 11"/>
          <p:cNvSpPr/>
          <p:nvPr/>
        </p:nvSpPr>
        <p:spPr>
          <a:xfrm>
            <a:off x="3050775" y="2654196"/>
            <a:ext cx="2768138" cy="1812174"/>
          </a:xfrm>
          <a:prstGeom prst="rect">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3" name="TextBox 12"/>
          <p:cNvSpPr txBox="1"/>
          <p:nvPr/>
        </p:nvSpPr>
        <p:spPr>
          <a:xfrm>
            <a:off x="3050775" y="2808704"/>
            <a:ext cx="2768138" cy="1569660"/>
          </a:xfrm>
          <a:prstGeom prst="rect">
            <a:avLst/>
          </a:prstGeom>
          <a:noFill/>
        </p:spPr>
        <p:txBody>
          <a:bodyPr wrap="square" rtlCol="0">
            <a:spAutoFit/>
          </a:bodyPr>
          <a:lstStyle/>
          <a:p>
            <a:r>
              <a:rPr lang="en-GB" sz="2400" b="1">
                <a:latin typeface="Calibri" panose="020F0502020204030204" pitchFamily="34" charset="0"/>
              </a:rPr>
              <a:t>Draw a bar chart to show how pupils in our class come to school</a:t>
            </a:r>
          </a:p>
        </p:txBody>
      </p:sp>
      <p:sp>
        <p:nvSpPr>
          <p:cNvPr id="16" name="Rectangle 15"/>
          <p:cNvSpPr/>
          <p:nvPr/>
        </p:nvSpPr>
        <p:spPr>
          <a:xfrm>
            <a:off x="6001800" y="2654196"/>
            <a:ext cx="2768138" cy="1812174"/>
          </a:xfrm>
          <a:prstGeom prst="rect">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7" name="TextBox 16"/>
          <p:cNvSpPr txBox="1"/>
          <p:nvPr/>
        </p:nvSpPr>
        <p:spPr>
          <a:xfrm>
            <a:off x="6091819" y="2789308"/>
            <a:ext cx="2588100" cy="1569660"/>
          </a:xfrm>
          <a:prstGeom prst="rect">
            <a:avLst/>
          </a:prstGeom>
          <a:noFill/>
        </p:spPr>
        <p:txBody>
          <a:bodyPr wrap="square" rtlCol="0">
            <a:spAutoFit/>
          </a:bodyPr>
          <a:lstStyle/>
          <a:p>
            <a:r>
              <a:rPr lang="en-GB" sz="2400" b="1">
                <a:latin typeface="Calibri" panose="020F0502020204030204" pitchFamily="34" charset="0"/>
              </a:rPr>
              <a:t>Work effectively in a group to design a leaflet to promote healthy eating</a:t>
            </a:r>
          </a:p>
        </p:txBody>
      </p:sp>
      <p:sp>
        <p:nvSpPr>
          <p:cNvPr id="22" name="Title 21"/>
          <p:cNvSpPr>
            <a:spLocks noGrp="1"/>
          </p:cNvSpPr>
          <p:nvPr>
            <p:ph type="title"/>
          </p:nvPr>
        </p:nvSpPr>
        <p:spPr>
          <a:xfrm>
            <a:off x="661838" y="1096045"/>
            <a:ext cx="7239000" cy="711200"/>
          </a:xfrm>
        </p:spPr>
        <p:txBody>
          <a:bodyPr>
            <a:normAutofit fontScale="90000"/>
          </a:bodyPr>
          <a:lstStyle/>
          <a:p>
            <a:pPr algn="ctr"/>
            <a:r>
              <a:rPr lang="en-GB" sz="4000" dirty="0">
                <a:latin typeface="Calibri" panose="020F0502020204030204" pitchFamily="34" charset="0"/>
              </a:rPr>
              <a:t>Improving Learning Intentions</a:t>
            </a:r>
            <a:br>
              <a:rPr lang="en-GB" sz="4000" dirty="0">
                <a:latin typeface="Calibri" panose="020F0502020204030204" pitchFamily="34" charset="0"/>
              </a:rPr>
            </a:br>
            <a:r>
              <a:rPr lang="en-GB" sz="2800" dirty="0"/>
              <a:t>Discuss these Learning Intentions.</a:t>
            </a:r>
            <a:br>
              <a:rPr lang="en-GB" sz="2800" dirty="0"/>
            </a:br>
            <a:r>
              <a:rPr lang="en-GB" sz="3600" dirty="0">
                <a:latin typeface="Calibri" panose="020F0502020204030204" pitchFamily="34" charset="0"/>
              </a:rPr>
              <a:t/>
            </a:r>
            <a:br>
              <a:rPr lang="en-GB" sz="3600" dirty="0">
                <a:latin typeface="Calibri" panose="020F0502020204030204" pitchFamily="34" charset="0"/>
              </a:rPr>
            </a:br>
            <a:endParaRPr lang="en-GB" sz="3600" dirty="0">
              <a:latin typeface="Calibri" panose="020F0502020204030204" pitchFamily="34" charset="0"/>
            </a:endParaRPr>
          </a:p>
        </p:txBody>
      </p:sp>
    </p:spTree>
    <p:extLst>
      <p:ext uri="{BB962C8B-B14F-4D97-AF65-F5344CB8AC3E}">
        <p14:creationId xmlns:p14="http://schemas.microsoft.com/office/powerpoint/2010/main" val="933499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508135" y="789167"/>
            <a:ext cx="8127729" cy="711200"/>
          </a:xfrm>
        </p:spPr>
        <p:txBody>
          <a:bodyPr>
            <a:normAutofit/>
          </a:bodyPr>
          <a:lstStyle/>
          <a:p>
            <a:r>
              <a:rPr lang="en-GB" sz="4000">
                <a:latin typeface="Calibri" panose="020F0502020204030204" pitchFamily="34" charset="0"/>
              </a:rPr>
              <a:t>Activity 2</a:t>
            </a:r>
            <a:endParaRPr lang="en-GB" sz="4000" b="1">
              <a:solidFill>
                <a:srgbClr val="00ABB5"/>
              </a:solidFill>
              <a:latin typeface="Calibri" panose="020F0502020204030204" pitchFamily="34" charset="0"/>
            </a:endParaRPr>
          </a:p>
        </p:txBody>
      </p:sp>
      <p:sp>
        <p:nvSpPr>
          <p:cNvPr id="3" name="Content Placeholder 2"/>
          <p:cNvSpPr>
            <a:spLocks noGrp="1"/>
          </p:cNvSpPr>
          <p:nvPr>
            <p:ph idx="1"/>
          </p:nvPr>
        </p:nvSpPr>
        <p:spPr>
          <a:xfrm>
            <a:off x="562921" y="2216311"/>
            <a:ext cx="8012924" cy="3702050"/>
          </a:xfrm>
        </p:spPr>
        <p:txBody>
          <a:bodyPr/>
          <a:lstStyle/>
          <a:p>
            <a:pPr marL="457200" indent="-457200">
              <a:buClr>
                <a:schemeClr val="accent5"/>
              </a:buClr>
              <a:buFont typeface="Arial" panose="020B0604020202020204" pitchFamily="34" charset="0"/>
              <a:buChar char="•"/>
            </a:pPr>
            <a:r>
              <a:rPr lang="en-GB" sz="2800" dirty="0" smtClean="0">
                <a:solidFill>
                  <a:schemeClr val="tx1"/>
                </a:solidFill>
                <a:latin typeface="Calibri" panose="020F0502020204030204" pitchFamily="34" charset="0"/>
              </a:rPr>
              <a:t>Look </a:t>
            </a:r>
            <a:r>
              <a:rPr lang="en-GB" sz="2800" dirty="0">
                <a:solidFill>
                  <a:schemeClr val="tx1"/>
                </a:solidFill>
                <a:latin typeface="Calibri" panose="020F0502020204030204" pitchFamily="34" charset="0"/>
              </a:rPr>
              <a:t>at the comments highlighting issues and points for improvement. Do you agree with these comments? Do your suggestions fit with these comments?</a:t>
            </a:r>
          </a:p>
        </p:txBody>
      </p:sp>
    </p:spTree>
    <p:extLst>
      <p:ext uri="{BB962C8B-B14F-4D97-AF65-F5344CB8AC3E}">
        <p14:creationId xmlns:p14="http://schemas.microsoft.com/office/powerpoint/2010/main" val="538348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3" name="Rectangle 2"/>
          <p:cNvSpPr/>
          <p:nvPr/>
        </p:nvSpPr>
        <p:spPr>
          <a:xfrm>
            <a:off x="124691" y="1313411"/>
            <a:ext cx="2768138" cy="1812174"/>
          </a:xfrm>
          <a:prstGeom prst="rect">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 name="TextBox 3"/>
          <p:cNvSpPr txBox="1"/>
          <p:nvPr/>
        </p:nvSpPr>
        <p:spPr>
          <a:xfrm>
            <a:off x="124690" y="1512917"/>
            <a:ext cx="2768138" cy="830997"/>
          </a:xfrm>
          <a:prstGeom prst="rect">
            <a:avLst/>
          </a:prstGeom>
          <a:noFill/>
        </p:spPr>
        <p:txBody>
          <a:bodyPr wrap="square" rtlCol="0">
            <a:spAutoFit/>
          </a:bodyPr>
          <a:lstStyle/>
          <a:p>
            <a:r>
              <a:rPr lang="en-GB" sz="2400" b="1">
                <a:latin typeface="Calibri" panose="020F0502020204030204" pitchFamily="34" charset="0"/>
              </a:rPr>
              <a:t>Give a speech for or against smoking</a:t>
            </a:r>
          </a:p>
        </p:txBody>
      </p:sp>
      <p:sp>
        <p:nvSpPr>
          <p:cNvPr id="5" name="Rounded Rectangular Callout 4"/>
          <p:cNvSpPr/>
          <p:nvPr/>
        </p:nvSpPr>
        <p:spPr>
          <a:xfrm>
            <a:off x="124691" y="3761630"/>
            <a:ext cx="2768137" cy="2258597"/>
          </a:xfrm>
          <a:prstGeom prst="wedgeRoundRectCallout">
            <a:avLst>
              <a:gd name="adj1" fmla="val -20315"/>
              <a:gd name="adj2" fmla="val -77664"/>
              <a:gd name="adj3" fmla="val 16667"/>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24690" y="3987959"/>
            <a:ext cx="2768138" cy="1631216"/>
          </a:xfrm>
          <a:prstGeom prst="rect">
            <a:avLst/>
          </a:prstGeom>
          <a:noFill/>
        </p:spPr>
        <p:txBody>
          <a:bodyPr wrap="square" rtlCol="0">
            <a:spAutoFit/>
          </a:bodyPr>
          <a:lstStyle/>
          <a:p>
            <a:pPr marL="457200" indent="-457200">
              <a:buFont typeface="Arial" panose="020B0604020202020204" pitchFamily="34" charset="0"/>
              <a:buChar char="•"/>
            </a:pPr>
            <a:r>
              <a:rPr lang="en-GB" sz="2000" b="1" dirty="0">
                <a:latin typeface="Calibri" panose="020F0502020204030204" pitchFamily="34" charset="0"/>
              </a:rPr>
              <a:t>Describes the activity rather than the learning</a:t>
            </a:r>
          </a:p>
          <a:p>
            <a:pPr marL="457200" indent="-457200">
              <a:buFont typeface="Arial" panose="020B0604020202020204" pitchFamily="34" charset="0"/>
              <a:buChar char="•"/>
            </a:pPr>
            <a:r>
              <a:rPr lang="en-GB" sz="2000" b="1" dirty="0">
                <a:latin typeface="Calibri" panose="020F0502020204030204" pitchFamily="34" charset="0"/>
              </a:rPr>
              <a:t>Context (smoking) should be removed</a:t>
            </a:r>
          </a:p>
        </p:txBody>
      </p:sp>
      <p:sp>
        <p:nvSpPr>
          <p:cNvPr id="12" name="Rectangle 11"/>
          <p:cNvSpPr/>
          <p:nvPr/>
        </p:nvSpPr>
        <p:spPr>
          <a:xfrm>
            <a:off x="3050775" y="1299556"/>
            <a:ext cx="2768138" cy="1812174"/>
          </a:xfrm>
          <a:prstGeom prst="rect">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3" name="TextBox 12"/>
          <p:cNvSpPr txBox="1"/>
          <p:nvPr/>
        </p:nvSpPr>
        <p:spPr>
          <a:xfrm>
            <a:off x="3050775" y="1434668"/>
            <a:ext cx="2768138" cy="1569660"/>
          </a:xfrm>
          <a:prstGeom prst="rect">
            <a:avLst/>
          </a:prstGeom>
          <a:noFill/>
        </p:spPr>
        <p:txBody>
          <a:bodyPr wrap="square" rtlCol="0">
            <a:spAutoFit/>
          </a:bodyPr>
          <a:lstStyle/>
          <a:p>
            <a:r>
              <a:rPr lang="en-GB" sz="2400" b="1">
                <a:latin typeface="Calibri" panose="020F0502020204030204" pitchFamily="34" charset="0"/>
              </a:rPr>
              <a:t>Draw a bar chart to show how pupils in our class come to school</a:t>
            </a:r>
          </a:p>
        </p:txBody>
      </p:sp>
      <p:sp>
        <p:nvSpPr>
          <p:cNvPr id="14" name="Rounded Rectangular Callout 13"/>
          <p:cNvSpPr/>
          <p:nvPr/>
        </p:nvSpPr>
        <p:spPr>
          <a:xfrm>
            <a:off x="3050774" y="3766548"/>
            <a:ext cx="2768137" cy="2253679"/>
          </a:xfrm>
          <a:prstGeom prst="wedgeRoundRectCallout">
            <a:avLst>
              <a:gd name="adj1" fmla="val -20315"/>
              <a:gd name="adj2" fmla="val -77664"/>
              <a:gd name="adj3" fmla="val 16667"/>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050774" y="3874996"/>
            <a:ext cx="2768138" cy="1938992"/>
          </a:xfrm>
          <a:prstGeom prst="rect">
            <a:avLst/>
          </a:prstGeom>
          <a:noFill/>
        </p:spPr>
        <p:txBody>
          <a:bodyPr wrap="square" rtlCol="0">
            <a:spAutoFit/>
          </a:bodyPr>
          <a:lstStyle/>
          <a:p>
            <a:pPr marL="457200" indent="-457200">
              <a:buFont typeface="Arial" panose="020B0604020202020204" pitchFamily="34" charset="0"/>
              <a:buChar char="•"/>
            </a:pPr>
            <a:r>
              <a:rPr lang="en-GB" sz="2000" b="1" dirty="0">
                <a:latin typeface="Calibri" panose="020F0502020204030204" pitchFamily="34" charset="0"/>
              </a:rPr>
              <a:t>Too wordy</a:t>
            </a:r>
          </a:p>
          <a:p>
            <a:pPr marL="457200" indent="-457200">
              <a:buFont typeface="Arial" panose="020B0604020202020204" pitchFamily="34" charset="0"/>
              <a:buChar char="•"/>
            </a:pPr>
            <a:r>
              <a:rPr lang="en-GB" sz="2000" b="1" dirty="0">
                <a:latin typeface="Calibri" panose="020F0502020204030204" pitchFamily="34" charset="0"/>
              </a:rPr>
              <a:t>Describes the activity rather than the learning.</a:t>
            </a:r>
          </a:p>
          <a:p>
            <a:pPr marL="457200" indent="-457200">
              <a:buFont typeface="Arial" panose="020B0604020202020204" pitchFamily="34" charset="0"/>
              <a:buChar char="•"/>
            </a:pPr>
            <a:r>
              <a:rPr lang="en-GB" sz="2000" b="1" dirty="0">
                <a:latin typeface="Calibri" panose="020F0502020204030204" pitchFamily="34" charset="0"/>
              </a:rPr>
              <a:t>Context should be removed</a:t>
            </a:r>
          </a:p>
        </p:txBody>
      </p:sp>
      <p:sp>
        <p:nvSpPr>
          <p:cNvPr id="16" name="Rectangle 15"/>
          <p:cNvSpPr/>
          <p:nvPr/>
        </p:nvSpPr>
        <p:spPr>
          <a:xfrm>
            <a:off x="6011827" y="1267320"/>
            <a:ext cx="2768138" cy="1812174"/>
          </a:xfrm>
          <a:prstGeom prst="rect">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7" name="TextBox 16"/>
          <p:cNvSpPr txBox="1"/>
          <p:nvPr/>
        </p:nvSpPr>
        <p:spPr>
          <a:xfrm>
            <a:off x="5960107" y="1388577"/>
            <a:ext cx="2936667" cy="1569660"/>
          </a:xfrm>
          <a:prstGeom prst="rect">
            <a:avLst/>
          </a:prstGeom>
          <a:noFill/>
        </p:spPr>
        <p:txBody>
          <a:bodyPr wrap="square" rtlCol="0">
            <a:spAutoFit/>
          </a:bodyPr>
          <a:lstStyle/>
          <a:p>
            <a:r>
              <a:rPr lang="en-GB" sz="2400" b="1"/>
              <a:t>Work effectively in a group to design a leaflet to promote healthy eating</a:t>
            </a:r>
          </a:p>
        </p:txBody>
      </p:sp>
      <p:sp>
        <p:nvSpPr>
          <p:cNvPr id="22" name="Title 21"/>
          <p:cNvSpPr>
            <a:spLocks noGrp="1"/>
          </p:cNvSpPr>
          <p:nvPr>
            <p:ph type="title"/>
          </p:nvPr>
        </p:nvSpPr>
        <p:spPr>
          <a:xfrm>
            <a:off x="370979" y="270633"/>
            <a:ext cx="8127729" cy="711200"/>
          </a:xfrm>
        </p:spPr>
        <p:txBody>
          <a:bodyPr>
            <a:normAutofit fontScale="90000"/>
          </a:bodyPr>
          <a:lstStyle/>
          <a:p>
            <a:r>
              <a:rPr lang="en-GB" sz="3200">
                <a:latin typeface="Calibri" panose="020F0502020204030204" pitchFamily="34" charset="0"/>
              </a:rPr>
              <a:t>Improving Learning Intentions</a:t>
            </a:r>
            <a:br>
              <a:rPr lang="en-GB" sz="3200">
                <a:latin typeface="Calibri" panose="020F0502020204030204" pitchFamily="34" charset="0"/>
              </a:rPr>
            </a:br>
            <a:r>
              <a:rPr lang="en-GB" sz="3200">
                <a:latin typeface="Calibri" panose="020F0502020204030204" pitchFamily="34" charset="0"/>
              </a:rPr>
              <a:t>Do you agree with these comments?</a:t>
            </a:r>
          </a:p>
        </p:txBody>
      </p:sp>
      <p:sp>
        <p:nvSpPr>
          <p:cNvPr id="24" name="Rounded Rectangular Callout 23"/>
          <p:cNvSpPr/>
          <p:nvPr/>
        </p:nvSpPr>
        <p:spPr>
          <a:xfrm>
            <a:off x="6002990" y="3752699"/>
            <a:ext cx="2768137" cy="2267529"/>
          </a:xfrm>
          <a:prstGeom prst="wedgeRoundRectCallout">
            <a:avLst>
              <a:gd name="adj1" fmla="val -20315"/>
              <a:gd name="adj2" fmla="val -77664"/>
              <a:gd name="adj3" fmla="val 16667"/>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5960108" y="3773459"/>
            <a:ext cx="2768138" cy="2246769"/>
          </a:xfrm>
          <a:prstGeom prst="rect">
            <a:avLst/>
          </a:prstGeom>
          <a:noFill/>
        </p:spPr>
        <p:txBody>
          <a:bodyPr wrap="square" rtlCol="0">
            <a:spAutoFit/>
          </a:bodyPr>
          <a:lstStyle/>
          <a:p>
            <a:pPr marL="457200" indent="-457200">
              <a:buFont typeface="Arial" panose="020B0604020202020204" pitchFamily="34" charset="0"/>
              <a:buChar char="•"/>
            </a:pPr>
            <a:r>
              <a:rPr lang="en-GB" sz="2000" b="1" dirty="0">
                <a:latin typeface="Calibri" panose="020F0502020204030204" pitchFamily="34" charset="0"/>
              </a:rPr>
              <a:t>Too wordy</a:t>
            </a:r>
          </a:p>
          <a:p>
            <a:pPr marL="457200" indent="-457200">
              <a:buFont typeface="Arial" panose="020B0604020202020204" pitchFamily="34" charset="0"/>
              <a:buChar char="•"/>
            </a:pPr>
            <a:r>
              <a:rPr lang="en-GB" sz="2000" b="1" dirty="0">
                <a:latin typeface="Calibri" panose="020F0502020204030204" pitchFamily="34" charset="0"/>
              </a:rPr>
              <a:t>Focus for learning isn’t clear as involves a range of learning</a:t>
            </a:r>
          </a:p>
          <a:p>
            <a:pPr marL="457200" indent="-457200">
              <a:buFont typeface="Arial" panose="020B0604020202020204" pitchFamily="34" charset="0"/>
              <a:buChar char="•"/>
            </a:pPr>
            <a:r>
              <a:rPr lang="en-GB" sz="2000" b="1" dirty="0">
                <a:latin typeface="Calibri" panose="020F0502020204030204" pitchFamily="34" charset="0"/>
              </a:rPr>
              <a:t>Context should be removed</a:t>
            </a:r>
          </a:p>
        </p:txBody>
      </p:sp>
    </p:spTree>
    <p:extLst>
      <p:ext uri="{BB962C8B-B14F-4D97-AF65-F5344CB8AC3E}">
        <p14:creationId xmlns:p14="http://schemas.microsoft.com/office/powerpoint/2010/main" val="1553400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4761" y="3708281"/>
            <a:ext cx="9227428"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459575" y="528429"/>
            <a:ext cx="2278182" cy="1279114"/>
          </a:xfrm>
          <a:prstGeom prst="rect">
            <a:avLst/>
          </a:prstGeom>
        </p:spPr>
      </p:pic>
      <p:sp>
        <p:nvSpPr>
          <p:cNvPr id="7" name="Rectangle 6"/>
          <p:cNvSpPr/>
          <p:nvPr/>
        </p:nvSpPr>
        <p:spPr>
          <a:xfrm>
            <a:off x="499899" y="2289452"/>
            <a:ext cx="7974943" cy="646331"/>
          </a:xfrm>
          <a:prstGeom prst="rect">
            <a:avLst/>
          </a:prstGeom>
        </p:spPr>
        <p:txBody>
          <a:bodyPr wrap="square">
            <a:spAutoFit/>
          </a:bodyPr>
          <a:lstStyle/>
          <a:p>
            <a:r>
              <a:rPr lang="en-GB" sz="3600" b="1">
                <a:solidFill>
                  <a:srgbClr val="00ABB5"/>
                </a:solidFill>
              </a:rPr>
              <a:t>Success Criteria</a:t>
            </a:r>
            <a:endParaRPr lang="en-US" sz="3600" b="1"/>
          </a:p>
        </p:txBody>
      </p:sp>
      <p:sp>
        <p:nvSpPr>
          <p:cNvPr id="8" name="Rectangle 7"/>
          <p:cNvSpPr/>
          <p:nvPr/>
        </p:nvSpPr>
        <p:spPr>
          <a:xfrm>
            <a:off x="499899" y="3049649"/>
            <a:ext cx="7974943" cy="461665"/>
          </a:xfrm>
          <a:prstGeom prst="rect">
            <a:avLst/>
          </a:prstGeom>
        </p:spPr>
        <p:txBody>
          <a:bodyPr wrap="square" anchor="t">
            <a:spAutoFit/>
          </a:bodyPr>
          <a:lstStyle/>
          <a:p>
            <a:r>
              <a:rPr lang="en-GB" sz="2400" b="1">
                <a:solidFill>
                  <a:srgbClr val="B3D236"/>
                </a:solidFill>
              </a:rPr>
              <a:t>National support for moderation</a:t>
            </a:r>
            <a:endParaRPr lang="en-US" sz="2400" b="1">
              <a:solidFill>
                <a:srgbClr val="B3D236"/>
              </a:solidFill>
            </a:endParaRPr>
          </a:p>
        </p:txBody>
      </p:sp>
    </p:spTree>
    <p:extLst>
      <p:ext uri="{BB962C8B-B14F-4D97-AF65-F5344CB8AC3E}">
        <p14:creationId xmlns:p14="http://schemas.microsoft.com/office/powerpoint/2010/main" val="2744781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827584" y="476672"/>
            <a:ext cx="8229600" cy="1143000"/>
          </a:xfrm>
        </p:spPr>
        <p:txBody>
          <a:bodyPr>
            <a:normAutofit/>
          </a:bodyPr>
          <a:lstStyle/>
          <a:p>
            <a:pPr algn="l"/>
            <a:r>
              <a:rPr lang="en-GB" sz="4000" b="1">
                <a:solidFill>
                  <a:schemeClr val="accent5"/>
                </a:solidFill>
              </a:rPr>
              <a:t>What are Success Criteria?</a:t>
            </a:r>
          </a:p>
        </p:txBody>
      </p:sp>
      <p:sp>
        <p:nvSpPr>
          <p:cNvPr id="4" name="Content Placeholder 3"/>
          <p:cNvSpPr>
            <a:spLocks noGrp="1"/>
          </p:cNvSpPr>
          <p:nvPr>
            <p:ph idx="1"/>
          </p:nvPr>
        </p:nvSpPr>
        <p:spPr>
          <a:xfrm>
            <a:off x="879003" y="1800464"/>
            <a:ext cx="7385993" cy="4525963"/>
          </a:xfrm>
        </p:spPr>
        <p:txBody>
          <a:bodyPr/>
          <a:lstStyle/>
          <a:p>
            <a:pPr marL="0" indent="0">
              <a:buNone/>
            </a:pPr>
            <a:r>
              <a:rPr lang="en-GB" sz="3600"/>
              <a:t>Success Criteria outline the ways in which the learner can achieve the Learning Intention.  Success Criteria are clear, relevant and measurable definitions of success.</a:t>
            </a:r>
          </a:p>
          <a:p>
            <a:pPr marL="0" indent="0">
              <a:buNone/>
            </a:pPr>
            <a:endParaRPr lang="en-GB"/>
          </a:p>
        </p:txBody>
      </p:sp>
    </p:spTree>
    <p:extLst>
      <p:ext uri="{BB962C8B-B14F-4D97-AF65-F5344CB8AC3E}">
        <p14:creationId xmlns:p14="http://schemas.microsoft.com/office/powerpoint/2010/main" val="931258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367949" y="404664"/>
            <a:ext cx="8229600" cy="1143000"/>
          </a:xfrm>
        </p:spPr>
        <p:txBody>
          <a:bodyPr>
            <a:normAutofit/>
          </a:bodyPr>
          <a:lstStyle/>
          <a:p>
            <a:r>
              <a:rPr lang="en-GB" sz="3200" b="1">
                <a:solidFill>
                  <a:srgbClr val="00ABB5"/>
                </a:solidFill>
              </a:rPr>
              <a:t>What are the key features of Success Criteria?</a:t>
            </a:r>
          </a:p>
        </p:txBody>
      </p:sp>
      <p:sp>
        <p:nvSpPr>
          <p:cNvPr id="3" name="Content Placeholder 2"/>
          <p:cNvSpPr>
            <a:spLocks noGrp="1"/>
          </p:cNvSpPr>
          <p:nvPr>
            <p:ph idx="1"/>
          </p:nvPr>
        </p:nvSpPr>
        <p:spPr>
          <a:xfrm>
            <a:off x="497448" y="1575536"/>
            <a:ext cx="8078397" cy="5282464"/>
          </a:xfrm>
        </p:spPr>
        <p:txBody>
          <a:bodyPr>
            <a:normAutofit fontScale="25000" lnSpcReduction="20000"/>
          </a:bodyPr>
          <a:lstStyle/>
          <a:p>
            <a:pPr>
              <a:buNone/>
            </a:pPr>
            <a:r>
              <a:rPr lang="en-GB" sz="9600" b="1">
                <a:solidFill>
                  <a:srgbClr val="000000"/>
                </a:solidFill>
              </a:rPr>
              <a:t>	Success Criteria are clear, relevant and measurable definitions of success.</a:t>
            </a:r>
          </a:p>
          <a:p>
            <a:pPr>
              <a:buNone/>
            </a:pPr>
            <a:endParaRPr lang="en-US" sz="8000" b="1">
              <a:solidFill>
                <a:srgbClr val="000000"/>
              </a:solidFill>
            </a:endParaRPr>
          </a:p>
          <a:p>
            <a:pPr marL="800100" indent="-457200">
              <a:lnSpc>
                <a:spcPct val="120000"/>
              </a:lnSpc>
              <a:buClr>
                <a:schemeClr val="accent5"/>
              </a:buClr>
            </a:pPr>
            <a:r>
              <a:rPr lang="en-GB" sz="9600"/>
              <a:t>Clearly linked to the Learning Intention</a:t>
            </a:r>
          </a:p>
          <a:p>
            <a:pPr marL="800100" indent="-457200">
              <a:lnSpc>
                <a:spcPct val="120000"/>
              </a:lnSpc>
              <a:buClr>
                <a:schemeClr val="accent5"/>
              </a:buClr>
            </a:pPr>
            <a:r>
              <a:rPr lang="en-GB" sz="9600"/>
              <a:t>Written in appropriate language for the learner</a:t>
            </a:r>
          </a:p>
          <a:p>
            <a:pPr marL="800100" indent="-457200">
              <a:lnSpc>
                <a:spcPct val="120000"/>
              </a:lnSpc>
              <a:buClr>
                <a:schemeClr val="accent5"/>
              </a:buClr>
            </a:pPr>
            <a:r>
              <a:rPr lang="en-GB" sz="9600"/>
              <a:t>Differentiated according to the needs of the learners</a:t>
            </a:r>
            <a:endParaRPr lang="en-US" sz="9600"/>
          </a:p>
          <a:p>
            <a:pPr marL="800100" indent="-457200">
              <a:lnSpc>
                <a:spcPct val="120000"/>
              </a:lnSpc>
              <a:buClr>
                <a:schemeClr val="accent5"/>
              </a:buClr>
            </a:pPr>
            <a:r>
              <a:rPr lang="en-GB" sz="9600"/>
              <a:t>Are created and agreed with the learners </a:t>
            </a:r>
          </a:p>
          <a:p>
            <a:pPr marL="800100" indent="-457200">
              <a:lnSpc>
                <a:spcPct val="120000"/>
              </a:lnSpc>
              <a:buClr>
                <a:schemeClr val="accent5"/>
              </a:buClr>
            </a:pPr>
            <a:r>
              <a:rPr lang="en-GB" sz="9600"/>
              <a:t>Outline the ‘key ingredients’ or steps to success</a:t>
            </a:r>
          </a:p>
          <a:p>
            <a:pPr marL="800100" indent="-457200">
              <a:lnSpc>
                <a:spcPct val="120000"/>
              </a:lnSpc>
              <a:buClr>
                <a:schemeClr val="accent5"/>
              </a:buClr>
            </a:pPr>
            <a:r>
              <a:rPr lang="en-GB" sz="9600"/>
              <a:t>Focus on key elements or steps of the process, not the product</a:t>
            </a:r>
          </a:p>
          <a:p>
            <a:pPr indent="0">
              <a:lnSpc>
                <a:spcPct val="170000"/>
              </a:lnSpc>
              <a:buNone/>
            </a:pPr>
            <a:endParaRPr lang="en-GB" sz="3800"/>
          </a:p>
          <a:p>
            <a:pPr indent="0">
              <a:lnSpc>
                <a:spcPct val="170000"/>
              </a:lnSpc>
              <a:buNone/>
            </a:pPr>
            <a:endParaRPr lang="en-GB" sz="3800"/>
          </a:p>
          <a:p>
            <a:pPr marL="800100" indent="-457200">
              <a:lnSpc>
                <a:spcPct val="170000"/>
              </a:lnSpc>
            </a:pPr>
            <a:endParaRPr lang="en-GB" sz="3800"/>
          </a:p>
          <a:p>
            <a:pPr marL="342900" indent="-342900">
              <a:buFont typeface="Wingdings" pitchFamily="2" charset="2"/>
              <a:buChar char="§"/>
              <a:defRPr/>
            </a:pPr>
            <a:endParaRPr lang="en-US">
              <a:solidFill>
                <a:srgbClr val="000000"/>
              </a:solidFill>
            </a:endParaRPr>
          </a:p>
          <a:p>
            <a:pPr marL="342900" indent="-342900">
              <a:buFont typeface="Wingdings" pitchFamily="2" charset="2"/>
              <a:buChar char="§"/>
              <a:defRPr/>
            </a:pPr>
            <a:endParaRPr lang="en-GB">
              <a:solidFill>
                <a:srgbClr val="000000"/>
              </a:solidFill>
            </a:endParaRPr>
          </a:p>
          <a:p>
            <a:pPr marL="342900" indent="-342900">
              <a:buFont typeface="Arial" panose="020B0604020202020204" pitchFamily="34" charset="0"/>
              <a:buChar char="•"/>
            </a:pPr>
            <a:endParaRPr lang="en-GB" altLang="en-US" sz="2000"/>
          </a:p>
          <a:p>
            <a:pPr>
              <a:buNone/>
            </a:pPr>
            <a:r>
              <a:rPr lang="en-GB" altLang="en-US" sz="2400"/>
              <a:t>	</a:t>
            </a:r>
            <a:endParaRPr lang="en-GB"/>
          </a:p>
        </p:txBody>
      </p:sp>
    </p:spTree>
    <p:extLst>
      <p:ext uri="{BB962C8B-B14F-4D97-AF65-F5344CB8AC3E}">
        <p14:creationId xmlns:p14="http://schemas.microsoft.com/office/powerpoint/2010/main" val="3712788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320867" y="332656"/>
            <a:ext cx="8229600" cy="1143000"/>
          </a:xfrm>
        </p:spPr>
        <p:txBody>
          <a:bodyPr>
            <a:normAutofit/>
          </a:bodyPr>
          <a:lstStyle/>
          <a:p>
            <a:r>
              <a:rPr lang="en-GB" sz="3200" b="1">
                <a:solidFill>
                  <a:srgbClr val="00ABB5"/>
                </a:solidFill>
              </a:rPr>
              <a:t>Co-constructing Success Criteria</a:t>
            </a:r>
          </a:p>
        </p:txBody>
      </p:sp>
      <p:sp>
        <p:nvSpPr>
          <p:cNvPr id="3" name="Content Placeholder 2"/>
          <p:cNvSpPr>
            <a:spLocks noGrp="1"/>
          </p:cNvSpPr>
          <p:nvPr>
            <p:ph idx="1"/>
          </p:nvPr>
        </p:nvSpPr>
        <p:spPr>
          <a:xfrm>
            <a:off x="734395" y="1231464"/>
            <a:ext cx="8019890" cy="5660700"/>
          </a:xfrm>
        </p:spPr>
        <p:txBody>
          <a:bodyPr>
            <a:normAutofit fontScale="70000" lnSpcReduction="20000"/>
          </a:bodyPr>
          <a:lstStyle/>
          <a:p>
            <a:pPr>
              <a:buFont typeface="Wingdings" pitchFamily="2" charset="2"/>
              <a:buChar char="§"/>
              <a:defRPr/>
            </a:pPr>
            <a:endParaRPr lang="en-GB"/>
          </a:p>
          <a:p>
            <a:pPr marL="0" indent="0">
              <a:lnSpc>
                <a:spcPct val="120000"/>
              </a:lnSpc>
              <a:buNone/>
              <a:defRPr/>
            </a:pPr>
            <a:r>
              <a:rPr lang="en-GB" sz="3400"/>
              <a:t>Practitioners should be very clear about what successful learning will look like before co-constructing the Success Criteria with learners.</a:t>
            </a:r>
          </a:p>
          <a:p>
            <a:pPr marL="0" indent="0">
              <a:lnSpc>
                <a:spcPct val="120000"/>
              </a:lnSpc>
              <a:buNone/>
              <a:defRPr/>
            </a:pPr>
            <a:endParaRPr lang="en-GB" sz="1700"/>
          </a:p>
          <a:p>
            <a:pPr marL="0" indent="0">
              <a:lnSpc>
                <a:spcPct val="120000"/>
              </a:lnSpc>
              <a:buNone/>
              <a:defRPr/>
            </a:pPr>
            <a:r>
              <a:rPr lang="en-GB" sz="3400"/>
              <a:t>Co-constructing Success Criteria with learners will:</a:t>
            </a:r>
          </a:p>
          <a:p>
            <a:pPr>
              <a:lnSpc>
                <a:spcPct val="120000"/>
              </a:lnSpc>
              <a:defRPr/>
            </a:pPr>
            <a:endParaRPr lang="en-GB" sz="1700"/>
          </a:p>
          <a:p>
            <a:pPr lvl="1">
              <a:lnSpc>
                <a:spcPct val="120000"/>
              </a:lnSpc>
              <a:buClr>
                <a:schemeClr val="accent5"/>
              </a:buClr>
              <a:buFont typeface="Arial" panose="020B0604020202020204" pitchFamily="34" charset="0"/>
              <a:buChar char="•"/>
              <a:defRPr/>
            </a:pPr>
            <a:r>
              <a:rPr lang="en-GB" sz="3400"/>
              <a:t>Ensure learners have a clear picture of what success looks like and how to achieve it</a:t>
            </a:r>
          </a:p>
          <a:p>
            <a:pPr lvl="1">
              <a:lnSpc>
                <a:spcPct val="120000"/>
              </a:lnSpc>
              <a:buClr>
                <a:schemeClr val="accent5"/>
              </a:buClr>
              <a:buFont typeface="Arial" panose="020B0604020202020204" pitchFamily="34" charset="0"/>
              <a:buChar char="•"/>
              <a:defRPr/>
            </a:pPr>
            <a:r>
              <a:rPr lang="en-GB" sz="3400"/>
              <a:t>Encourage learners to be fully involved in the process and actively engaged with the Success Criteria throughout the learning</a:t>
            </a:r>
          </a:p>
          <a:p>
            <a:pPr marL="342900" indent="-342900">
              <a:buFont typeface="Wingdings" pitchFamily="2" charset="2"/>
              <a:buChar char="§"/>
              <a:defRPr/>
            </a:pPr>
            <a:endParaRPr lang="en-US">
              <a:solidFill>
                <a:srgbClr val="000000"/>
              </a:solidFill>
            </a:endParaRPr>
          </a:p>
          <a:p>
            <a:pPr marL="342900" indent="-342900">
              <a:buFont typeface="Wingdings" pitchFamily="2" charset="2"/>
              <a:buChar char="§"/>
              <a:defRPr/>
            </a:pPr>
            <a:endParaRPr lang="en-GB">
              <a:solidFill>
                <a:srgbClr val="000000"/>
              </a:solidFill>
            </a:endParaRPr>
          </a:p>
          <a:p>
            <a:pPr marL="342900" indent="-342900">
              <a:buFont typeface="Arial" panose="020B0604020202020204" pitchFamily="34" charset="0"/>
              <a:buChar char="•"/>
            </a:pPr>
            <a:endParaRPr lang="en-GB" altLang="en-US" sz="2000"/>
          </a:p>
          <a:p>
            <a:pPr>
              <a:buNone/>
            </a:pPr>
            <a:r>
              <a:rPr lang="en-GB" altLang="en-US" sz="2400"/>
              <a:t>	</a:t>
            </a:r>
            <a:endParaRPr lang="en-GB"/>
          </a:p>
        </p:txBody>
      </p:sp>
    </p:spTree>
    <p:extLst>
      <p:ext uri="{BB962C8B-B14F-4D97-AF65-F5344CB8AC3E}">
        <p14:creationId xmlns:p14="http://schemas.microsoft.com/office/powerpoint/2010/main" val="4237415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3" name="Content Placeholder 2"/>
          <p:cNvSpPr>
            <a:spLocks noGrp="1"/>
          </p:cNvSpPr>
          <p:nvPr>
            <p:ph idx="1"/>
          </p:nvPr>
        </p:nvSpPr>
        <p:spPr>
          <a:xfrm>
            <a:off x="152510" y="1052737"/>
            <a:ext cx="8811978" cy="5282464"/>
          </a:xfrm>
        </p:spPr>
        <p:txBody>
          <a:bodyPr>
            <a:normAutofit/>
          </a:bodyPr>
          <a:lstStyle/>
          <a:p>
            <a:pPr marL="342900" indent="-342900">
              <a:buFont typeface="Wingdings" pitchFamily="2" charset="2"/>
              <a:buChar char="§"/>
              <a:defRPr/>
            </a:pPr>
            <a:endParaRPr lang="en-US">
              <a:solidFill>
                <a:srgbClr val="000000"/>
              </a:solidFill>
            </a:endParaRPr>
          </a:p>
          <a:p>
            <a:pPr marL="342900" indent="-342900">
              <a:buFont typeface="Wingdings" pitchFamily="2" charset="2"/>
              <a:buChar char="§"/>
              <a:defRPr/>
            </a:pPr>
            <a:endParaRPr lang="en-GB">
              <a:solidFill>
                <a:srgbClr val="000000"/>
              </a:solidFill>
            </a:endParaRPr>
          </a:p>
          <a:p>
            <a:pPr marL="342900" indent="-342900">
              <a:buFont typeface="Arial" panose="020B0604020202020204" pitchFamily="34" charset="0"/>
              <a:buChar char="•"/>
            </a:pPr>
            <a:endParaRPr lang="en-GB" altLang="en-US" sz="2000"/>
          </a:p>
          <a:p>
            <a:pPr>
              <a:buNone/>
            </a:pPr>
            <a:r>
              <a:rPr lang="en-GB" altLang="en-US" sz="2400"/>
              <a:t>	</a:t>
            </a:r>
            <a:endParaRPr lang="en-GB"/>
          </a:p>
        </p:txBody>
      </p:sp>
      <p:sp>
        <p:nvSpPr>
          <p:cNvPr id="10" name="Content Placeholder 2"/>
          <p:cNvSpPr txBox="1">
            <a:spLocks/>
          </p:cNvSpPr>
          <p:nvPr/>
        </p:nvSpPr>
        <p:spPr>
          <a:xfrm>
            <a:off x="684383" y="1090033"/>
            <a:ext cx="5788202" cy="433228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i="1"/>
              <a:t>‘</a:t>
            </a:r>
            <a:r>
              <a:rPr lang="en-GB" i="1"/>
              <a:t>Peer assessment and other collaborative learning enables learners to support and extend each others’ learning, for example by being aware of what is expected of them from looking at examples and devising and sharing success criteria.’</a:t>
            </a:r>
            <a:r>
              <a:rPr lang="en-GB" sz="3500" b="1"/>
              <a:t>	</a:t>
            </a:r>
          </a:p>
          <a:p>
            <a:pPr marL="0" indent="0">
              <a:buNone/>
            </a:pPr>
            <a:r>
              <a:rPr lang="en-GB" sz="2000" b="1"/>
              <a:t>                                     </a:t>
            </a:r>
          </a:p>
          <a:p>
            <a:pPr marL="0" indent="0">
              <a:buNone/>
            </a:pPr>
            <a:r>
              <a:rPr lang="en-GB" sz="2000" b="1"/>
              <a:t>                        </a:t>
            </a:r>
          </a:p>
          <a:p>
            <a:pPr marL="0" indent="0">
              <a:buNone/>
            </a:pPr>
            <a:r>
              <a:rPr lang="en-GB" sz="1900" b="1"/>
              <a:t> (Building the Curriculum 5)</a:t>
            </a:r>
            <a:endParaRPr lang="en-GB" sz="1900" i="1"/>
          </a:p>
          <a:p>
            <a:pPr marL="1085850" lvl="1" indent="-342900"/>
            <a:endParaRPr lang="en-GB"/>
          </a:p>
          <a:p>
            <a:pPr>
              <a:buClr>
                <a:srgbClr val="00ABB5"/>
              </a:buClr>
            </a:pPr>
            <a:endParaRPr lang="en-GB" b="1"/>
          </a:p>
        </p:txBody>
      </p:sp>
      <p:pic>
        <p:nvPicPr>
          <p:cNvPr id="12" name="Picture 4" descr="https://i2.wp.com/www.charlestonacademy.co.uk/wp-content/uploads/2015/06/Screen-Shot-2015-06-14-at-05.59.34-286x42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2276" y="1196752"/>
            <a:ext cx="2068678" cy="3037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685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p:txBody>
          <a:bodyPr>
            <a:normAutofit/>
          </a:bodyPr>
          <a:lstStyle/>
          <a:p>
            <a:r>
              <a:rPr lang="en-GB" sz="3600" b="1">
                <a:solidFill>
                  <a:srgbClr val="00ABB5"/>
                </a:solidFill>
              </a:rPr>
              <a:t>Keeping the Success Criteria focused</a:t>
            </a:r>
          </a:p>
        </p:txBody>
      </p:sp>
      <p:sp>
        <p:nvSpPr>
          <p:cNvPr id="3" name="Content Placeholder 2"/>
          <p:cNvSpPr>
            <a:spLocks noGrp="1"/>
          </p:cNvSpPr>
          <p:nvPr>
            <p:ph idx="1"/>
          </p:nvPr>
        </p:nvSpPr>
        <p:spPr/>
        <p:txBody>
          <a:bodyPr>
            <a:normAutofit/>
          </a:bodyPr>
          <a:lstStyle/>
          <a:p>
            <a:pPr marL="342900" indent="-342900">
              <a:buFont typeface="Wingdings" pitchFamily="2" charset="2"/>
              <a:buChar char="§"/>
              <a:defRPr/>
            </a:pPr>
            <a:endParaRPr lang="en-US">
              <a:solidFill>
                <a:srgbClr val="000000"/>
              </a:solidFill>
            </a:endParaRPr>
          </a:p>
          <a:p>
            <a:pPr marL="342900" indent="-342900">
              <a:buFont typeface="Wingdings" pitchFamily="2" charset="2"/>
              <a:buChar char="§"/>
              <a:defRPr/>
            </a:pPr>
            <a:endParaRPr lang="en-GB">
              <a:solidFill>
                <a:srgbClr val="000000"/>
              </a:solidFill>
            </a:endParaRPr>
          </a:p>
          <a:p>
            <a:pPr marL="342900" indent="-342900">
              <a:buFont typeface="Arial" panose="020B0604020202020204" pitchFamily="34" charset="0"/>
              <a:buChar char="•"/>
            </a:pPr>
            <a:endParaRPr lang="en-GB" altLang="en-US" sz="2000"/>
          </a:p>
          <a:p>
            <a:pPr>
              <a:buNone/>
            </a:pPr>
            <a:r>
              <a:rPr lang="en-GB" altLang="en-US" sz="2400"/>
              <a:t>	</a:t>
            </a:r>
            <a:endParaRPr lang="en-GB"/>
          </a:p>
        </p:txBody>
      </p:sp>
      <p:sp>
        <p:nvSpPr>
          <p:cNvPr id="10" name="Title 1"/>
          <p:cNvSpPr txBox="1">
            <a:spLocks/>
          </p:cNvSpPr>
          <p:nvPr/>
        </p:nvSpPr>
        <p:spPr>
          <a:xfrm>
            <a:off x="6896" y="90872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b="1">
              <a:solidFill>
                <a:srgbClr val="00ABB5"/>
              </a:solidFill>
            </a:endParaRPr>
          </a:p>
        </p:txBody>
      </p:sp>
      <p:sp>
        <p:nvSpPr>
          <p:cNvPr id="11" name="Content Placeholder 2"/>
          <p:cNvSpPr txBox="1">
            <a:spLocks/>
          </p:cNvSpPr>
          <p:nvPr/>
        </p:nvSpPr>
        <p:spPr>
          <a:xfrm>
            <a:off x="578771" y="1296674"/>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2800"/>
              <a:t>Success Criteria should focus on ways to achieve the specific Learning Intention in order to:</a:t>
            </a:r>
          </a:p>
          <a:p>
            <a:pPr marL="0" indent="0">
              <a:lnSpc>
                <a:spcPct val="120000"/>
              </a:lnSpc>
              <a:buFont typeface="Arial" panose="020B0604020202020204" pitchFamily="34" charset="0"/>
              <a:buNone/>
            </a:pPr>
            <a:endParaRPr lang="en-GB" sz="800"/>
          </a:p>
          <a:p>
            <a:pPr>
              <a:lnSpc>
                <a:spcPct val="120000"/>
              </a:lnSpc>
              <a:buClr>
                <a:schemeClr val="accent5"/>
              </a:buClr>
            </a:pPr>
            <a:r>
              <a:rPr lang="en-GB" sz="2800"/>
              <a:t>Provide a focus for learning </a:t>
            </a:r>
          </a:p>
          <a:p>
            <a:pPr>
              <a:lnSpc>
                <a:spcPct val="120000"/>
              </a:lnSpc>
              <a:buClr>
                <a:schemeClr val="accent5"/>
              </a:buClr>
            </a:pPr>
            <a:r>
              <a:rPr lang="en-GB" sz="2800"/>
              <a:t>Ensure feedback discussions are focused and learners are clear about their progress and next steps</a:t>
            </a:r>
          </a:p>
          <a:p>
            <a:pPr marL="0" indent="0">
              <a:lnSpc>
                <a:spcPct val="120000"/>
              </a:lnSpc>
              <a:buFont typeface="Arial" panose="020B0604020202020204" pitchFamily="34" charset="0"/>
              <a:buNone/>
            </a:pPr>
            <a:endParaRPr lang="en-GB" sz="800"/>
          </a:p>
          <a:p>
            <a:pPr marL="0" indent="0">
              <a:lnSpc>
                <a:spcPct val="120000"/>
              </a:lnSpc>
              <a:buFont typeface="Arial" panose="020B0604020202020204" pitchFamily="34" charset="0"/>
              <a:buNone/>
            </a:pPr>
            <a:r>
              <a:rPr lang="en-GB" sz="2800"/>
              <a:t>It is therefore important to ensure Success Criteria don’t include aspects of learning outwith the Learning Intention.</a:t>
            </a:r>
          </a:p>
          <a:p>
            <a:pPr marL="0" indent="0">
              <a:buFont typeface="Arial" panose="020B0604020202020204" pitchFamily="34" charset="0"/>
              <a:buNone/>
            </a:pPr>
            <a:endParaRPr lang="en-GB" sz="2800"/>
          </a:p>
        </p:txBody>
      </p:sp>
    </p:spTree>
    <p:extLst>
      <p:ext uri="{BB962C8B-B14F-4D97-AF65-F5344CB8AC3E}">
        <p14:creationId xmlns:p14="http://schemas.microsoft.com/office/powerpoint/2010/main" val="1811832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p:txBody>
          <a:bodyPr>
            <a:normAutofit/>
          </a:bodyPr>
          <a:lstStyle/>
          <a:p>
            <a:r>
              <a:rPr lang="en-GB" sz="3200" b="1">
                <a:solidFill>
                  <a:srgbClr val="00ABB5"/>
                </a:solidFill>
              </a:rPr>
              <a:t>Keeping the Success Criteria focused</a:t>
            </a:r>
          </a:p>
        </p:txBody>
      </p:sp>
      <p:sp>
        <p:nvSpPr>
          <p:cNvPr id="3" name="Content Placeholder 2"/>
          <p:cNvSpPr>
            <a:spLocks noGrp="1"/>
          </p:cNvSpPr>
          <p:nvPr>
            <p:ph idx="1"/>
          </p:nvPr>
        </p:nvSpPr>
        <p:spPr/>
        <p:txBody>
          <a:bodyPr>
            <a:normAutofit/>
          </a:bodyPr>
          <a:lstStyle/>
          <a:p>
            <a:pPr marL="342900" indent="-342900">
              <a:buFont typeface="Wingdings" pitchFamily="2" charset="2"/>
              <a:buChar char="§"/>
              <a:defRPr/>
            </a:pPr>
            <a:endParaRPr lang="en-US">
              <a:solidFill>
                <a:srgbClr val="000000"/>
              </a:solidFill>
            </a:endParaRPr>
          </a:p>
          <a:p>
            <a:pPr marL="342900" indent="-342900">
              <a:buFont typeface="Wingdings" pitchFamily="2" charset="2"/>
              <a:buChar char="§"/>
              <a:defRPr/>
            </a:pPr>
            <a:endParaRPr lang="en-GB">
              <a:solidFill>
                <a:srgbClr val="000000"/>
              </a:solidFill>
            </a:endParaRPr>
          </a:p>
          <a:p>
            <a:pPr marL="342900" indent="-342900">
              <a:buFont typeface="Arial" panose="020B0604020202020204" pitchFamily="34" charset="0"/>
              <a:buChar char="•"/>
            </a:pPr>
            <a:endParaRPr lang="en-GB" altLang="en-US" sz="2000"/>
          </a:p>
          <a:p>
            <a:pPr>
              <a:buNone/>
            </a:pPr>
            <a:r>
              <a:rPr lang="en-GB" altLang="en-US" sz="2400"/>
              <a:t>	</a:t>
            </a:r>
            <a:endParaRPr lang="en-GB"/>
          </a:p>
        </p:txBody>
      </p:sp>
      <p:sp>
        <p:nvSpPr>
          <p:cNvPr id="10" name="Title 1"/>
          <p:cNvSpPr txBox="1">
            <a:spLocks/>
          </p:cNvSpPr>
          <p:nvPr/>
        </p:nvSpPr>
        <p:spPr>
          <a:xfrm>
            <a:off x="6896" y="90872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b="1">
              <a:solidFill>
                <a:srgbClr val="00ABB5"/>
              </a:solidFill>
            </a:endParaRPr>
          </a:p>
        </p:txBody>
      </p:sp>
      <p:sp>
        <p:nvSpPr>
          <p:cNvPr id="11" name="Content Placeholder 2"/>
          <p:cNvSpPr txBox="1">
            <a:spLocks/>
          </p:cNvSpPr>
          <p:nvPr/>
        </p:nvSpPr>
        <p:spPr>
          <a:xfrm>
            <a:off x="457200" y="147029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4" name="TextBox 3"/>
          <p:cNvSpPr txBox="1"/>
          <p:nvPr/>
        </p:nvSpPr>
        <p:spPr>
          <a:xfrm>
            <a:off x="436477" y="1287276"/>
            <a:ext cx="8139368" cy="4708981"/>
          </a:xfrm>
          <a:prstGeom prst="rect">
            <a:avLst/>
          </a:prstGeom>
          <a:noFill/>
        </p:spPr>
        <p:txBody>
          <a:bodyPr wrap="square" rtlCol="0" anchor="t">
            <a:spAutoFit/>
          </a:bodyPr>
          <a:lstStyle/>
          <a:p>
            <a:r>
              <a:rPr lang="en-GB" sz="2400"/>
              <a:t>Success Criteria should relate to the body of knowledge or skills that are being taught on that day or block of learning, e.g. teaching paragraphs.</a:t>
            </a:r>
          </a:p>
          <a:p>
            <a:endParaRPr lang="en-GB" sz="2400"/>
          </a:p>
          <a:p>
            <a:r>
              <a:rPr lang="en-GB" sz="2400"/>
              <a:t>If children and young people are learning to write in paragraphs, feedback should be restricted to comments on paragraphing.</a:t>
            </a:r>
          </a:p>
          <a:p>
            <a:endParaRPr lang="en-GB" sz="2400"/>
          </a:p>
          <a:p>
            <a:r>
              <a:rPr lang="en-GB" sz="2400"/>
              <a:t>Although we might want to comment on spelling and grammar, if these are not the focus of the learning for this lesson/block of  learning, they should not be the focus of the feedback for this lesson/block.</a:t>
            </a:r>
          </a:p>
          <a:p>
            <a:endParaRPr lang="en-GB"/>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2431226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education.gov.scot/improvement/PublishingImages/Moderation%20cycle%20dia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022374"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H="1">
            <a:off x="8311487" y="709684"/>
            <a:ext cx="218364" cy="203351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7655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457200" y="80347"/>
            <a:ext cx="8003232" cy="1143000"/>
          </a:xfrm>
        </p:spPr>
        <p:txBody>
          <a:bodyPr>
            <a:normAutofit/>
          </a:bodyPr>
          <a:lstStyle/>
          <a:p>
            <a:r>
              <a:rPr lang="en-GB" sz="3200" b="1">
                <a:solidFill>
                  <a:srgbClr val="00ABB5"/>
                </a:solidFill>
              </a:rPr>
              <a:t>Ensuring Success Criteria focus on the Learning Intention</a:t>
            </a:r>
          </a:p>
        </p:txBody>
      </p:sp>
      <p:sp>
        <p:nvSpPr>
          <p:cNvPr id="3" name="Content Placeholder 2"/>
          <p:cNvSpPr>
            <a:spLocks noGrp="1"/>
          </p:cNvSpPr>
          <p:nvPr>
            <p:ph idx="1"/>
          </p:nvPr>
        </p:nvSpPr>
        <p:spPr/>
        <p:txBody>
          <a:bodyPr>
            <a:normAutofit/>
          </a:bodyPr>
          <a:lstStyle/>
          <a:p>
            <a:pPr marL="342900" indent="-342900">
              <a:buFont typeface="Wingdings" pitchFamily="2" charset="2"/>
              <a:buChar char="§"/>
              <a:defRPr/>
            </a:pPr>
            <a:endParaRPr lang="en-US">
              <a:solidFill>
                <a:srgbClr val="000000"/>
              </a:solidFill>
            </a:endParaRPr>
          </a:p>
          <a:p>
            <a:pPr marL="342900" indent="-342900">
              <a:buFont typeface="Wingdings" pitchFamily="2" charset="2"/>
              <a:buChar char="§"/>
              <a:defRPr/>
            </a:pPr>
            <a:endParaRPr lang="en-GB">
              <a:solidFill>
                <a:srgbClr val="000000"/>
              </a:solidFill>
            </a:endParaRPr>
          </a:p>
          <a:p>
            <a:pPr marL="342900" indent="-342900">
              <a:buFont typeface="Arial" panose="020B0604020202020204" pitchFamily="34" charset="0"/>
              <a:buChar char="•"/>
            </a:pPr>
            <a:endParaRPr lang="en-GB" altLang="en-US" sz="2000"/>
          </a:p>
          <a:p>
            <a:pPr>
              <a:buNone/>
            </a:pPr>
            <a:r>
              <a:rPr lang="en-GB" altLang="en-US" sz="2400"/>
              <a:t>	</a:t>
            </a:r>
            <a:endParaRPr lang="en-GB"/>
          </a:p>
        </p:txBody>
      </p:sp>
      <p:sp>
        <p:nvSpPr>
          <p:cNvPr id="10" name="Title 1"/>
          <p:cNvSpPr txBox="1">
            <a:spLocks/>
          </p:cNvSpPr>
          <p:nvPr/>
        </p:nvSpPr>
        <p:spPr>
          <a:xfrm>
            <a:off x="6896" y="90872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b="1">
              <a:solidFill>
                <a:srgbClr val="00ABB5"/>
              </a:solidFill>
            </a:endParaRPr>
          </a:p>
        </p:txBody>
      </p:sp>
      <p:sp>
        <p:nvSpPr>
          <p:cNvPr id="11" name="Content Placeholder 2"/>
          <p:cNvSpPr txBox="1">
            <a:spLocks/>
          </p:cNvSpPr>
          <p:nvPr/>
        </p:nvSpPr>
        <p:spPr>
          <a:xfrm>
            <a:off x="457200" y="147029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12" name="Content Placeholder 2"/>
          <p:cNvSpPr txBox="1">
            <a:spLocks/>
          </p:cNvSpPr>
          <p:nvPr/>
        </p:nvSpPr>
        <p:spPr>
          <a:xfrm>
            <a:off x="578771" y="1286439"/>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t> </a:t>
            </a:r>
          </a:p>
          <a:p>
            <a:pPr marL="0" indent="0">
              <a:buFont typeface="Arial" panose="020B0604020202020204" pitchFamily="34" charset="0"/>
              <a:buNone/>
            </a:pPr>
            <a:endParaRPr lang="en-GB"/>
          </a:p>
        </p:txBody>
      </p:sp>
      <p:sp>
        <p:nvSpPr>
          <p:cNvPr id="4" name="TextBox 3"/>
          <p:cNvSpPr txBox="1"/>
          <p:nvPr/>
        </p:nvSpPr>
        <p:spPr>
          <a:xfrm>
            <a:off x="560045" y="1445032"/>
            <a:ext cx="8271045" cy="2462213"/>
          </a:xfrm>
          <a:prstGeom prst="rect">
            <a:avLst/>
          </a:prstGeom>
          <a:noFill/>
        </p:spPr>
        <p:txBody>
          <a:bodyPr wrap="square" rtlCol="0">
            <a:spAutoFit/>
          </a:bodyPr>
          <a:lstStyle/>
          <a:p>
            <a:endParaRPr lang="en-GB" sz="800" b="1"/>
          </a:p>
          <a:p>
            <a:r>
              <a:rPr lang="en-GB" sz="2000" b="1"/>
              <a:t>Learning Intention:  </a:t>
            </a:r>
          </a:p>
          <a:p>
            <a:r>
              <a:rPr lang="en-GB" sz="2000"/>
              <a:t>To use descriptive vocabulary </a:t>
            </a:r>
          </a:p>
          <a:p>
            <a:endParaRPr lang="en-GB" sz="800" b="1"/>
          </a:p>
          <a:p>
            <a:r>
              <a:rPr lang="en-GB" sz="2000" b="1"/>
              <a:t>Success Criteria:	</a:t>
            </a:r>
          </a:p>
          <a:p>
            <a:pPr marL="285750" indent="-285750">
              <a:buClr>
                <a:schemeClr val="accent5"/>
              </a:buClr>
              <a:buFont typeface="Arial" panose="020B0604020202020204" pitchFamily="34" charset="0"/>
              <a:buChar char="•"/>
            </a:pPr>
            <a:r>
              <a:rPr lang="en-GB" sz="2000"/>
              <a:t>I have used adjectives to describe physical appearance </a:t>
            </a:r>
          </a:p>
          <a:p>
            <a:pPr marL="285750" indent="-285750">
              <a:buClr>
                <a:schemeClr val="accent5"/>
              </a:buClr>
              <a:buFont typeface="Arial" panose="020B0604020202020204" pitchFamily="34" charset="0"/>
              <a:buChar char="•"/>
            </a:pPr>
            <a:r>
              <a:rPr lang="en-GB" sz="2000"/>
              <a:t>I have used adjectives to describe personality</a:t>
            </a:r>
          </a:p>
          <a:p>
            <a:pPr marL="285750" indent="-285750">
              <a:buClr>
                <a:schemeClr val="accent5"/>
              </a:buClr>
              <a:buFont typeface="Arial" panose="020B0604020202020204" pitchFamily="34" charset="0"/>
              <a:buChar char="•"/>
            </a:pPr>
            <a:r>
              <a:rPr lang="en-GB" sz="2000"/>
              <a:t>I have used adverbs to describe actions and movement</a:t>
            </a:r>
          </a:p>
          <a:p>
            <a:pPr marL="285750" indent="-285750">
              <a:buFont typeface="Arial" panose="020B0604020202020204" pitchFamily="34" charset="0"/>
              <a:buChar char="•"/>
            </a:pPr>
            <a:endParaRPr lang="en-GB"/>
          </a:p>
        </p:txBody>
      </p:sp>
      <p:sp>
        <p:nvSpPr>
          <p:cNvPr id="14" name="TextBox 13"/>
          <p:cNvSpPr txBox="1"/>
          <p:nvPr/>
        </p:nvSpPr>
        <p:spPr>
          <a:xfrm>
            <a:off x="477887" y="1332325"/>
            <a:ext cx="8208912" cy="400110"/>
          </a:xfrm>
          <a:prstGeom prst="rect">
            <a:avLst/>
          </a:prstGeom>
          <a:noFill/>
        </p:spPr>
        <p:txBody>
          <a:bodyPr wrap="square" rtlCol="0">
            <a:spAutoFit/>
          </a:bodyPr>
          <a:lstStyle/>
          <a:p>
            <a:r>
              <a:rPr lang="en-GB" sz="2000" b="1"/>
              <a:t>In this example the 3 Success Criteria relate to the Learning Intention. </a:t>
            </a:r>
          </a:p>
        </p:txBody>
      </p:sp>
      <p:sp>
        <p:nvSpPr>
          <p:cNvPr id="5" name="Rectangle 4"/>
          <p:cNvSpPr/>
          <p:nvPr/>
        </p:nvSpPr>
        <p:spPr>
          <a:xfrm>
            <a:off x="339922" y="1196753"/>
            <a:ext cx="8484843" cy="255420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47071" y="3962194"/>
            <a:ext cx="8404717" cy="2492990"/>
          </a:xfrm>
          <a:prstGeom prst="rect">
            <a:avLst/>
          </a:prstGeom>
          <a:noFill/>
        </p:spPr>
        <p:txBody>
          <a:bodyPr wrap="square" rtlCol="0">
            <a:spAutoFit/>
          </a:bodyPr>
          <a:lstStyle/>
          <a:p>
            <a:r>
              <a:rPr lang="en-GB" sz="2000" b="1"/>
              <a:t>Whilst these aspects  below might be important, they should not be included as they do not directly relate to the Learning Intention outlined above for this lesson/block of learning </a:t>
            </a:r>
          </a:p>
          <a:p>
            <a:pPr marL="285750" indent="-285750">
              <a:buClr>
                <a:schemeClr val="accent5"/>
              </a:buClr>
              <a:buFont typeface="Arial" panose="020B0604020202020204" pitchFamily="34" charset="0"/>
              <a:buChar char="•"/>
            </a:pPr>
            <a:r>
              <a:rPr lang="en-GB" sz="2000" i="1"/>
              <a:t>My handwriting is clear and legible</a:t>
            </a:r>
          </a:p>
          <a:p>
            <a:pPr marL="285750" indent="-285750">
              <a:buClr>
                <a:schemeClr val="accent5"/>
              </a:buClr>
              <a:buFont typeface="Arial" panose="020B0604020202020204" pitchFamily="34" charset="0"/>
              <a:buChar char="•"/>
            </a:pPr>
            <a:r>
              <a:rPr lang="en-GB" sz="2000" i="1"/>
              <a:t>I have checked my spelling </a:t>
            </a:r>
          </a:p>
          <a:p>
            <a:pPr marL="285750" indent="-285750">
              <a:buClr>
                <a:schemeClr val="accent5"/>
              </a:buClr>
              <a:buFont typeface="Arial" panose="020B0604020202020204" pitchFamily="34" charset="0"/>
              <a:buChar char="•"/>
            </a:pPr>
            <a:r>
              <a:rPr lang="en-GB" sz="2000" i="1"/>
              <a:t>I have written in paragraphs</a:t>
            </a:r>
          </a:p>
          <a:p>
            <a:endParaRPr lang="en-GB" b="1"/>
          </a:p>
          <a:p>
            <a:endParaRPr lang="en-GB"/>
          </a:p>
        </p:txBody>
      </p:sp>
      <p:sp>
        <p:nvSpPr>
          <p:cNvPr id="13" name="Rectangle 12"/>
          <p:cNvSpPr/>
          <p:nvPr/>
        </p:nvSpPr>
        <p:spPr>
          <a:xfrm>
            <a:off x="340123" y="3903586"/>
            <a:ext cx="8490967" cy="197368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2747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337829" y="116632"/>
            <a:ext cx="8468341" cy="1143000"/>
          </a:xfrm>
        </p:spPr>
        <p:txBody>
          <a:bodyPr>
            <a:normAutofit/>
          </a:bodyPr>
          <a:lstStyle/>
          <a:p>
            <a:r>
              <a:rPr lang="en-GB" sz="3200" b="1">
                <a:solidFill>
                  <a:srgbClr val="00ABB5"/>
                </a:solidFill>
              </a:rPr>
              <a:t>Ensuring Success Criteria focus on the Learning Intention</a:t>
            </a:r>
          </a:p>
        </p:txBody>
      </p:sp>
      <p:sp>
        <p:nvSpPr>
          <p:cNvPr id="3" name="Content Placeholder 2"/>
          <p:cNvSpPr>
            <a:spLocks noGrp="1"/>
          </p:cNvSpPr>
          <p:nvPr>
            <p:ph idx="1"/>
          </p:nvPr>
        </p:nvSpPr>
        <p:spPr>
          <a:xfrm>
            <a:off x="152510" y="1052737"/>
            <a:ext cx="8811978" cy="5282464"/>
          </a:xfrm>
        </p:spPr>
        <p:txBody>
          <a:bodyPr>
            <a:normAutofit/>
          </a:bodyPr>
          <a:lstStyle/>
          <a:p>
            <a:pPr marL="342900" indent="-342900">
              <a:buFont typeface="Wingdings" pitchFamily="2" charset="2"/>
              <a:buChar char="§"/>
              <a:defRPr/>
            </a:pPr>
            <a:endParaRPr lang="en-US">
              <a:solidFill>
                <a:srgbClr val="000000"/>
              </a:solidFill>
            </a:endParaRPr>
          </a:p>
          <a:p>
            <a:pPr marL="342900" indent="-342900">
              <a:buFont typeface="Wingdings" pitchFamily="2" charset="2"/>
              <a:buChar char="§"/>
              <a:defRPr/>
            </a:pPr>
            <a:endParaRPr lang="en-GB">
              <a:solidFill>
                <a:srgbClr val="000000"/>
              </a:solidFill>
            </a:endParaRPr>
          </a:p>
          <a:p>
            <a:pPr marL="342900" indent="-342900">
              <a:buFont typeface="Arial" panose="020B0604020202020204" pitchFamily="34" charset="0"/>
              <a:buChar char="•"/>
            </a:pPr>
            <a:endParaRPr lang="en-GB" altLang="en-US" sz="2000"/>
          </a:p>
          <a:p>
            <a:pPr>
              <a:buNone/>
            </a:pPr>
            <a:r>
              <a:rPr lang="en-GB" altLang="en-US" sz="2400"/>
              <a:t>	</a:t>
            </a:r>
            <a:endParaRPr lang="en-GB"/>
          </a:p>
        </p:txBody>
      </p:sp>
      <p:sp>
        <p:nvSpPr>
          <p:cNvPr id="10" name="Title 1"/>
          <p:cNvSpPr txBox="1">
            <a:spLocks/>
          </p:cNvSpPr>
          <p:nvPr/>
        </p:nvSpPr>
        <p:spPr>
          <a:xfrm>
            <a:off x="457200" y="83671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a:t>In this example the Learning Intention is:  To write using persuasive language</a:t>
            </a:r>
          </a:p>
        </p:txBody>
      </p:sp>
      <p:graphicFrame>
        <p:nvGraphicFramePr>
          <p:cNvPr id="4" name="Table 3"/>
          <p:cNvGraphicFramePr>
            <a:graphicFrameLocks noGrp="1"/>
          </p:cNvGraphicFramePr>
          <p:nvPr>
            <p:extLst>
              <p:ext uri="{D42A27DB-BD31-4B8C-83A1-F6EECF244321}">
                <p14:modId xmlns:p14="http://schemas.microsoft.com/office/powerpoint/2010/main" val="1857625369"/>
              </p:ext>
            </p:extLst>
          </p:nvPr>
        </p:nvGraphicFramePr>
        <p:xfrm>
          <a:off x="347033" y="1750070"/>
          <a:ext cx="8476726" cy="4044114"/>
        </p:xfrm>
        <a:graphic>
          <a:graphicData uri="http://schemas.openxmlformats.org/drawingml/2006/table">
            <a:tbl>
              <a:tblPr firstRow="1" bandRow="1">
                <a:tableStyleId>{5C22544A-7EE6-4342-B048-85BDC9FD1C3A}</a:tableStyleId>
              </a:tblPr>
              <a:tblGrid>
                <a:gridCol w="4238363">
                  <a:extLst>
                    <a:ext uri="{9D8B030D-6E8A-4147-A177-3AD203B41FA5}">
                      <a16:colId xmlns:a16="http://schemas.microsoft.com/office/drawing/2014/main" xmlns="" val="20000"/>
                    </a:ext>
                  </a:extLst>
                </a:gridCol>
                <a:gridCol w="4238363">
                  <a:extLst>
                    <a:ext uri="{9D8B030D-6E8A-4147-A177-3AD203B41FA5}">
                      <a16:colId xmlns:a16="http://schemas.microsoft.com/office/drawing/2014/main" xmlns="" val="20001"/>
                    </a:ext>
                  </a:extLst>
                </a:gridCol>
              </a:tblGrid>
              <a:tr h="660834">
                <a:tc>
                  <a:txBody>
                    <a:bodyPr/>
                    <a:lstStyle/>
                    <a:p>
                      <a:r>
                        <a:rPr lang="en-GB" sz="2400">
                          <a:solidFill>
                            <a:schemeClr val="tx1"/>
                          </a:solidFill>
                        </a:rPr>
                        <a:t>Success Criteria</a:t>
                      </a:r>
                    </a:p>
                  </a:txBody>
                  <a:tcPr>
                    <a:solidFill>
                      <a:schemeClr val="accent5">
                        <a:lumMod val="40000"/>
                        <a:lumOff val="60000"/>
                        <a:alpha val="50000"/>
                      </a:schemeClr>
                    </a:solidFill>
                  </a:tcPr>
                </a:tc>
                <a:tc>
                  <a:txBody>
                    <a:bodyPr/>
                    <a:lstStyle/>
                    <a:p>
                      <a:r>
                        <a:rPr lang="en-GB" sz="2400">
                          <a:solidFill>
                            <a:schemeClr val="tx1"/>
                          </a:solidFill>
                        </a:rPr>
                        <a:t>Expectations</a:t>
                      </a:r>
                      <a:r>
                        <a:rPr lang="en-GB" sz="2400" baseline="0">
                          <a:solidFill>
                            <a:schemeClr val="tx1"/>
                          </a:solidFill>
                        </a:rPr>
                        <a:t> </a:t>
                      </a:r>
                      <a:endParaRPr lang="en-GB" sz="2400">
                        <a:solidFill>
                          <a:schemeClr val="tx1"/>
                        </a:solidFill>
                      </a:endParaRPr>
                    </a:p>
                  </a:txBody>
                  <a:tcPr>
                    <a:solidFill>
                      <a:schemeClr val="accent5">
                        <a:lumMod val="40000"/>
                        <a:lumOff val="60000"/>
                        <a:alpha val="50000"/>
                      </a:schemeClr>
                    </a:solidFill>
                  </a:tcPr>
                </a:tc>
                <a:extLst>
                  <a:ext uri="{0D108BD9-81ED-4DB2-BD59-A6C34878D82A}">
                    <a16:rowId xmlns:a16="http://schemas.microsoft.com/office/drawing/2014/main" xmlns="" val="10000"/>
                  </a:ext>
                </a:extLst>
              </a:tr>
              <a:tr h="3304170">
                <a:tc>
                  <a:txBody>
                    <a:bodyPr/>
                    <a:lstStyle/>
                    <a:p>
                      <a:pPr marL="342900" lvl="0" indent="-342900">
                        <a:buFont typeface="Arial" panose="020B0604020202020204" pitchFamily="34" charset="0"/>
                        <a:buChar char="•"/>
                      </a:pPr>
                      <a:r>
                        <a:rPr lang="en-GB" sz="2400"/>
                        <a:t>State your argument or point</a:t>
                      </a:r>
                    </a:p>
                    <a:p>
                      <a:pPr marL="342900" lvl="0" indent="-342900">
                        <a:buFont typeface="Arial" panose="020B0604020202020204" pitchFamily="34" charset="0"/>
                        <a:buChar char="•"/>
                      </a:pPr>
                      <a:r>
                        <a:rPr lang="en-GB" sz="2400"/>
                        <a:t>Write in present tense</a:t>
                      </a:r>
                    </a:p>
                    <a:p>
                      <a:pPr marL="342900" lvl="0" indent="-342900">
                        <a:buFont typeface="Arial" panose="020B0604020202020204" pitchFamily="34" charset="0"/>
                        <a:buChar char="•"/>
                      </a:pPr>
                      <a:r>
                        <a:rPr lang="en-GB" sz="2400"/>
                        <a:t>Use conditionals – would, should, might…</a:t>
                      </a:r>
                    </a:p>
                    <a:p>
                      <a:pPr marL="342900" lvl="0" indent="-342900">
                        <a:buFont typeface="Arial" panose="020B0604020202020204" pitchFamily="34" charset="0"/>
                        <a:buChar char="•"/>
                      </a:pPr>
                      <a:r>
                        <a:rPr lang="en-GB" sz="2400"/>
                        <a:t>Link ideas to arguments using connectives – because, so, therefore</a:t>
                      </a:r>
                    </a:p>
                    <a:p>
                      <a:pPr marL="342900" lvl="0" indent="-342900">
                        <a:buFont typeface="Arial" panose="020B0604020202020204" pitchFamily="34" charset="0"/>
                        <a:buChar char="•"/>
                      </a:pPr>
                      <a:r>
                        <a:rPr lang="en-GB" sz="2400"/>
                        <a:t>Use rhetorical questions – Are we to believe that…?</a:t>
                      </a:r>
                    </a:p>
                  </a:txBody>
                  <a:tcPr>
                    <a:solidFill>
                      <a:schemeClr val="accent5">
                        <a:lumMod val="40000"/>
                        <a:lumOff val="60000"/>
                        <a:alpha val="50000"/>
                      </a:schemeClr>
                    </a:solidFill>
                  </a:tcPr>
                </a:tc>
                <a:tc>
                  <a:txBody>
                    <a:bodyPr/>
                    <a:lstStyle/>
                    <a:p>
                      <a:pPr lvl="0"/>
                      <a:r>
                        <a:rPr lang="en-GB" sz="2400"/>
                        <a:t>(For all extended writing)……..</a:t>
                      </a:r>
                    </a:p>
                    <a:p>
                      <a:pPr marL="342900" lvl="0" indent="-342900">
                        <a:buFont typeface="Arial" panose="020B0604020202020204" pitchFamily="34" charset="0"/>
                        <a:buChar char="•"/>
                      </a:pPr>
                      <a:r>
                        <a:rPr lang="en-GB" sz="2400"/>
                        <a:t>Write in paragraphs</a:t>
                      </a:r>
                    </a:p>
                    <a:p>
                      <a:pPr marL="342900" lvl="0" indent="-342900">
                        <a:buFont typeface="Arial" panose="020B0604020202020204" pitchFamily="34" charset="0"/>
                        <a:buChar char="•"/>
                      </a:pPr>
                      <a:r>
                        <a:rPr lang="en-GB" sz="2400"/>
                        <a:t>Clear structure – introduction, development, conclusion</a:t>
                      </a:r>
                    </a:p>
                    <a:p>
                      <a:pPr marL="342900" lvl="0" indent="-342900">
                        <a:buFont typeface="Arial" panose="020B0604020202020204" pitchFamily="34" charset="0"/>
                        <a:buChar char="•"/>
                      </a:pPr>
                      <a:r>
                        <a:rPr lang="en-GB" sz="2400"/>
                        <a:t>Use a dictionary to check spelling</a:t>
                      </a:r>
                    </a:p>
                    <a:p>
                      <a:pPr marL="342900" lvl="0" indent="-342900">
                        <a:buFont typeface="Arial" panose="020B0604020202020204" pitchFamily="34" charset="0"/>
                        <a:buChar char="•"/>
                      </a:pPr>
                      <a:r>
                        <a:rPr lang="en-GB" sz="2400"/>
                        <a:t>Write in clear, legible handwriting</a:t>
                      </a:r>
                    </a:p>
                  </a:txBody>
                  <a:tcPr>
                    <a:solidFill>
                      <a:schemeClr val="accent5">
                        <a:lumMod val="40000"/>
                        <a:lumOff val="60000"/>
                        <a:alpha val="5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87633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0" y="581564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457200" y="476672"/>
            <a:ext cx="8229600" cy="1143000"/>
          </a:xfrm>
        </p:spPr>
        <p:txBody>
          <a:bodyPr>
            <a:normAutofit/>
          </a:bodyPr>
          <a:lstStyle/>
          <a:p>
            <a:r>
              <a:rPr lang="en-GB" sz="3200" b="1">
                <a:solidFill>
                  <a:srgbClr val="00ABB5"/>
                </a:solidFill>
              </a:rPr>
              <a:t>Co-constructing Success Criteria</a:t>
            </a:r>
          </a:p>
        </p:txBody>
      </p:sp>
      <p:sp>
        <p:nvSpPr>
          <p:cNvPr id="3" name="Content Placeholder 2"/>
          <p:cNvSpPr>
            <a:spLocks noGrp="1"/>
          </p:cNvSpPr>
          <p:nvPr>
            <p:ph idx="1"/>
          </p:nvPr>
        </p:nvSpPr>
        <p:spPr>
          <a:xfrm>
            <a:off x="152510" y="1052737"/>
            <a:ext cx="8811978" cy="5282464"/>
          </a:xfrm>
        </p:spPr>
        <p:txBody>
          <a:bodyPr>
            <a:normAutofit/>
          </a:bodyPr>
          <a:lstStyle/>
          <a:p>
            <a:pPr marL="342900" indent="-342900">
              <a:buFont typeface="Wingdings" pitchFamily="2" charset="2"/>
              <a:buChar char="§"/>
              <a:defRPr/>
            </a:pPr>
            <a:endParaRPr lang="en-US">
              <a:solidFill>
                <a:srgbClr val="000000"/>
              </a:solidFill>
            </a:endParaRPr>
          </a:p>
          <a:p>
            <a:pPr marL="342900" indent="-342900">
              <a:buFont typeface="Wingdings" pitchFamily="2" charset="2"/>
              <a:buChar char="§"/>
              <a:defRPr/>
            </a:pPr>
            <a:endParaRPr lang="en-GB">
              <a:solidFill>
                <a:srgbClr val="000000"/>
              </a:solidFill>
            </a:endParaRPr>
          </a:p>
          <a:p>
            <a:pPr marL="342900" indent="-342900">
              <a:buFont typeface="Arial" panose="020B0604020202020204" pitchFamily="34" charset="0"/>
              <a:buChar char="•"/>
            </a:pPr>
            <a:endParaRPr lang="en-GB" altLang="en-US" sz="2000"/>
          </a:p>
          <a:p>
            <a:pPr>
              <a:buNone/>
            </a:pPr>
            <a:r>
              <a:rPr lang="en-GB" altLang="en-US" sz="2400"/>
              <a:t>	</a:t>
            </a:r>
            <a:endParaRPr lang="en-GB"/>
          </a:p>
        </p:txBody>
      </p:sp>
      <p:sp>
        <p:nvSpPr>
          <p:cNvPr id="12" name="Content Placeholder 2"/>
          <p:cNvSpPr txBox="1">
            <a:spLocks/>
          </p:cNvSpPr>
          <p:nvPr/>
        </p:nvSpPr>
        <p:spPr>
          <a:xfrm>
            <a:off x="702215" y="1501891"/>
            <a:ext cx="7890969"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00ABB5"/>
              </a:buClr>
              <a:buNone/>
            </a:pPr>
            <a:r>
              <a:rPr lang="en-GB" sz="2800"/>
              <a:t>It is important to support and train learners to be able to co-construct Success Criteria.  Some examples of how to support learners in doing this are:</a:t>
            </a:r>
          </a:p>
          <a:p>
            <a:pPr marL="0" indent="0">
              <a:buClr>
                <a:srgbClr val="00ABB5"/>
              </a:buClr>
              <a:buNone/>
            </a:pPr>
            <a:endParaRPr lang="en-GB" sz="1900"/>
          </a:p>
          <a:p>
            <a:pPr marL="685800">
              <a:buClr>
                <a:schemeClr val="accent5"/>
              </a:buClr>
            </a:pPr>
            <a:r>
              <a:rPr lang="en-GB" sz="2400"/>
              <a:t>Scaffolding through looking at finished examples of work</a:t>
            </a:r>
          </a:p>
          <a:p>
            <a:pPr marL="685800">
              <a:buClr>
                <a:schemeClr val="accent5"/>
              </a:buClr>
            </a:pPr>
            <a:r>
              <a:rPr lang="en-GB" sz="2400"/>
              <a:t>Comparing a ‘good’ with a ‘not so good’ example</a:t>
            </a:r>
          </a:p>
          <a:p>
            <a:pPr marL="685800">
              <a:buClr>
                <a:schemeClr val="accent5"/>
              </a:buClr>
            </a:pPr>
            <a:r>
              <a:rPr lang="en-GB" sz="2400"/>
              <a:t>Demonstrating or modelling the technique</a:t>
            </a:r>
          </a:p>
          <a:p>
            <a:pPr marL="685800">
              <a:buClr>
                <a:schemeClr val="accent5"/>
              </a:buClr>
            </a:pPr>
            <a:r>
              <a:rPr lang="en-GB" sz="2400"/>
              <a:t>Improving poor examples</a:t>
            </a:r>
          </a:p>
          <a:p>
            <a:pPr indent="0">
              <a:buNone/>
            </a:pPr>
            <a:endParaRPr lang="en-GB" sz="2800" b="1"/>
          </a:p>
          <a:p>
            <a:pPr>
              <a:buClr>
                <a:srgbClr val="00ABB5"/>
              </a:buClr>
            </a:pPr>
            <a:endParaRPr lang="en-GB" b="1"/>
          </a:p>
        </p:txBody>
      </p:sp>
    </p:spTree>
    <p:extLst>
      <p:ext uri="{BB962C8B-B14F-4D97-AF65-F5344CB8AC3E}">
        <p14:creationId xmlns:p14="http://schemas.microsoft.com/office/powerpoint/2010/main" val="914583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611560" y="710726"/>
            <a:ext cx="7964285" cy="1143000"/>
          </a:xfrm>
        </p:spPr>
        <p:txBody>
          <a:bodyPr>
            <a:normAutofit/>
          </a:bodyPr>
          <a:lstStyle/>
          <a:p>
            <a:r>
              <a:rPr lang="en-GB" sz="3200" b="1">
                <a:solidFill>
                  <a:srgbClr val="00ABB5"/>
                </a:solidFill>
              </a:rPr>
              <a:t>Using Success Criteria throughout the lesson</a:t>
            </a:r>
          </a:p>
        </p:txBody>
      </p:sp>
      <p:sp>
        <p:nvSpPr>
          <p:cNvPr id="3" name="Content Placeholder 2"/>
          <p:cNvSpPr>
            <a:spLocks noGrp="1"/>
          </p:cNvSpPr>
          <p:nvPr>
            <p:ph idx="1"/>
          </p:nvPr>
        </p:nvSpPr>
        <p:spPr>
          <a:xfrm>
            <a:off x="152510" y="1052737"/>
            <a:ext cx="8811978" cy="5282464"/>
          </a:xfrm>
        </p:spPr>
        <p:txBody>
          <a:bodyPr>
            <a:normAutofit/>
          </a:bodyPr>
          <a:lstStyle/>
          <a:p>
            <a:pPr marL="342900" indent="-342900">
              <a:buFont typeface="Wingdings" pitchFamily="2" charset="2"/>
              <a:buChar char="§"/>
              <a:defRPr/>
            </a:pPr>
            <a:endParaRPr lang="en-US">
              <a:solidFill>
                <a:srgbClr val="000000"/>
              </a:solidFill>
            </a:endParaRPr>
          </a:p>
          <a:p>
            <a:pPr marL="342900" indent="-342900">
              <a:buFont typeface="Wingdings" pitchFamily="2" charset="2"/>
              <a:buChar char="§"/>
              <a:defRPr/>
            </a:pPr>
            <a:endParaRPr lang="en-GB">
              <a:solidFill>
                <a:srgbClr val="000000"/>
              </a:solidFill>
            </a:endParaRPr>
          </a:p>
          <a:p>
            <a:pPr marL="342900" indent="-342900">
              <a:buFont typeface="Arial" panose="020B0604020202020204" pitchFamily="34" charset="0"/>
              <a:buChar char="•"/>
            </a:pPr>
            <a:endParaRPr lang="en-GB" altLang="en-US" sz="2000"/>
          </a:p>
          <a:p>
            <a:pPr>
              <a:buNone/>
            </a:pPr>
            <a:r>
              <a:rPr lang="en-GB" altLang="en-US" sz="2400"/>
              <a:t>	</a:t>
            </a:r>
            <a:endParaRPr lang="en-GB"/>
          </a:p>
        </p:txBody>
      </p:sp>
      <p:sp>
        <p:nvSpPr>
          <p:cNvPr id="12" name="Content Placeholder 2"/>
          <p:cNvSpPr txBox="1">
            <a:spLocks/>
          </p:cNvSpPr>
          <p:nvPr/>
        </p:nvSpPr>
        <p:spPr>
          <a:xfrm>
            <a:off x="467544" y="1919196"/>
            <a:ext cx="7992888"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buNone/>
            </a:pPr>
            <a:r>
              <a:rPr lang="en-GB" sz="2800"/>
              <a:t>Remember to ensure there is a continuous dialogue around Success Criteria.  Success Criteria should be referred to throughout the lesson and used in the plenary to identify what has gone well and discuss possible next steps.</a:t>
            </a:r>
          </a:p>
          <a:p>
            <a:pPr>
              <a:buClr>
                <a:srgbClr val="00ABB5"/>
              </a:buClr>
            </a:pPr>
            <a:endParaRPr lang="en-GB" b="1"/>
          </a:p>
        </p:txBody>
      </p:sp>
    </p:spTree>
    <p:extLst>
      <p:ext uri="{BB962C8B-B14F-4D97-AF65-F5344CB8AC3E}">
        <p14:creationId xmlns:p14="http://schemas.microsoft.com/office/powerpoint/2010/main" val="3269715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462806" y="116632"/>
            <a:ext cx="8229600" cy="1143000"/>
          </a:xfrm>
        </p:spPr>
        <p:txBody>
          <a:bodyPr>
            <a:normAutofit/>
          </a:bodyPr>
          <a:lstStyle/>
          <a:p>
            <a:r>
              <a:rPr lang="en-GB" sz="3200" b="1">
                <a:solidFill>
                  <a:srgbClr val="00ABB5"/>
                </a:solidFill>
              </a:rPr>
              <a:t>Differentiating Success Criteria</a:t>
            </a:r>
          </a:p>
        </p:txBody>
      </p:sp>
      <p:sp>
        <p:nvSpPr>
          <p:cNvPr id="3" name="Content Placeholder 2"/>
          <p:cNvSpPr>
            <a:spLocks noGrp="1"/>
          </p:cNvSpPr>
          <p:nvPr>
            <p:ph idx="1"/>
          </p:nvPr>
        </p:nvSpPr>
        <p:spPr>
          <a:xfrm>
            <a:off x="403147" y="921284"/>
            <a:ext cx="8489103" cy="5956745"/>
          </a:xfrm>
        </p:spPr>
        <p:txBody>
          <a:bodyPr>
            <a:normAutofit fontScale="62500" lnSpcReduction="20000"/>
          </a:bodyPr>
          <a:lstStyle/>
          <a:p>
            <a:pPr marL="0" indent="0">
              <a:lnSpc>
                <a:spcPct val="120000"/>
              </a:lnSpc>
              <a:buNone/>
              <a:defRPr/>
            </a:pPr>
            <a:r>
              <a:rPr lang="en-US" sz="3800"/>
              <a:t>In order to meet the needs of different learners it is often necessary to differentiate the Success Criteria.  </a:t>
            </a:r>
          </a:p>
          <a:p>
            <a:pPr marL="0" indent="0">
              <a:lnSpc>
                <a:spcPct val="120000"/>
              </a:lnSpc>
              <a:buNone/>
              <a:defRPr/>
            </a:pPr>
            <a:r>
              <a:rPr lang="en-US" sz="3800"/>
              <a:t>This can be done in many ways including:</a:t>
            </a:r>
          </a:p>
          <a:p>
            <a:pPr marL="0" indent="0">
              <a:lnSpc>
                <a:spcPct val="120000"/>
              </a:lnSpc>
              <a:buNone/>
              <a:defRPr/>
            </a:pPr>
            <a:endParaRPr lang="en-US" sz="1300"/>
          </a:p>
          <a:p>
            <a:pPr>
              <a:lnSpc>
                <a:spcPct val="120000"/>
              </a:lnSpc>
              <a:buClr>
                <a:schemeClr val="accent5"/>
              </a:buClr>
              <a:defRPr/>
            </a:pPr>
            <a:r>
              <a:rPr lang="en-US" sz="3800"/>
              <a:t>developing the same aspect of learning with Success Criteria appropriate to the complexity of challenge (</a:t>
            </a:r>
            <a:r>
              <a:rPr lang="en-US" sz="3800" err="1"/>
              <a:t>eg</a:t>
            </a:r>
            <a:r>
              <a:rPr lang="en-US" sz="3800"/>
              <a:t> addition and subtraction with  2/3/4 digit numbers in numeracy)</a:t>
            </a:r>
          </a:p>
          <a:p>
            <a:pPr>
              <a:lnSpc>
                <a:spcPct val="120000"/>
              </a:lnSpc>
              <a:buClr>
                <a:schemeClr val="accent5"/>
              </a:buClr>
              <a:defRPr/>
            </a:pPr>
            <a:r>
              <a:rPr lang="en-US" sz="3800"/>
              <a:t>creating different sets of Success Criteria with particular groups or individuals</a:t>
            </a:r>
          </a:p>
          <a:p>
            <a:pPr>
              <a:lnSpc>
                <a:spcPct val="120000"/>
              </a:lnSpc>
              <a:buClr>
                <a:schemeClr val="accent5"/>
              </a:buClr>
              <a:defRPr/>
            </a:pPr>
            <a:r>
              <a:rPr lang="en-US" sz="3800"/>
              <a:t>broadening the Success Criteria for additional challenge</a:t>
            </a:r>
          </a:p>
          <a:p>
            <a:pPr>
              <a:lnSpc>
                <a:spcPct val="120000"/>
              </a:lnSpc>
              <a:buClr>
                <a:schemeClr val="accent5"/>
              </a:buClr>
              <a:defRPr/>
            </a:pPr>
            <a:r>
              <a:rPr lang="en-US" sz="3800"/>
              <a:t>the use of phrases like must/should/could</a:t>
            </a:r>
          </a:p>
          <a:p>
            <a:pPr>
              <a:lnSpc>
                <a:spcPct val="120000"/>
              </a:lnSpc>
              <a:defRPr/>
            </a:pPr>
            <a:endParaRPr lang="en-US" sz="1300"/>
          </a:p>
          <a:p>
            <a:pPr marL="0" indent="0">
              <a:lnSpc>
                <a:spcPct val="120000"/>
              </a:lnSpc>
              <a:buNone/>
              <a:defRPr/>
            </a:pPr>
            <a:r>
              <a:rPr lang="en-US" sz="3800"/>
              <a:t>It is important that Success Criteria </a:t>
            </a:r>
            <a:r>
              <a:rPr lang="en-GB" sz="3800"/>
              <a:t>provide the appropriate support and challenge for all learners.</a:t>
            </a:r>
          </a:p>
          <a:p>
            <a:pPr marL="342900" indent="-342900">
              <a:buFont typeface="Arial" panose="020B0604020202020204" pitchFamily="34" charset="0"/>
              <a:buChar char="•"/>
            </a:pPr>
            <a:endParaRPr lang="en-GB" altLang="en-US" sz="2000"/>
          </a:p>
          <a:p>
            <a:pPr>
              <a:buNone/>
            </a:pPr>
            <a:r>
              <a:rPr lang="en-GB" altLang="en-US" sz="2400"/>
              <a:t>	</a:t>
            </a:r>
            <a:endParaRPr lang="en-GB"/>
          </a:p>
        </p:txBody>
      </p:sp>
      <p:sp>
        <p:nvSpPr>
          <p:cNvPr id="12" name="Content Placeholder 2"/>
          <p:cNvSpPr txBox="1">
            <a:spLocks/>
          </p:cNvSpPr>
          <p:nvPr/>
        </p:nvSpPr>
        <p:spPr>
          <a:xfrm>
            <a:off x="702215" y="1124744"/>
            <a:ext cx="7890969" cy="482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ABB5"/>
              </a:buClr>
            </a:pPr>
            <a:endParaRPr lang="en-GB" b="1"/>
          </a:p>
        </p:txBody>
      </p:sp>
    </p:spTree>
    <p:extLst>
      <p:ext uri="{BB962C8B-B14F-4D97-AF65-F5344CB8AC3E}">
        <p14:creationId xmlns:p14="http://schemas.microsoft.com/office/powerpoint/2010/main" val="3102435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35388" y="548680"/>
            <a:ext cx="8287130" cy="782320"/>
          </a:xfrm>
        </p:spPr>
        <p:txBody>
          <a:bodyPr>
            <a:normAutofit/>
          </a:bodyPr>
          <a:lstStyle/>
          <a:p>
            <a:r>
              <a:rPr lang="en-GB" sz="3200" b="1">
                <a:solidFill>
                  <a:srgbClr val="00ABB5"/>
                </a:solidFill>
              </a:rPr>
              <a:t>Common issues with Success Criteria</a:t>
            </a:r>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9" name="Content Placeholder 2"/>
          <p:cNvSpPr>
            <a:spLocks noGrp="1"/>
          </p:cNvSpPr>
          <p:nvPr>
            <p:ph idx="1"/>
          </p:nvPr>
        </p:nvSpPr>
        <p:spPr>
          <a:xfrm>
            <a:off x="719572" y="1600915"/>
            <a:ext cx="7704856" cy="4960121"/>
          </a:xfrm>
        </p:spPr>
        <p:txBody>
          <a:bodyPr vert="horz" lIns="91440" tIns="45720" rIns="91440" bIns="45720" rtlCol="0" anchor="t">
            <a:normAutofit/>
          </a:bodyPr>
          <a:lstStyle/>
          <a:p>
            <a:pPr marL="800100" indent="-457200">
              <a:buClr>
                <a:schemeClr val="accent5"/>
              </a:buClr>
            </a:pPr>
            <a:r>
              <a:rPr lang="en-GB" sz="2600"/>
              <a:t>Repeat the Learning Intention rather than defining how to achieve it</a:t>
            </a:r>
          </a:p>
          <a:p>
            <a:pPr marL="800100" indent="-457200">
              <a:buClr>
                <a:schemeClr val="accent5"/>
              </a:buClr>
            </a:pPr>
            <a:r>
              <a:rPr lang="en-GB" sz="2600"/>
              <a:t>Focus on the product or completion of the task (e.g. ‘complete P75’)</a:t>
            </a:r>
          </a:p>
          <a:p>
            <a:pPr marL="800100" indent="-457200">
              <a:buClr>
                <a:schemeClr val="accent5"/>
              </a:buClr>
            </a:pPr>
            <a:r>
              <a:rPr lang="en-GB" sz="2600"/>
              <a:t>Do not reflect the learning within the Learning Intention</a:t>
            </a:r>
          </a:p>
          <a:p>
            <a:pPr marL="800100" indent="-457200">
              <a:buClr>
                <a:schemeClr val="accent5"/>
              </a:buClr>
            </a:pPr>
            <a:r>
              <a:rPr lang="en-GB" sz="2600"/>
              <a:t>Are too wordy and not measurable</a:t>
            </a:r>
          </a:p>
          <a:p>
            <a:pPr marL="800100" indent="-457200">
              <a:buClr>
                <a:schemeClr val="accent5"/>
              </a:buClr>
            </a:pPr>
            <a:r>
              <a:rPr lang="en-GB" sz="2600"/>
              <a:t>Have involved asking learners to co-construct them ‘cold’  (e.g. without support or scaffolding)</a:t>
            </a:r>
          </a:p>
          <a:p>
            <a:pPr>
              <a:buClr>
                <a:srgbClr val="00ABB5"/>
              </a:buClr>
            </a:pPr>
            <a:endParaRPr lang="en-GB" sz="2400" b="1"/>
          </a:p>
        </p:txBody>
      </p:sp>
    </p:spTree>
    <p:extLst>
      <p:ext uri="{BB962C8B-B14F-4D97-AF65-F5344CB8AC3E}">
        <p14:creationId xmlns:p14="http://schemas.microsoft.com/office/powerpoint/2010/main" val="3842288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683568" y="764704"/>
            <a:ext cx="8229600" cy="1143000"/>
          </a:xfrm>
        </p:spPr>
        <p:txBody>
          <a:bodyPr>
            <a:normAutofit/>
          </a:bodyPr>
          <a:lstStyle/>
          <a:p>
            <a:pPr algn="l"/>
            <a:r>
              <a:rPr lang="en-GB" sz="3600" b="1">
                <a:solidFill>
                  <a:schemeClr val="accent5"/>
                </a:solidFill>
                <a:latin typeface="Calibri" panose="020F0502020204030204" pitchFamily="34" charset="0"/>
              </a:rPr>
              <a:t>Activity 1</a:t>
            </a:r>
          </a:p>
        </p:txBody>
      </p:sp>
      <p:sp>
        <p:nvSpPr>
          <p:cNvPr id="3" name="Content Placeholder 2"/>
          <p:cNvSpPr>
            <a:spLocks noGrp="1"/>
          </p:cNvSpPr>
          <p:nvPr>
            <p:ph idx="1"/>
          </p:nvPr>
        </p:nvSpPr>
        <p:spPr>
          <a:xfrm>
            <a:off x="687575" y="2092804"/>
            <a:ext cx="7768849" cy="3702050"/>
          </a:xfrm>
        </p:spPr>
        <p:txBody>
          <a:bodyPr>
            <a:noAutofit/>
          </a:bodyPr>
          <a:lstStyle/>
          <a:p>
            <a:pPr>
              <a:buClr>
                <a:schemeClr val="accent5"/>
              </a:buClr>
            </a:pPr>
            <a:r>
              <a:rPr lang="en-GB" sz="2800">
                <a:solidFill>
                  <a:schemeClr val="tx1"/>
                </a:solidFill>
                <a:latin typeface="Calibri" panose="020F0502020204030204" pitchFamily="34" charset="0"/>
              </a:rPr>
              <a:t>Look at the Learning </a:t>
            </a:r>
            <a:r>
              <a:rPr lang="en-GB" sz="2800">
                <a:latin typeface="Calibri" panose="020F0502020204030204" pitchFamily="34" charset="0"/>
              </a:rPr>
              <a:t>I</a:t>
            </a:r>
            <a:r>
              <a:rPr lang="en-GB" sz="2800">
                <a:solidFill>
                  <a:schemeClr val="tx1"/>
                </a:solidFill>
                <a:latin typeface="Calibri" panose="020F0502020204030204" pitchFamily="34" charset="0"/>
              </a:rPr>
              <a:t>ntentions and Success </a:t>
            </a:r>
            <a:r>
              <a:rPr lang="en-GB" sz="2800">
                <a:latin typeface="Calibri" panose="020F0502020204030204" pitchFamily="34" charset="0"/>
              </a:rPr>
              <a:t>C</a:t>
            </a:r>
            <a:r>
              <a:rPr lang="en-GB" sz="2800">
                <a:solidFill>
                  <a:schemeClr val="tx1"/>
                </a:solidFill>
                <a:latin typeface="Calibri" panose="020F0502020204030204" pitchFamily="34" charset="0"/>
              </a:rPr>
              <a:t>riteria on the next slide.</a:t>
            </a:r>
            <a:endParaRPr lang="en-GB" sz="2800">
              <a:latin typeface="Calibri" panose="020F0502020204030204" pitchFamily="34" charset="0"/>
            </a:endParaRPr>
          </a:p>
          <a:p>
            <a:pPr>
              <a:buClr>
                <a:schemeClr val="accent5"/>
              </a:buClr>
            </a:pPr>
            <a:r>
              <a:rPr lang="en-GB" sz="2800">
                <a:solidFill>
                  <a:schemeClr val="tx1"/>
                </a:solidFill>
                <a:latin typeface="Calibri" panose="020F0502020204030204" pitchFamily="34" charset="0"/>
              </a:rPr>
              <a:t>Discuss these with colleagues how the </a:t>
            </a:r>
            <a:r>
              <a:rPr lang="en-GB" sz="2800" u="sng">
                <a:latin typeface="Calibri" panose="020F0502020204030204" pitchFamily="34" charset="0"/>
              </a:rPr>
              <a:t>S</a:t>
            </a:r>
            <a:r>
              <a:rPr lang="en-GB" sz="2800" u="sng">
                <a:solidFill>
                  <a:schemeClr val="tx1"/>
                </a:solidFill>
                <a:latin typeface="Calibri" panose="020F0502020204030204" pitchFamily="34" charset="0"/>
              </a:rPr>
              <a:t>uccess </a:t>
            </a:r>
            <a:r>
              <a:rPr lang="en-GB" sz="2800" u="sng">
                <a:latin typeface="Calibri" panose="020F0502020204030204" pitchFamily="34" charset="0"/>
              </a:rPr>
              <a:t>C</a:t>
            </a:r>
            <a:r>
              <a:rPr lang="en-GB" sz="2800" u="sng">
                <a:solidFill>
                  <a:schemeClr val="tx1"/>
                </a:solidFill>
                <a:latin typeface="Calibri" panose="020F0502020204030204" pitchFamily="34" charset="0"/>
              </a:rPr>
              <a:t>riteria </a:t>
            </a:r>
            <a:r>
              <a:rPr lang="en-GB" sz="2800">
                <a:solidFill>
                  <a:schemeClr val="tx1"/>
                </a:solidFill>
                <a:latin typeface="Calibri" panose="020F0502020204030204" pitchFamily="34" charset="0"/>
              </a:rPr>
              <a:t>might be improved.</a:t>
            </a:r>
          </a:p>
          <a:p>
            <a:pPr>
              <a:buClr>
                <a:schemeClr val="accent5"/>
              </a:buClr>
            </a:pPr>
            <a:r>
              <a:rPr lang="en-GB" sz="2800">
                <a:solidFill>
                  <a:schemeClr val="tx1"/>
                </a:solidFill>
                <a:latin typeface="Calibri" panose="020F0502020204030204" pitchFamily="34" charset="0"/>
              </a:rPr>
              <a:t>Look at the comments on the following slide.  Do you agree?</a:t>
            </a:r>
          </a:p>
        </p:txBody>
      </p:sp>
    </p:spTree>
    <p:extLst>
      <p:ext uri="{BB962C8B-B14F-4D97-AF65-F5344CB8AC3E}">
        <p14:creationId xmlns:p14="http://schemas.microsoft.com/office/powerpoint/2010/main" val="3346096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28435" y="692696"/>
            <a:ext cx="8287130" cy="782320"/>
          </a:xfrm>
        </p:spPr>
        <p:txBody>
          <a:bodyPr>
            <a:noAutofit/>
          </a:bodyPr>
          <a:lstStyle/>
          <a:p>
            <a:r>
              <a:rPr lang="en-GB" sz="3200" b="1">
                <a:solidFill>
                  <a:srgbClr val="00ABB5"/>
                </a:solidFill>
              </a:rPr>
              <a:t>Improving Success Criteria </a:t>
            </a:r>
            <a:br>
              <a:rPr lang="en-GB" sz="3200" b="1">
                <a:solidFill>
                  <a:srgbClr val="00ABB5"/>
                </a:solidFill>
              </a:rPr>
            </a:br>
            <a:r>
              <a:rPr lang="en-GB" sz="2400" b="1">
                <a:solidFill>
                  <a:srgbClr val="00ABB5"/>
                </a:solidFill>
              </a:rPr>
              <a:t>Discuss these Success Criteria. How might they be improved?</a:t>
            </a:r>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175064295"/>
              </p:ext>
            </p:extLst>
          </p:nvPr>
        </p:nvGraphicFramePr>
        <p:xfrm>
          <a:off x="387963" y="1843312"/>
          <a:ext cx="8381979" cy="3921378"/>
        </p:xfrm>
        <a:graphic>
          <a:graphicData uri="http://schemas.openxmlformats.org/drawingml/2006/table">
            <a:tbl>
              <a:tblPr firstRow="1" bandRow="1">
                <a:tableStyleId>{5C22544A-7EE6-4342-B048-85BDC9FD1C3A}</a:tableStyleId>
              </a:tblPr>
              <a:tblGrid>
                <a:gridCol w="3557443">
                  <a:extLst>
                    <a:ext uri="{9D8B030D-6E8A-4147-A177-3AD203B41FA5}">
                      <a16:colId xmlns:a16="http://schemas.microsoft.com/office/drawing/2014/main" xmlns="" val="20000"/>
                    </a:ext>
                  </a:extLst>
                </a:gridCol>
                <a:gridCol w="4824536">
                  <a:extLst>
                    <a:ext uri="{9D8B030D-6E8A-4147-A177-3AD203B41FA5}">
                      <a16:colId xmlns:a16="http://schemas.microsoft.com/office/drawing/2014/main" xmlns="" val="20001"/>
                    </a:ext>
                  </a:extLst>
                </a:gridCol>
              </a:tblGrid>
              <a:tr h="493023">
                <a:tc>
                  <a:txBody>
                    <a:bodyPr/>
                    <a:lstStyle/>
                    <a:p>
                      <a:r>
                        <a:rPr lang="en-GB"/>
                        <a:t>Learning Intention</a:t>
                      </a:r>
                    </a:p>
                  </a:txBody>
                  <a:tcPr/>
                </a:tc>
                <a:tc>
                  <a:txBody>
                    <a:bodyPr/>
                    <a:lstStyle/>
                    <a:p>
                      <a:r>
                        <a:rPr lang="en-GB"/>
                        <a:t>Success Criteria</a:t>
                      </a:r>
                    </a:p>
                  </a:txBody>
                  <a:tcPr/>
                </a:tc>
                <a:extLst>
                  <a:ext uri="{0D108BD9-81ED-4DB2-BD59-A6C34878D82A}">
                    <a16:rowId xmlns:a16="http://schemas.microsoft.com/office/drawing/2014/main" xmlns="" val="10000"/>
                  </a:ext>
                </a:extLst>
              </a:tr>
              <a:tr h="1660643">
                <a:tc>
                  <a:txBody>
                    <a:bodyPr/>
                    <a:lstStyle/>
                    <a:p>
                      <a:r>
                        <a:rPr lang="en-GB" sz="2400"/>
                        <a:t>To</a:t>
                      </a:r>
                      <a:r>
                        <a:rPr lang="en-GB" sz="2400" baseline="0"/>
                        <a:t> display information in a bar graph</a:t>
                      </a:r>
                      <a:endParaRPr lang="en-GB" sz="2400"/>
                    </a:p>
                  </a:txBody>
                  <a:tcPr/>
                </a:tc>
                <a:tc>
                  <a:txBody>
                    <a:bodyPr/>
                    <a:lstStyle/>
                    <a:p>
                      <a:pPr marL="285750" indent="-285750">
                        <a:buFont typeface="Arial" panose="020B0604020202020204" pitchFamily="34" charset="0"/>
                        <a:buChar char="•"/>
                      </a:pPr>
                      <a:r>
                        <a:rPr lang="en-GB" sz="2400"/>
                        <a:t>I</a:t>
                      </a:r>
                      <a:r>
                        <a:rPr lang="en-GB" sz="2400" baseline="0"/>
                        <a:t> have displayed the information</a:t>
                      </a:r>
                    </a:p>
                    <a:p>
                      <a:pPr marL="285750" indent="-285750">
                        <a:buFont typeface="Arial" panose="020B0604020202020204" pitchFamily="34" charset="0"/>
                        <a:buChar char="•"/>
                      </a:pPr>
                      <a:r>
                        <a:rPr lang="en-GB" sz="2400" baseline="0"/>
                        <a:t>I have created a bar graph</a:t>
                      </a:r>
                    </a:p>
                    <a:p>
                      <a:pPr marL="285750" indent="-285750">
                        <a:buFont typeface="Arial" panose="020B0604020202020204" pitchFamily="34" charset="0"/>
                        <a:buChar char="•"/>
                      </a:pPr>
                      <a:r>
                        <a:rPr lang="en-GB" sz="2400" baseline="0"/>
                        <a:t>My bar graph is neat</a:t>
                      </a:r>
                      <a:endParaRPr lang="en-GB" sz="2400"/>
                    </a:p>
                  </a:txBody>
                  <a:tcPr/>
                </a:tc>
                <a:extLst>
                  <a:ext uri="{0D108BD9-81ED-4DB2-BD59-A6C34878D82A}">
                    <a16:rowId xmlns:a16="http://schemas.microsoft.com/office/drawing/2014/main" xmlns="" val="10001"/>
                  </a:ext>
                </a:extLst>
              </a:tr>
              <a:tr h="1767712">
                <a:tc>
                  <a:txBody>
                    <a:bodyPr/>
                    <a:lstStyle/>
                    <a:p>
                      <a:r>
                        <a:rPr lang="en-GB" sz="2400"/>
                        <a:t>We</a:t>
                      </a:r>
                      <a:r>
                        <a:rPr lang="en-GB" sz="2400" baseline="0"/>
                        <a:t> are learning to write compound sentences</a:t>
                      </a:r>
                      <a:endParaRPr lang="en-GB" sz="2400"/>
                    </a:p>
                  </a:txBody>
                  <a:tcPr/>
                </a:tc>
                <a:tc>
                  <a:txBody>
                    <a:bodyPr/>
                    <a:lstStyle/>
                    <a:p>
                      <a:pPr marL="285750" indent="-285750">
                        <a:buFont typeface="Arial" panose="020B0604020202020204" pitchFamily="34" charset="0"/>
                        <a:buChar char="•"/>
                      </a:pPr>
                      <a:r>
                        <a:rPr lang="en-GB" sz="2400"/>
                        <a:t>I have included a capital letter and full stop</a:t>
                      </a:r>
                    </a:p>
                    <a:p>
                      <a:pPr marL="285750" indent="-285750">
                        <a:buFont typeface="Arial" panose="020B0604020202020204" pitchFamily="34" charset="0"/>
                        <a:buChar char="•"/>
                      </a:pPr>
                      <a:r>
                        <a:rPr lang="en-GB" sz="2400"/>
                        <a:t>My</a:t>
                      </a:r>
                      <a:r>
                        <a:rPr lang="en-GB" sz="2400" baseline="0"/>
                        <a:t> sentence makes sense</a:t>
                      </a:r>
                    </a:p>
                    <a:p>
                      <a:pPr marL="285750" indent="-285750">
                        <a:buFont typeface="Arial" panose="020B0604020202020204" pitchFamily="34" charset="0"/>
                        <a:buChar char="•"/>
                      </a:pPr>
                      <a:r>
                        <a:rPr lang="en-GB" sz="2400" baseline="0"/>
                        <a:t>I have written in neat handwriting</a:t>
                      </a:r>
                      <a:endParaRPr lang="en-GB" sz="240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008137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35388" y="260648"/>
            <a:ext cx="8287130" cy="782320"/>
          </a:xfrm>
        </p:spPr>
        <p:txBody>
          <a:bodyPr>
            <a:normAutofit fontScale="90000"/>
          </a:bodyPr>
          <a:lstStyle/>
          <a:p>
            <a:r>
              <a:rPr lang="en-GB" sz="3600" b="1">
                <a:solidFill>
                  <a:srgbClr val="00ABB5"/>
                </a:solidFill>
              </a:rPr>
              <a:t>Improving Success Criteria</a:t>
            </a:r>
            <a:r>
              <a:rPr lang="en-GB" sz="3600">
                <a:solidFill>
                  <a:srgbClr val="00ABB5"/>
                </a:solidFill>
              </a:rPr>
              <a:t/>
            </a:r>
            <a:br>
              <a:rPr lang="en-GB" sz="3600">
                <a:solidFill>
                  <a:srgbClr val="00ABB5"/>
                </a:solidFill>
              </a:rPr>
            </a:br>
            <a:r>
              <a:rPr lang="en-GB" sz="2400" b="1">
                <a:solidFill>
                  <a:srgbClr val="00ABB5"/>
                </a:solidFill>
              </a:rPr>
              <a:t>Do you agree with these comments?</a:t>
            </a:r>
            <a:endParaRPr lang="en-GB" sz="3600" b="1">
              <a:solidFill>
                <a:srgbClr val="00ABB5"/>
              </a:solidFill>
            </a:endParaRPr>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3" name="Content Placeholder 2"/>
          <p:cNvSpPr>
            <a:spLocks noGrp="1"/>
          </p:cNvSpPr>
          <p:nvPr>
            <p:ph idx="1"/>
          </p:nvPr>
        </p:nvSpPr>
        <p:spPr>
          <a:xfrm>
            <a:off x="464153" y="1412776"/>
            <a:ext cx="8229600" cy="4525963"/>
          </a:xfrm>
        </p:spPr>
        <p:txBody>
          <a:bodyPr/>
          <a:lstStyle/>
          <a:p>
            <a:endParaRPr lang="en-GB"/>
          </a:p>
        </p:txBody>
      </p:sp>
      <p:graphicFrame>
        <p:nvGraphicFramePr>
          <p:cNvPr id="12" name="Content Placeholder 4"/>
          <p:cNvGraphicFramePr>
            <a:graphicFrameLocks/>
          </p:cNvGraphicFramePr>
          <p:nvPr>
            <p:extLst>
              <p:ext uri="{D42A27DB-BD31-4B8C-83A1-F6EECF244321}">
                <p14:modId xmlns:p14="http://schemas.microsoft.com/office/powerpoint/2010/main" val="609544910"/>
              </p:ext>
            </p:extLst>
          </p:nvPr>
        </p:nvGraphicFramePr>
        <p:xfrm>
          <a:off x="150461" y="1255814"/>
          <a:ext cx="8856984" cy="4573062"/>
        </p:xfrm>
        <a:graphic>
          <a:graphicData uri="http://schemas.openxmlformats.org/drawingml/2006/table">
            <a:tbl>
              <a:tblPr firstRow="1" bandRow="1">
                <a:tableStyleId>{5C22544A-7EE6-4342-B048-85BDC9FD1C3A}</a:tableStyleId>
              </a:tblPr>
              <a:tblGrid>
                <a:gridCol w="1848444">
                  <a:extLst>
                    <a:ext uri="{9D8B030D-6E8A-4147-A177-3AD203B41FA5}">
                      <a16:colId xmlns:a16="http://schemas.microsoft.com/office/drawing/2014/main" xmlns="" val="20000"/>
                    </a:ext>
                  </a:extLst>
                </a:gridCol>
                <a:gridCol w="4107598">
                  <a:extLst>
                    <a:ext uri="{9D8B030D-6E8A-4147-A177-3AD203B41FA5}">
                      <a16:colId xmlns:a16="http://schemas.microsoft.com/office/drawing/2014/main" xmlns="" val="20001"/>
                    </a:ext>
                  </a:extLst>
                </a:gridCol>
                <a:gridCol w="2900942">
                  <a:extLst>
                    <a:ext uri="{9D8B030D-6E8A-4147-A177-3AD203B41FA5}">
                      <a16:colId xmlns:a16="http://schemas.microsoft.com/office/drawing/2014/main" xmlns="" val="20002"/>
                    </a:ext>
                  </a:extLst>
                </a:gridCol>
              </a:tblGrid>
              <a:tr h="595553">
                <a:tc>
                  <a:txBody>
                    <a:bodyPr/>
                    <a:lstStyle/>
                    <a:p>
                      <a:r>
                        <a:rPr lang="en-GB"/>
                        <a:t>Learning Intention</a:t>
                      </a:r>
                    </a:p>
                  </a:txBody>
                  <a:tcPr/>
                </a:tc>
                <a:tc>
                  <a:txBody>
                    <a:bodyPr/>
                    <a:lstStyle/>
                    <a:p>
                      <a:r>
                        <a:rPr lang="en-GB"/>
                        <a:t>Success Criteria</a:t>
                      </a:r>
                    </a:p>
                  </a:txBody>
                  <a:tcPr/>
                </a:tc>
                <a:tc>
                  <a:txBody>
                    <a:bodyPr/>
                    <a:lstStyle/>
                    <a:p>
                      <a:r>
                        <a:rPr lang="en-GB"/>
                        <a:t>Comments</a:t>
                      </a:r>
                    </a:p>
                  </a:txBody>
                  <a:tcPr/>
                </a:tc>
                <a:extLst>
                  <a:ext uri="{0D108BD9-81ED-4DB2-BD59-A6C34878D82A}">
                    <a16:rowId xmlns:a16="http://schemas.microsoft.com/office/drawing/2014/main" xmlns="" val="10000"/>
                  </a:ext>
                </a:extLst>
              </a:tr>
              <a:tr h="1734919">
                <a:tc>
                  <a:txBody>
                    <a:bodyPr/>
                    <a:lstStyle/>
                    <a:p>
                      <a:r>
                        <a:rPr lang="en-GB" sz="2400"/>
                        <a:t>To</a:t>
                      </a:r>
                      <a:r>
                        <a:rPr lang="en-GB" sz="2400" baseline="0"/>
                        <a:t> display information in a bar graph</a:t>
                      </a:r>
                      <a:endParaRPr lang="en-GB" sz="2400"/>
                    </a:p>
                  </a:txBody>
                  <a:tcPr/>
                </a:tc>
                <a:tc>
                  <a:txBody>
                    <a:bodyPr/>
                    <a:lstStyle/>
                    <a:p>
                      <a:pPr marL="285750" indent="-285750">
                        <a:buFont typeface="Arial" panose="020B0604020202020204" pitchFamily="34" charset="0"/>
                        <a:buChar char="•"/>
                      </a:pPr>
                      <a:r>
                        <a:rPr lang="en-GB" sz="2400"/>
                        <a:t>I</a:t>
                      </a:r>
                      <a:r>
                        <a:rPr lang="en-GB" sz="2400" baseline="0"/>
                        <a:t> have displayed information in a bar graph</a:t>
                      </a:r>
                    </a:p>
                    <a:p>
                      <a:pPr marL="285750" indent="-285750">
                        <a:buFont typeface="Arial" panose="020B0604020202020204" pitchFamily="34" charset="0"/>
                        <a:buChar char="•"/>
                      </a:pPr>
                      <a:r>
                        <a:rPr lang="en-GB" sz="2400" baseline="0"/>
                        <a:t>I have created a bar graph</a:t>
                      </a:r>
                    </a:p>
                    <a:p>
                      <a:pPr marL="285750" indent="-285750">
                        <a:buFont typeface="Arial" panose="020B0604020202020204" pitchFamily="34" charset="0"/>
                        <a:buChar char="•"/>
                      </a:pPr>
                      <a:r>
                        <a:rPr lang="en-GB" sz="2400" baseline="0"/>
                        <a:t>My bar graph is neat</a:t>
                      </a:r>
                      <a:endParaRPr lang="en-GB" sz="2400"/>
                    </a:p>
                  </a:txBody>
                  <a:tcPr/>
                </a:tc>
                <a:tc>
                  <a:txBody>
                    <a:bodyPr/>
                    <a:lstStyle/>
                    <a:p>
                      <a:pPr marL="0" indent="0">
                        <a:buFont typeface="Arial" panose="020B0604020202020204" pitchFamily="34" charset="0"/>
                        <a:buNone/>
                      </a:pPr>
                      <a:r>
                        <a:rPr lang="en-GB" sz="1800" i="1"/>
                        <a:t>Repeats Learning Intention</a:t>
                      </a:r>
                      <a:r>
                        <a:rPr lang="en-GB" sz="1800" i="1" baseline="0"/>
                        <a:t> rather than giving ways of achieving it.</a:t>
                      </a:r>
                    </a:p>
                    <a:p>
                      <a:pPr marL="0" indent="0">
                        <a:buFont typeface="Arial" panose="020B0604020202020204" pitchFamily="34" charset="0"/>
                        <a:buNone/>
                      </a:pPr>
                      <a:r>
                        <a:rPr lang="en-GB" sz="1800" i="1" baseline="0"/>
                        <a:t>Specifies the need for the graph to be ‘neat’ but doesn’t explain how.</a:t>
                      </a:r>
                      <a:endParaRPr lang="en-GB" sz="1800" i="1"/>
                    </a:p>
                  </a:txBody>
                  <a:tcPr/>
                </a:tc>
                <a:extLst>
                  <a:ext uri="{0D108BD9-81ED-4DB2-BD59-A6C34878D82A}">
                    <a16:rowId xmlns:a16="http://schemas.microsoft.com/office/drawing/2014/main" xmlns="" val="10001"/>
                  </a:ext>
                </a:extLst>
              </a:tr>
              <a:tr h="2195622">
                <a:tc>
                  <a:txBody>
                    <a:bodyPr/>
                    <a:lstStyle/>
                    <a:p>
                      <a:r>
                        <a:rPr lang="en-GB" sz="2400"/>
                        <a:t>We</a:t>
                      </a:r>
                      <a:r>
                        <a:rPr lang="en-GB" sz="2400" baseline="0"/>
                        <a:t> are learning to write compound sentences</a:t>
                      </a:r>
                      <a:endParaRPr lang="en-GB" sz="2400"/>
                    </a:p>
                  </a:txBody>
                  <a:tcPr/>
                </a:tc>
                <a:tc>
                  <a:txBody>
                    <a:bodyPr/>
                    <a:lstStyle/>
                    <a:p>
                      <a:pPr marL="285750" indent="-285750">
                        <a:buFont typeface="Arial" panose="020B0604020202020204" pitchFamily="34" charset="0"/>
                        <a:buChar char="•"/>
                      </a:pPr>
                      <a:r>
                        <a:rPr lang="en-GB" sz="2400"/>
                        <a:t>I have included a capital letter and full stop</a:t>
                      </a:r>
                    </a:p>
                    <a:p>
                      <a:pPr marL="285750" indent="-285750">
                        <a:buFont typeface="Arial" panose="020B0604020202020204" pitchFamily="34" charset="0"/>
                        <a:buChar char="•"/>
                      </a:pPr>
                      <a:r>
                        <a:rPr lang="en-GB" sz="2400"/>
                        <a:t>My</a:t>
                      </a:r>
                      <a:r>
                        <a:rPr lang="en-GB" sz="2400" baseline="0"/>
                        <a:t> sentence makes sense</a:t>
                      </a:r>
                    </a:p>
                    <a:p>
                      <a:pPr marL="285750" indent="-285750">
                        <a:buFont typeface="Arial" panose="020B0604020202020204" pitchFamily="34" charset="0"/>
                        <a:buChar char="•"/>
                      </a:pPr>
                      <a:r>
                        <a:rPr lang="en-GB" sz="2400" baseline="0"/>
                        <a:t>I have written in neat handwriting</a:t>
                      </a:r>
                      <a:endParaRPr lang="en-GB" sz="2400"/>
                    </a:p>
                  </a:txBody>
                  <a:tcPr/>
                </a:tc>
                <a:tc>
                  <a:txBody>
                    <a:bodyPr/>
                    <a:lstStyle/>
                    <a:p>
                      <a:pPr marL="0" indent="0">
                        <a:buFont typeface="Arial" panose="020B0604020202020204" pitchFamily="34" charset="0"/>
                        <a:buNone/>
                      </a:pPr>
                      <a:r>
                        <a:rPr lang="en-GB" sz="1800" i="1"/>
                        <a:t>Success Criteria</a:t>
                      </a:r>
                      <a:r>
                        <a:rPr lang="en-GB" sz="1800" i="1" baseline="0"/>
                        <a:t> don’t link well to focus of Learning Intention (compound sentence).</a:t>
                      </a:r>
                    </a:p>
                    <a:p>
                      <a:pPr marL="0" indent="0">
                        <a:buFont typeface="Arial" panose="020B0604020202020204" pitchFamily="34" charset="0"/>
                        <a:buNone/>
                      </a:pPr>
                      <a:r>
                        <a:rPr lang="en-GB" sz="1800" i="1" baseline="0"/>
                        <a:t>‘Neat handwriting’ is not a particular focus and more an on-going aspect.</a:t>
                      </a:r>
                      <a:endParaRPr lang="en-GB" sz="1800" i="1"/>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155445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539552" y="692696"/>
            <a:ext cx="8287130" cy="782320"/>
          </a:xfrm>
        </p:spPr>
        <p:txBody>
          <a:bodyPr>
            <a:normAutofit fontScale="90000"/>
          </a:bodyPr>
          <a:lstStyle/>
          <a:p>
            <a:pPr algn="l"/>
            <a:r>
              <a:rPr lang="en-GB" sz="3600" b="1">
                <a:solidFill>
                  <a:srgbClr val="00ABB5"/>
                </a:solidFill>
              </a:rPr>
              <a:t>Activity 2</a:t>
            </a:r>
            <a:r>
              <a:rPr lang="en-GB" sz="3600">
                <a:solidFill>
                  <a:srgbClr val="00ABB5"/>
                </a:solidFill>
              </a:rPr>
              <a:t/>
            </a:r>
            <a:br>
              <a:rPr lang="en-GB" sz="3600">
                <a:solidFill>
                  <a:srgbClr val="00ABB5"/>
                </a:solidFill>
              </a:rPr>
            </a:br>
            <a:endParaRPr lang="en-GB" sz="3600" b="1">
              <a:solidFill>
                <a:srgbClr val="00ABB5"/>
              </a:solidFill>
            </a:endParaRPr>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3" name="Content Placeholder 2"/>
          <p:cNvSpPr>
            <a:spLocks noGrp="1"/>
          </p:cNvSpPr>
          <p:nvPr>
            <p:ph idx="1"/>
          </p:nvPr>
        </p:nvSpPr>
        <p:spPr>
          <a:xfrm>
            <a:off x="464153" y="1302913"/>
            <a:ext cx="8229600" cy="4525963"/>
          </a:xfrm>
        </p:spPr>
        <p:txBody>
          <a:bodyPr>
            <a:normAutofit/>
          </a:bodyPr>
          <a:lstStyle/>
          <a:p>
            <a:pPr marL="514350" indent="-514350" algn="ctr">
              <a:buAutoNum type="arabicPeriod"/>
            </a:pPr>
            <a:r>
              <a:rPr lang="en-GB" sz="2800" dirty="0" smtClean="0"/>
              <a:t>Look at the examples </a:t>
            </a:r>
            <a:r>
              <a:rPr lang="en-GB" sz="2800" dirty="0"/>
              <a:t>of Success Criteria from early to fourth levels.  </a:t>
            </a:r>
            <a:endParaRPr lang="en-GB" sz="2800" dirty="0" smtClean="0"/>
          </a:p>
          <a:p>
            <a:pPr marL="0" indent="0" algn="ctr">
              <a:buNone/>
            </a:pPr>
            <a:endParaRPr lang="en-GB" sz="2800" dirty="0" smtClean="0"/>
          </a:p>
          <a:p>
            <a:pPr marL="0" indent="0" algn="ctr">
              <a:buNone/>
            </a:pPr>
            <a:r>
              <a:rPr lang="en-GB" sz="2800" dirty="0" smtClean="0"/>
              <a:t>2. Pick a level to work on.</a:t>
            </a:r>
          </a:p>
          <a:p>
            <a:pPr marL="0" indent="0" algn="ctr">
              <a:buNone/>
            </a:pPr>
            <a:endParaRPr lang="en-GB" sz="2800" dirty="0"/>
          </a:p>
          <a:p>
            <a:pPr marL="0" indent="0" algn="ctr">
              <a:buNone/>
            </a:pPr>
            <a:r>
              <a:rPr lang="en-GB" sz="2800" dirty="0" smtClean="0"/>
              <a:t>3. Look </a:t>
            </a:r>
            <a:r>
              <a:rPr lang="en-GB" sz="2800" dirty="0"/>
              <a:t>at and improve the </a:t>
            </a:r>
            <a:r>
              <a:rPr lang="en-GB" sz="2800" u="sng" dirty="0"/>
              <a:t>Success Criteria</a:t>
            </a:r>
            <a:r>
              <a:rPr lang="en-GB" sz="2800" dirty="0"/>
              <a:t> for each Learning Intention</a:t>
            </a:r>
            <a:r>
              <a:rPr lang="en-GB" sz="2800" dirty="0" smtClean="0"/>
              <a:t>.</a:t>
            </a:r>
          </a:p>
          <a:p>
            <a:pPr marL="0" indent="0" algn="ctr">
              <a:buNone/>
            </a:pPr>
            <a:endParaRPr lang="en-GB" sz="2800" dirty="0"/>
          </a:p>
          <a:p>
            <a:pPr marL="0" indent="0">
              <a:buNone/>
            </a:pPr>
            <a:endParaRPr lang="en-GB" sz="2800" dirty="0"/>
          </a:p>
        </p:txBody>
      </p:sp>
    </p:spTree>
    <p:extLst>
      <p:ext uri="{BB962C8B-B14F-4D97-AF65-F5344CB8AC3E}">
        <p14:creationId xmlns:p14="http://schemas.microsoft.com/office/powerpoint/2010/main" val="357164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457200" y="1556792"/>
            <a:ext cx="8229600" cy="2727176"/>
          </a:xfrm>
        </p:spPr>
        <p:txBody>
          <a:bodyPr>
            <a:normAutofit fontScale="90000"/>
          </a:bodyPr>
          <a:lstStyle/>
          <a:p>
            <a:r>
              <a:rPr lang="en-GB" b="1">
                <a:solidFill>
                  <a:srgbClr val="00ABB5"/>
                </a:solidFill>
              </a:rPr>
              <a:t>What is the difference between Learning Intentions and Success Criteria and how do they link together?</a:t>
            </a:r>
            <a:br>
              <a:rPr lang="en-GB" b="1">
                <a:solidFill>
                  <a:srgbClr val="00ABB5"/>
                </a:solidFill>
              </a:rPr>
            </a:br>
            <a:r>
              <a:rPr lang="en-GB" b="1">
                <a:solidFill>
                  <a:srgbClr val="00ABB5"/>
                </a:solidFill>
              </a:rPr>
              <a:t/>
            </a:r>
            <a:br>
              <a:rPr lang="en-GB" b="1">
                <a:solidFill>
                  <a:srgbClr val="00ABB5"/>
                </a:solidFill>
              </a:rPr>
            </a:br>
            <a:r>
              <a:rPr lang="en-GB" sz="3100" b="1">
                <a:solidFill>
                  <a:srgbClr val="00ABB5"/>
                </a:solidFill>
              </a:rPr>
              <a:t>(5 minutes to discuss)</a:t>
            </a:r>
          </a:p>
        </p:txBody>
      </p:sp>
    </p:spTree>
    <p:extLst>
      <p:ext uri="{BB962C8B-B14F-4D97-AF65-F5344CB8AC3E}">
        <p14:creationId xmlns:p14="http://schemas.microsoft.com/office/powerpoint/2010/main" val="3957357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sp>
        <p:nvSpPr>
          <p:cNvPr id="2" name="Title 1"/>
          <p:cNvSpPr>
            <a:spLocks noGrp="1"/>
          </p:cNvSpPr>
          <p:nvPr>
            <p:ph type="title"/>
          </p:nvPr>
        </p:nvSpPr>
        <p:spPr>
          <a:xfrm>
            <a:off x="458851" y="525849"/>
            <a:ext cx="8287130" cy="782320"/>
          </a:xfrm>
        </p:spPr>
        <p:txBody>
          <a:bodyPr>
            <a:normAutofit fontScale="90000"/>
          </a:bodyPr>
          <a:lstStyle/>
          <a:p>
            <a:r>
              <a:rPr lang="en-GB" b="1">
                <a:solidFill>
                  <a:srgbClr val="00ABB5"/>
                </a:solidFill>
              </a:rPr>
              <a:t>Moderating Learning Intentions and Success Criteria</a:t>
            </a:r>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9" name="Content Placeholder 2"/>
          <p:cNvSpPr>
            <a:spLocks noGrp="1"/>
          </p:cNvSpPr>
          <p:nvPr>
            <p:ph idx="1"/>
          </p:nvPr>
        </p:nvSpPr>
        <p:spPr>
          <a:xfrm>
            <a:off x="457200" y="1871141"/>
            <a:ext cx="8229600" cy="4525963"/>
          </a:xfrm>
        </p:spPr>
        <p:txBody>
          <a:bodyPr/>
          <a:lstStyle/>
          <a:p>
            <a:pPr>
              <a:buClr>
                <a:schemeClr val="accent5"/>
              </a:buClr>
            </a:pPr>
            <a:r>
              <a:rPr lang="en-GB" sz="2400" dirty="0"/>
              <a:t>Think about your next block of learning in a chosen curriculum area</a:t>
            </a:r>
          </a:p>
          <a:p>
            <a:pPr>
              <a:buClr>
                <a:schemeClr val="accent5"/>
              </a:buClr>
            </a:pPr>
            <a:r>
              <a:rPr lang="en-GB" sz="2400" dirty="0"/>
              <a:t>Select an appropriate bundle of Experiences and Outcomes</a:t>
            </a:r>
          </a:p>
          <a:p>
            <a:pPr>
              <a:buClr>
                <a:schemeClr val="accent5"/>
              </a:buClr>
            </a:pPr>
            <a:r>
              <a:rPr lang="en-GB" sz="2400" dirty="0"/>
              <a:t>Create Learning Intentions and Success Criteria for your selected bundle</a:t>
            </a:r>
          </a:p>
          <a:p>
            <a:pPr>
              <a:buClr>
                <a:schemeClr val="accent5"/>
              </a:buClr>
            </a:pPr>
            <a:r>
              <a:rPr lang="en-GB" sz="2400" dirty="0"/>
              <a:t>Select some of the moderation questions on the next slide to discuss the Learning Intentions and Success Criteria.</a:t>
            </a:r>
          </a:p>
          <a:p>
            <a:pPr>
              <a:buClr>
                <a:schemeClr val="accent5"/>
              </a:buClr>
            </a:pPr>
            <a:r>
              <a:rPr lang="en-GB" sz="2400" dirty="0"/>
              <a:t>If required, make changes to improve the Learning Intentions and Success Criteria where appropriate</a:t>
            </a:r>
          </a:p>
          <a:p>
            <a:pPr>
              <a:buFont typeface="Wingdings" pitchFamily="2" charset="2"/>
              <a:buChar char="§"/>
            </a:pPr>
            <a:endParaRPr lang="en-GB" altLang="en-US" dirty="0"/>
          </a:p>
        </p:txBody>
      </p:sp>
    </p:spTree>
    <p:extLst>
      <p:ext uri="{BB962C8B-B14F-4D97-AF65-F5344CB8AC3E}">
        <p14:creationId xmlns:p14="http://schemas.microsoft.com/office/powerpoint/2010/main" val="3290840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9" name="Title 1"/>
          <p:cNvSpPr txBox="1">
            <a:spLocks/>
          </p:cNvSpPr>
          <p:nvPr/>
        </p:nvSpPr>
        <p:spPr bwMode="auto">
          <a:xfrm>
            <a:off x="571244" y="260648"/>
            <a:ext cx="11049507"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3200" kern="0">
                <a:latin typeface="Arial"/>
              </a:rPr>
              <a:t>Moderation questions.</a:t>
            </a:r>
            <a:endParaRPr kumimoji="0" lang="en-GB" sz="3000" b="1" i="0" u="none" strike="noStrike" kern="0" cap="none" spc="0" normalizeH="0" baseline="0" noProof="0">
              <a:ln>
                <a:noFill/>
              </a:ln>
              <a:solidFill>
                <a:srgbClr val="00ABB5"/>
              </a:solidFill>
              <a:effectLst/>
              <a:uLnTx/>
              <a:uFillTx/>
              <a:latin typeface="Arial"/>
            </a:endParaRPr>
          </a:p>
        </p:txBody>
      </p:sp>
      <p:sp>
        <p:nvSpPr>
          <p:cNvPr id="2" name="Rectangle 1"/>
          <p:cNvSpPr/>
          <p:nvPr/>
        </p:nvSpPr>
        <p:spPr>
          <a:xfrm>
            <a:off x="571244" y="1196752"/>
            <a:ext cx="7889188" cy="5016758"/>
          </a:xfrm>
          <a:prstGeom prst="rect">
            <a:avLst/>
          </a:prstGeom>
        </p:spPr>
        <p:txBody>
          <a:bodyPr wrap="square">
            <a:spAutoFit/>
          </a:bodyPr>
          <a:lstStyle/>
          <a:p>
            <a:r>
              <a:rPr lang="en-GB" sz="3200"/>
              <a:t>The following slide contains some examples of questions that could be used when moderating planning for learning, teaching and assessment. </a:t>
            </a:r>
          </a:p>
          <a:p>
            <a:endParaRPr lang="en-GB" sz="2800"/>
          </a:p>
          <a:p>
            <a:r>
              <a:rPr lang="en-GB" sz="3200"/>
              <a:t>This is not a prescriptive or exhaustive list and in practice these questions would not all be used at one time, rather a few pertinent ones chosen depending on the focus or purpose of the moderation activity.</a:t>
            </a:r>
          </a:p>
        </p:txBody>
      </p:sp>
    </p:spTree>
    <p:extLst>
      <p:ext uri="{BB962C8B-B14F-4D97-AF65-F5344CB8AC3E}">
        <p14:creationId xmlns:p14="http://schemas.microsoft.com/office/powerpoint/2010/main" val="1305043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137759" y="116632"/>
            <a:ext cx="9061110" cy="1143000"/>
          </a:xfrm>
        </p:spPr>
        <p:txBody>
          <a:bodyPr>
            <a:normAutofit/>
          </a:bodyPr>
          <a:lstStyle/>
          <a:p>
            <a:pPr algn="l"/>
            <a:r>
              <a:rPr lang="en-GB" sz="3200" b="1">
                <a:solidFill>
                  <a:srgbClr val="00ABB5"/>
                </a:solidFill>
              </a:rPr>
              <a:t>Moderating Learning Intentions and Success Criteria</a:t>
            </a:r>
          </a:p>
        </p:txBody>
      </p:sp>
      <p:sp>
        <p:nvSpPr>
          <p:cNvPr id="3" name="Content Placeholder 2"/>
          <p:cNvSpPr>
            <a:spLocks noGrp="1"/>
          </p:cNvSpPr>
          <p:nvPr>
            <p:ph idx="1"/>
          </p:nvPr>
        </p:nvSpPr>
        <p:spPr>
          <a:xfrm>
            <a:off x="-91099" y="794564"/>
            <a:ext cx="9206642" cy="5947596"/>
          </a:xfrm>
        </p:spPr>
        <p:txBody>
          <a:bodyPr>
            <a:normAutofit fontScale="55000" lnSpcReduction="20000"/>
          </a:bodyPr>
          <a:lstStyle/>
          <a:p>
            <a:pPr marL="1085850" lvl="1" indent="-342900"/>
            <a:endParaRPr lang="en-GB"/>
          </a:p>
          <a:p>
            <a:pPr marL="800100">
              <a:lnSpc>
                <a:spcPct val="120000"/>
              </a:lnSpc>
              <a:buClr>
                <a:schemeClr val="accent5"/>
              </a:buClr>
            </a:pPr>
            <a:r>
              <a:rPr lang="en-GB" sz="3800"/>
              <a:t>Why did you select these Learning Intentions and Success Criteria?</a:t>
            </a:r>
          </a:p>
          <a:p>
            <a:pPr marL="800100">
              <a:lnSpc>
                <a:spcPct val="120000"/>
              </a:lnSpc>
              <a:buClr>
                <a:schemeClr val="accent5"/>
              </a:buClr>
            </a:pPr>
            <a:r>
              <a:rPr lang="en-GB" sz="3800"/>
              <a:t>In what ways are they appropriate for this group of learners?</a:t>
            </a:r>
          </a:p>
          <a:p>
            <a:pPr marL="800100">
              <a:lnSpc>
                <a:spcPct val="120000"/>
              </a:lnSpc>
              <a:buClr>
                <a:schemeClr val="accent5"/>
              </a:buClr>
            </a:pPr>
            <a:r>
              <a:rPr lang="en-GB" sz="3800"/>
              <a:t>Do they reflect the key learning?</a:t>
            </a:r>
          </a:p>
          <a:p>
            <a:pPr marL="800100">
              <a:lnSpc>
                <a:spcPct val="120000"/>
              </a:lnSpc>
              <a:buClr>
                <a:schemeClr val="accent5"/>
              </a:buClr>
            </a:pPr>
            <a:r>
              <a:rPr lang="en-GB" sz="3800"/>
              <a:t>How did you involve the learners in developing the Success Criteria?</a:t>
            </a:r>
          </a:p>
          <a:p>
            <a:pPr marL="800100">
              <a:lnSpc>
                <a:spcPct val="120000"/>
              </a:lnSpc>
              <a:buClr>
                <a:schemeClr val="accent5"/>
              </a:buClr>
            </a:pPr>
            <a:r>
              <a:rPr lang="en-GB" sz="3800"/>
              <a:t>Do they clearly outline what learners need to do to be successful?</a:t>
            </a:r>
          </a:p>
          <a:p>
            <a:pPr marL="800100">
              <a:lnSpc>
                <a:spcPct val="120000"/>
              </a:lnSpc>
              <a:buClr>
                <a:schemeClr val="accent5"/>
              </a:buClr>
            </a:pPr>
            <a:r>
              <a:rPr lang="en-GB" sz="3800"/>
              <a:t>In what ways are they reflected in the assessment activities?</a:t>
            </a:r>
          </a:p>
          <a:p>
            <a:pPr marL="800100">
              <a:lnSpc>
                <a:spcPct val="120000"/>
              </a:lnSpc>
              <a:buClr>
                <a:schemeClr val="accent5"/>
              </a:buClr>
            </a:pPr>
            <a:r>
              <a:rPr lang="en-GB" sz="3800"/>
              <a:t>Are they at the correct level of challenge?</a:t>
            </a:r>
          </a:p>
          <a:p>
            <a:pPr marL="800100">
              <a:lnSpc>
                <a:spcPct val="120000"/>
              </a:lnSpc>
              <a:buClr>
                <a:schemeClr val="accent5"/>
              </a:buClr>
            </a:pPr>
            <a:r>
              <a:rPr lang="en-GB" sz="3800"/>
              <a:t>How do you know?</a:t>
            </a:r>
          </a:p>
          <a:p>
            <a:pPr marL="800100">
              <a:lnSpc>
                <a:spcPct val="120000"/>
              </a:lnSpc>
              <a:buClr>
                <a:schemeClr val="accent5"/>
              </a:buClr>
            </a:pPr>
            <a:r>
              <a:rPr lang="en-GB" sz="3800"/>
              <a:t>Do the Learning Intentions and Success Criteria focus on the learning?</a:t>
            </a:r>
          </a:p>
          <a:p>
            <a:pPr marL="800100">
              <a:lnSpc>
                <a:spcPct val="120000"/>
              </a:lnSpc>
              <a:buClr>
                <a:schemeClr val="accent5"/>
              </a:buClr>
            </a:pPr>
            <a:r>
              <a:rPr lang="en-GB" sz="3800"/>
              <a:t>Are there any ceilings in your Learning Intentions and Success Criteria?</a:t>
            </a:r>
          </a:p>
          <a:p>
            <a:pPr marL="800100">
              <a:lnSpc>
                <a:spcPct val="120000"/>
              </a:lnSpc>
              <a:buClr>
                <a:schemeClr val="accent5"/>
              </a:buClr>
            </a:pPr>
            <a:r>
              <a:rPr lang="en-GB" sz="3800"/>
              <a:t>Do they reflect the wording of the </a:t>
            </a:r>
            <a:r>
              <a:rPr lang="en-GB" sz="3800" err="1"/>
              <a:t>Es</a:t>
            </a:r>
            <a:r>
              <a:rPr lang="en-GB" sz="3800"/>
              <a:t> and </a:t>
            </a:r>
            <a:r>
              <a:rPr lang="en-GB" sz="3800" err="1"/>
              <a:t>Os</a:t>
            </a:r>
            <a:r>
              <a:rPr lang="en-GB" sz="3800"/>
              <a:t>? (</a:t>
            </a:r>
            <a:r>
              <a:rPr lang="en-GB" sz="3800" err="1"/>
              <a:t>ie</a:t>
            </a:r>
            <a:r>
              <a:rPr lang="en-GB" sz="3800"/>
              <a:t> understand, use, explain)</a:t>
            </a:r>
          </a:p>
          <a:p>
            <a:pPr marL="800100">
              <a:lnSpc>
                <a:spcPct val="120000"/>
              </a:lnSpc>
              <a:buClr>
                <a:schemeClr val="accent5"/>
              </a:buClr>
            </a:pPr>
            <a:r>
              <a:rPr lang="en-GB" sz="3800"/>
              <a:t>How did you share the Learning Intentions with the learners?</a:t>
            </a:r>
          </a:p>
          <a:p>
            <a:pPr marL="800100">
              <a:lnSpc>
                <a:spcPct val="120000"/>
              </a:lnSpc>
              <a:buClr>
                <a:schemeClr val="accent5"/>
              </a:buClr>
            </a:pPr>
            <a:r>
              <a:rPr lang="en-GB" sz="3800"/>
              <a:t>How did you agree the Success Criteria with the learners?</a:t>
            </a:r>
          </a:p>
          <a:p>
            <a:pPr marL="800100">
              <a:lnSpc>
                <a:spcPct val="120000"/>
              </a:lnSpc>
            </a:pPr>
            <a:endParaRPr lang="en-GB" sz="4000"/>
          </a:p>
          <a:p>
            <a:endParaRPr lang="en-GB"/>
          </a:p>
        </p:txBody>
      </p:sp>
    </p:spTree>
    <p:extLst>
      <p:ext uri="{BB962C8B-B14F-4D97-AF65-F5344CB8AC3E}">
        <p14:creationId xmlns:p14="http://schemas.microsoft.com/office/powerpoint/2010/main" val="4243741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a:extLst>
              <a:ext uri="{28A0092B-C50C-407E-A947-70E740481C1C}">
                <a14:useLocalDpi xmlns:a14="http://schemas.microsoft.com/office/drawing/2010/main" val="0"/>
              </a:ext>
            </a:extLst>
          </a:blip>
          <a:srcRect t="6509" r="51064"/>
          <a:stretch>
            <a:fillRect/>
          </a:stretch>
        </p:blipFill>
        <p:spPr bwMode="auto">
          <a:xfrm>
            <a:off x="1049216" y="1268414"/>
            <a:ext cx="737088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GB" altLang="en-US" kern="0" dirty="0" smtClean="0"/>
              <a:t>The Moderation Hub</a:t>
            </a:r>
          </a:p>
          <a:p>
            <a:pPr>
              <a:defRPr/>
            </a:pPr>
            <a:r>
              <a:rPr lang="en-GB" altLang="en-US" sz="1200" kern="0" dirty="0">
                <a:hlinkClick r:id="rId4"/>
              </a:rPr>
              <a:t>https://</a:t>
            </a:r>
            <a:r>
              <a:rPr lang="en-GB" altLang="en-US" sz="1200" kern="0" dirty="0" smtClean="0">
                <a:hlinkClick r:id="rId4"/>
              </a:rPr>
              <a:t>glowscotland.sharepoint.com/sites/PLC/moderationhub/SitePages/Moderation%20Cycle.aspx</a:t>
            </a:r>
            <a:endParaRPr lang="en-GB" altLang="en-US" sz="1200" kern="0" dirty="0" smtClean="0"/>
          </a:p>
          <a:p>
            <a:pPr>
              <a:defRPr/>
            </a:pPr>
            <a:endParaRPr lang="en-GB" altLang="en-US" sz="1200" kern="0" dirty="0" smtClean="0"/>
          </a:p>
        </p:txBody>
      </p:sp>
      <p:cxnSp>
        <p:nvCxnSpPr>
          <p:cNvPr id="4" name="Straight Arrow Connector 3"/>
          <p:cNvCxnSpPr/>
          <p:nvPr/>
        </p:nvCxnSpPr>
        <p:spPr>
          <a:xfrm flipH="1">
            <a:off x="3889612" y="1808329"/>
            <a:ext cx="4797188" cy="101675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4911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319569" y="476672"/>
            <a:ext cx="8229600" cy="1143000"/>
          </a:xfrm>
        </p:spPr>
        <p:txBody>
          <a:bodyPr>
            <a:normAutofit/>
          </a:bodyPr>
          <a:lstStyle/>
          <a:p>
            <a:r>
              <a:rPr lang="en-GB" sz="3600" b="1">
                <a:solidFill>
                  <a:srgbClr val="00ABB5"/>
                </a:solidFill>
              </a:rPr>
              <a:t>Self-evaluation</a:t>
            </a:r>
          </a:p>
        </p:txBody>
      </p:sp>
      <p:sp>
        <p:nvSpPr>
          <p:cNvPr id="3" name="Content Placeholder 2"/>
          <p:cNvSpPr>
            <a:spLocks noGrp="1"/>
          </p:cNvSpPr>
          <p:nvPr>
            <p:ph idx="1"/>
          </p:nvPr>
        </p:nvSpPr>
        <p:spPr>
          <a:xfrm>
            <a:off x="697869" y="1789703"/>
            <a:ext cx="7748261" cy="4525963"/>
          </a:xfrm>
        </p:spPr>
        <p:txBody>
          <a:bodyPr>
            <a:normAutofit/>
          </a:bodyPr>
          <a:lstStyle/>
          <a:p>
            <a:pPr marL="0" indent="0">
              <a:buNone/>
            </a:pPr>
            <a:r>
              <a:rPr lang="en-GB" sz="3600">
                <a:latin typeface="Calibri" panose="020F0502020204030204" pitchFamily="34" charset="0"/>
              </a:rPr>
              <a:t>The following self-evaluation pro-</a:t>
            </a:r>
            <a:r>
              <a:rPr lang="en-GB" sz="3600" err="1">
                <a:latin typeface="Calibri" panose="020F0502020204030204" pitchFamily="34" charset="0"/>
              </a:rPr>
              <a:t>formas</a:t>
            </a:r>
            <a:r>
              <a:rPr lang="en-GB" sz="3600">
                <a:latin typeface="Calibri" panose="020F0502020204030204" pitchFamily="34" charset="0"/>
              </a:rPr>
              <a:t> can be used to inform improvements across the establishment.</a:t>
            </a:r>
            <a:endParaRPr lang="en-GB" sz="3600"/>
          </a:p>
          <a:p>
            <a:pPr marL="0" indent="0">
              <a:buNone/>
            </a:pPr>
            <a:r>
              <a:rPr lang="en-GB"/>
              <a:t> </a:t>
            </a:r>
          </a:p>
        </p:txBody>
      </p:sp>
    </p:spTree>
    <p:extLst>
      <p:ext uri="{BB962C8B-B14F-4D97-AF65-F5344CB8AC3E}">
        <p14:creationId xmlns:p14="http://schemas.microsoft.com/office/powerpoint/2010/main" val="4040767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529954" y="1809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1723524874"/>
              </p:ext>
            </p:extLst>
          </p:nvPr>
        </p:nvGraphicFramePr>
        <p:xfrm>
          <a:off x="323527" y="893159"/>
          <a:ext cx="8255207" cy="5267663"/>
        </p:xfrm>
        <a:graphic>
          <a:graphicData uri="http://schemas.openxmlformats.org/drawingml/2006/table">
            <a:tbl>
              <a:tblPr firstRow="1" firstCol="1" bandRow="1">
                <a:tableStyleId>{5C22544A-7EE6-4342-B048-85BDC9FD1C3A}</a:tableStyleId>
              </a:tblPr>
              <a:tblGrid>
                <a:gridCol w="2948192">
                  <a:extLst>
                    <a:ext uri="{9D8B030D-6E8A-4147-A177-3AD203B41FA5}">
                      <a16:colId xmlns:a16="http://schemas.microsoft.com/office/drawing/2014/main" xmlns="" val="20000"/>
                    </a:ext>
                  </a:extLst>
                </a:gridCol>
                <a:gridCol w="1768617">
                  <a:extLst>
                    <a:ext uri="{9D8B030D-6E8A-4147-A177-3AD203B41FA5}">
                      <a16:colId xmlns:a16="http://schemas.microsoft.com/office/drawing/2014/main" xmlns="" val="20001"/>
                    </a:ext>
                  </a:extLst>
                </a:gridCol>
                <a:gridCol w="1769199">
                  <a:extLst>
                    <a:ext uri="{9D8B030D-6E8A-4147-A177-3AD203B41FA5}">
                      <a16:colId xmlns:a16="http://schemas.microsoft.com/office/drawing/2014/main" xmlns="" val="20002"/>
                    </a:ext>
                  </a:extLst>
                </a:gridCol>
                <a:gridCol w="1769199">
                  <a:extLst>
                    <a:ext uri="{9D8B030D-6E8A-4147-A177-3AD203B41FA5}">
                      <a16:colId xmlns:a16="http://schemas.microsoft.com/office/drawing/2014/main" xmlns="" val="20003"/>
                    </a:ext>
                  </a:extLst>
                </a:gridCol>
              </a:tblGrid>
              <a:tr h="433385">
                <a:tc>
                  <a:txBody>
                    <a:bodyPr/>
                    <a:lstStyle/>
                    <a:p>
                      <a:pPr>
                        <a:lnSpc>
                          <a:spcPct val="107000"/>
                        </a:lnSpc>
                        <a:spcAft>
                          <a:spcPts val="0"/>
                        </a:spcAft>
                      </a:pPr>
                      <a:r>
                        <a:rPr lang="en-GB" sz="1200">
                          <a:solidFill>
                            <a:srgbClr val="000000"/>
                          </a:solidFill>
                          <a:effectLst/>
                          <a:latin typeface="+mn-lt"/>
                        </a:rPr>
                        <a:t>Key features of effective Learning Intentions and Success Criteria.</a:t>
                      </a:r>
                      <a:endParaRPr lang="en-GB" sz="120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200">
                          <a:solidFill>
                            <a:srgbClr val="000000"/>
                          </a:solidFill>
                          <a:effectLst/>
                          <a:latin typeface="+mn-lt"/>
                        </a:rPr>
                        <a:t>Within my own practice where am I now?</a:t>
                      </a:r>
                      <a:endParaRPr lang="en-GB" sz="120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200">
                          <a:solidFill>
                            <a:srgbClr val="000000"/>
                          </a:solidFill>
                          <a:effectLst/>
                          <a:latin typeface="+mn-lt"/>
                        </a:rPr>
                        <a:t>Where do I want to be?</a:t>
                      </a:r>
                      <a:endParaRPr lang="en-GB" sz="120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200">
                          <a:solidFill>
                            <a:srgbClr val="000000"/>
                          </a:solidFill>
                          <a:effectLst/>
                          <a:latin typeface="+mn-lt"/>
                        </a:rPr>
                        <a:t>How am I going to get there?</a:t>
                      </a:r>
                      <a:endParaRPr lang="en-GB" sz="120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877944">
                <a:tc>
                  <a:txBody>
                    <a:bodyPr/>
                    <a:lstStyle/>
                    <a:p>
                      <a:pPr>
                        <a:lnSpc>
                          <a:spcPct val="107000"/>
                        </a:lnSpc>
                        <a:spcAft>
                          <a:spcPts val="0"/>
                        </a:spcAft>
                      </a:pPr>
                      <a:r>
                        <a:rPr lang="en-GB" sz="1200" b="0" i="0">
                          <a:solidFill>
                            <a:srgbClr val="000000"/>
                          </a:solidFill>
                          <a:effectLst/>
                          <a:latin typeface="+mn-lt"/>
                        </a:rPr>
                        <a:t>I plan Learning Intentions to reflect the standards in the chosen bundle of </a:t>
                      </a:r>
                      <a:r>
                        <a:rPr lang="en-GB" sz="1200" b="0" i="0" err="1">
                          <a:solidFill>
                            <a:srgbClr val="000000"/>
                          </a:solidFill>
                          <a:effectLst/>
                          <a:latin typeface="+mn-lt"/>
                        </a:rPr>
                        <a:t>Es</a:t>
                      </a:r>
                      <a:r>
                        <a:rPr lang="en-GB" sz="1200" b="0" i="0">
                          <a:solidFill>
                            <a:srgbClr val="000000"/>
                          </a:solidFill>
                          <a:effectLst/>
                          <a:latin typeface="+mn-lt"/>
                        </a:rPr>
                        <a:t> and </a:t>
                      </a:r>
                      <a:r>
                        <a:rPr lang="en-GB" sz="1200" b="0" i="0" err="1">
                          <a:solidFill>
                            <a:srgbClr val="000000"/>
                          </a:solidFill>
                          <a:effectLst/>
                          <a:latin typeface="+mn-lt"/>
                        </a:rPr>
                        <a:t>Os</a:t>
                      </a:r>
                      <a:r>
                        <a:rPr lang="en-GB" sz="1200" b="0" i="0">
                          <a:solidFill>
                            <a:srgbClr val="000000"/>
                          </a:solidFill>
                          <a:effectLst/>
                          <a:latin typeface="+mn-lt"/>
                        </a:rPr>
                        <a:t>.</a:t>
                      </a:r>
                      <a:endParaRPr lang="en-GB" sz="1200" b="0" i="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endParaRPr lang="en-GB" sz="100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100223">
                <a:tc>
                  <a:txBody>
                    <a:bodyPr/>
                    <a:lstStyle/>
                    <a:p>
                      <a:pPr>
                        <a:lnSpc>
                          <a:spcPct val="107000"/>
                        </a:lnSpc>
                        <a:spcAft>
                          <a:spcPts val="0"/>
                        </a:spcAft>
                      </a:pPr>
                      <a:r>
                        <a:rPr lang="en-GB" sz="1200" b="0" i="0">
                          <a:solidFill>
                            <a:srgbClr val="000000"/>
                          </a:solidFill>
                          <a:effectLst/>
                          <a:latin typeface="+mn-lt"/>
                        </a:rPr>
                        <a:t>The Learning Intentions describe what learners are going to learn, rather than what they are about to do. They focus on the learning and not the task,</a:t>
                      </a:r>
                      <a:r>
                        <a:rPr lang="en-GB" sz="1200" b="0" i="0" baseline="0">
                          <a:solidFill>
                            <a:srgbClr val="000000"/>
                          </a:solidFill>
                          <a:effectLst/>
                          <a:latin typeface="+mn-lt"/>
                        </a:rPr>
                        <a:t> activity or context</a:t>
                      </a:r>
                      <a:r>
                        <a:rPr lang="en-GB" sz="1200" b="0" i="0">
                          <a:solidFill>
                            <a:srgbClr val="000000"/>
                          </a:solidFill>
                          <a:effectLst/>
                          <a:latin typeface="+mn-lt"/>
                        </a:rPr>
                        <a:t>.</a:t>
                      </a:r>
                      <a:endParaRPr lang="en-GB" sz="1200" b="0" i="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endParaRPr lang="en-GB" sz="100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877944">
                <a:tc>
                  <a:txBody>
                    <a:bodyPr/>
                    <a:lstStyle/>
                    <a:p>
                      <a:pPr>
                        <a:lnSpc>
                          <a:spcPct val="107000"/>
                        </a:lnSpc>
                        <a:spcAft>
                          <a:spcPts val="0"/>
                        </a:spcAft>
                      </a:pPr>
                      <a:r>
                        <a:rPr lang="en-GB" sz="1200" b="0" i="0">
                          <a:solidFill>
                            <a:srgbClr val="000000"/>
                          </a:solidFill>
                          <a:effectLst/>
                          <a:latin typeface="+mn-lt"/>
                        </a:rPr>
                        <a:t>The Success Criteria describe how both myself as a</a:t>
                      </a:r>
                      <a:r>
                        <a:rPr lang="en-GB" sz="1200" b="0" i="0" baseline="0">
                          <a:solidFill>
                            <a:srgbClr val="000000"/>
                          </a:solidFill>
                          <a:effectLst/>
                          <a:latin typeface="+mn-lt"/>
                        </a:rPr>
                        <a:t> practitioner </a:t>
                      </a:r>
                      <a:r>
                        <a:rPr lang="en-GB" sz="1200" b="0" i="0">
                          <a:solidFill>
                            <a:srgbClr val="000000"/>
                          </a:solidFill>
                          <a:effectLst/>
                          <a:latin typeface="+mn-lt"/>
                        </a:rPr>
                        <a:t>and the learners themselves will know that they have been successful in achieving the Learning Intention.</a:t>
                      </a:r>
                      <a:endParaRPr lang="en-GB" sz="1200" b="0" i="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endParaRPr lang="en-GB" sz="100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877944">
                <a:tc>
                  <a:txBody>
                    <a:bodyPr/>
                    <a:lstStyle/>
                    <a:p>
                      <a:pPr>
                        <a:lnSpc>
                          <a:spcPct val="107000"/>
                        </a:lnSpc>
                        <a:spcAft>
                          <a:spcPts val="0"/>
                        </a:spcAft>
                      </a:pPr>
                      <a:r>
                        <a:rPr lang="en-GB" sz="1200" b="0" i="0">
                          <a:solidFill>
                            <a:srgbClr val="000000"/>
                          </a:solidFill>
                          <a:effectLst/>
                          <a:latin typeface="+mn-lt"/>
                        </a:rPr>
                        <a:t>Learners are engaged in sharing and co-constructing Success Criteria for the Learning Intentions.</a:t>
                      </a:r>
                    </a:p>
                    <a:p>
                      <a:pPr>
                        <a:lnSpc>
                          <a:spcPct val="107000"/>
                        </a:lnSpc>
                        <a:spcAft>
                          <a:spcPts val="0"/>
                        </a:spcAft>
                      </a:pPr>
                      <a:endParaRPr lang="en-GB" sz="1200" b="0" i="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endParaRPr lang="en-GB" sz="100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1100223">
                <a:tc>
                  <a:txBody>
                    <a:bodyPr/>
                    <a:lstStyle/>
                    <a:p>
                      <a:pPr>
                        <a:lnSpc>
                          <a:spcPct val="107000"/>
                        </a:lnSpc>
                        <a:spcAft>
                          <a:spcPts val="0"/>
                        </a:spcAft>
                      </a:pPr>
                      <a:r>
                        <a:rPr lang="en-GB" sz="1200" b="0" i="0">
                          <a:solidFill>
                            <a:srgbClr val="000000"/>
                          </a:solidFill>
                          <a:effectLst/>
                          <a:latin typeface="+mn-lt"/>
                        </a:rPr>
                        <a:t>Learners in my setting confidently engage in effective peer and self-assessment  based on Learning Intentions and Success Criteria.</a:t>
                      </a:r>
                    </a:p>
                    <a:p>
                      <a:pPr>
                        <a:lnSpc>
                          <a:spcPct val="107000"/>
                        </a:lnSpc>
                        <a:spcAft>
                          <a:spcPts val="0"/>
                        </a:spcAft>
                      </a:pPr>
                      <a:endParaRPr lang="en-GB" sz="1200" b="0" i="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endParaRPr lang="en-GB" sz="100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mn-lt"/>
                        <a:ea typeface="Calibri"/>
                        <a:cs typeface="Times New Roman"/>
                      </a:endParaRPr>
                    </a:p>
                  </a:txBody>
                  <a:tcPr marL="46331" marR="463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8" name="Rectangle 7"/>
          <p:cNvSpPr>
            <a:spLocks noChangeArrowheads="1"/>
          </p:cNvSpPr>
          <p:nvPr/>
        </p:nvSpPr>
        <p:spPr bwMode="auto">
          <a:xfrm>
            <a:off x="1529954" y="1809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30" name="Picture 2" descr="Education_Scotland_RGB_(low_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53" y="267827"/>
            <a:ext cx="1021556" cy="54451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1622318" y="275964"/>
            <a:ext cx="691012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a:ln>
                  <a:noFill/>
                </a:ln>
                <a:solidFill>
                  <a:schemeClr val="tx1"/>
                </a:solidFill>
                <a:effectLst/>
                <a:latin typeface="+mj-lt"/>
                <a:ea typeface="Calibri" pitchFamily="34" charset="0"/>
                <a:cs typeface="Arial" pitchFamily="34" charset="0"/>
              </a:rPr>
              <a:t>Learning Intentions and Success Criteria</a:t>
            </a:r>
            <a:r>
              <a:rPr kumimoji="0" lang="en-GB" altLang="en-US" sz="1600" b="1" i="0" u="none" strike="noStrike" cap="none" normalizeH="0">
                <a:ln>
                  <a:noFill/>
                </a:ln>
                <a:solidFill>
                  <a:schemeClr val="tx1"/>
                </a:solidFill>
                <a:effectLst/>
                <a:latin typeface="+mj-lt"/>
                <a:ea typeface="Calibri" pitchFamily="34" charset="0"/>
                <a:cs typeface="Arial" pitchFamily="34" charset="0"/>
              </a:rPr>
              <a:t> </a:t>
            </a:r>
            <a:r>
              <a:rPr kumimoji="0" lang="en-GB" altLang="en-US" sz="1600" b="1" i="0" u="none" strike="noStrike" cap="none" normalizeH="0" baseline="0">
                <a:ln>
                  <a:noFill/>
                </a:ln>
                <a:solidFill>
                  <a:schemeClr val="tx1"/>
                </a:solidFill>
                <a:effectLst/>
                <a:latin typeface="+mj-lt"/>
                <a:ea typeface="Calibri" pitchFamily="34" charset="0"/>
                <a:cs typeface="Arial" pitchFamily="34" charset="0"/>
              </a:rPr>
              <a:t>self-evaluation - Practitioners</a:t>
            </a:r>
            <a:endParaRPr kumimoji="0" lang="en-GB" altLang="en-US" sz="1600" b="0" i="0" u="none" strike="noStrike" cap="none" normalizeH="0" baseline="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22796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0995008"/>
              </p:ext>
            </p:extLst>
          </p:nvPr>
        </p:nvGraphicFramePr>
        <p:xfrm>
          <a:off x="251520" y="1052736"/>
          <a:ext cx="8568952" cy="5271581"/>
        </p:xfrm>
        <a:graphic>
          <a:graphicData uri="http://schemas.openxmlformats.org/drawingml/2006/table">
            <a:tbl>
              <a:tblPr firstRow="1" firstCol="1" bandRow="1">
                <a:tableStyleId>{5C22544A-7EE6-4342-B048-85BDC9FD1C3A}</a:tableStyleId>
              </a:tblPr>
              <a:tblGrid>
                <a:gridCol w="3312368">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1728192">
                  <a:extLst>
                    <a:ext uri="{9D8B030D-6E8A-4147-A177-3AD203B41FA5}">
                      <a16:colId xmlns:a16="http://schemas.microsoft.com/office/drawing/2014/main" xmlns="" val="20003"/>
                    </a:ext>
                  </a:extLst>
                </a:gridCol>
              </a:tblGrid>
              <a:tr h="492993">
                <a:tc>
                  <a:txBody>
                    <a:bodyPr/>
                    <a:lstStyle/>
                    <a:p>
                      <a:pPr>
                        <a:lnSpc>
                          <a:spcPct val="107000"/>
                        </a:lnSpc>
                        <a:spcAft>
                          <a:spcPts val="0"/>
                        </a:spcAft>
                      </a:pPr>
                      <a:r>
                        <a:rPr lang="en-GB" sz="1200">
                          <a:solidFill>
                            <a:srgbClr val="000000"/>
                          </a:solidFill>
                          <a:effectLst/>
                        </a:rPr>
                        <a:t>Key features of effective Learning Intentions and Success Criteria.</a:t>
                      </a: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200">
                          <a:solidFill>
                            <a:srgbClr val="000000"/>
                          </a:solidFill>
                          <a:effectLst/>
                        </a:rPr>
                        <a:t>Across our dept./ establishment where are we now?</a:t>
                      </a:r>
                      <a:endParaRPr lang="en-GB" sz="120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200">
                          <a:solidFill>
                            <a:srgbClr val="000000"/>
                          </a:solidFill>
                          <a:effectLst/>
                        </a:rPr>
                        <a:t>Where do we want to be?</a:t>
                      </a:r>
                      <a:endParaRPr lang="en-GB" sz="120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200">
                          <a:solidFill>
                            <a:srgbClr val="000000"/>
                          </a:solidFill>
                          <a:effectLst/>
                        </a:rPr>
                        <a:t>How will we get there?</a:t>
                      </a:r>
                      <a:endParaRPr lang="en-GB" sz="120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867046">
                <a:tc>
                  <a:txBody>
                    <a:bodyPr/>
                    <a:lstStyle/>
                    <a:p>
                      <a:pPr>
                        <a:lnSpc>
                          <a:spcPct val="107000"/>
                        </a:lnSpc>
                        <a:spcAft>
                          <a:spcPts val="0"/>
                        </a:spcAft>
                      </a:pPr>
                      <a:r>
                        <a:rPr lang="en-GB" sz="1200" b="0" i="0">
                          <a:solidFill>
                            <a:srgbClr val="000000"/>
                          </a:solidFill>
                          <a:effectLst/>
                        </a:rPr>
                        <a:t>Learning Intentions are consistently planned to reflect the standards in the chosen bundle of </a:t>
                      </a:r>
                      <a:r>
                        <a:rPr lang="en-GB" sz="1200" b="0" i="0" err="1">
                          <a:solidFill>
                            <a:srgbClr val="000000"/>
                          </a:solidFill>
                          <a:effectLst/>
                        </a:rPr>
                        <a:t>Es</a:t>
                      </a:r>
                      <a:r>
                        <a:rPr lang="en-GB" sz="1200" b="0" i="0">
                          <a:solidFill>
                            <a:srgbClr val="000000"/>
                          </a:solidFill>
                          <a:effectLst/>
                        </a:rPr>
                        <a:t> and </a:t>
                      </a:r>
                      <a:r>
                        <a:rPr lang="en-GB" sz="1200" b="0" i="0" err="1">
                          <a:solidFill>
                            <a:srgbClr val="000000"/>
                          </a:solidFill>
                          <a:effectLst/>
                        </a:rPr>
                        <a:t>Os</a:t>
                      </a:r>
                      <a:r>
                        <a:rPr lang="en-GB" sz="1200" b="0" i="0">
                          <a:solidFill>
                            <a:srgbClr val="000000"/>
                          </a:solidFill>
                          <a:effectLst/>
                        </a:rPr>
                        <a:t> within our planning processes across the dept./faculty/establishment.</a:t>
                      </a:r>
                      <a:endParaRPr lang="en-GB" sz="1200" b="0" i="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864096">
                <a:tc>
                  <a:txBody>
                    <a:bodyPr/>
                    <a:lstStyle/>
                    <a:p>
                      <a:pPr>
                        <a:lnSpc>
                          <a:spcPct val="107000"/>
                        </a:lnSpc>
                        <a:spcAft>
                          <a:spcPts val="0"/>
                        </a:spcAft>
                      </a:pPr>
                      <a:r>
                        <a:rPr lang="en-GB" sz="1200" b="0" i="0">
                          <a:solidFill>
                            <a:srgbClr val="000000"/>
                          </a:solidFill>
                          <a:effectLst/>
                        </a:rPr>
                        <a:t>Learning Intentions describe what learners are going to learn, rather than what they are about to do. They focus on the learning and not the task, activity or context.</a:t>
                      </a:r>
                      <a:endParaRPr lang="en-GB" sz="1200" b="0" i="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800201">
                <a:tc>
                  <a:txBody>
                    <a:bodyPr/>
                    <a:lstStyle/>
                    <a:p>
                      <a:pPr>
                        <a:lnSpc>
                          <a:spcPct val="107000"/>
                        </a:lnSpc>
                        <a:spcAft>
                          <a:spcPts val="0"/>
                        </a:spcAft>
                      </a:pPr>
                      <a:r>
                        <a:rPr lang="en-GB" sz="1200" b="0" i="0">
                          <a:solidFill>
                            <a:srgbClr val="000000"/>
                          </a:solidFill>
                          <a:effectLst/>
                        </a:rPr>
                        <a:t>Success Criteria effectively describe how both practitioners and learners will know that they have been successful in achieving the Learning Intention.</a:t>
                      </a:r>
                      <a:endParaRPr lang="en-GB" sz="1200" b="0" i="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648072">
                <a:tc>
                  <a:txBody>
                    <a:bodyPr/>
                    <a:lstStyle/>
                    <a:p>
                      <a:pPr>
                        <a:lnSpc>
                          <a:spcPct val="107000"/>
                        </a:lnSpc>
                        <a:spcAft>
                          <a:spcPts val="0"/>
                        </a:spcAft>
                      </a:pPr>
                      <a:r>
                        <a:rPr lang="en-GB" sz="1200" b="0" i="0">
                          <a:solidFill>
                            <a:srgbClr val="000000"/>
                          </a:solidFill>
                          <a:effectLst/>
                        </a:rPr>
                        <a:t>Learners at all stages across our establishment are engaged in sharing and co-constructing Success Criteria.</a:t>
                      </a:r>
                      <a:endParaRPr lang="en-GB" sz="1200" b="0" i="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739489">
                <a:tc>
                  <a:txBody>
                    <a:bodyPr/>
                    <a:lstStyle/>
                    <a:p>
                      <a:pPr>
                        <a:lnSpc>
                          <a:spcPct val="107000"/>
                        </a:lnSpc>
                        <a:spcAft>
                          <a:spcPts val="0"/>
                        </a:spcAft>
                      </a:pPr>
                      <a:r>
                        <a:rPr lang="en-GB" sz="1200" b="0" i="0">
                          <a:solidFill>
                            <a:srgbClr val="000000"/>
                          </a:solidFill>
                          <a:effectLst/>
                        </a:rPr>
                        <a:t>Learners confidently engage in effective peer and self-assessment  based on Learning Intentions and Success Criteria.</a:t>
                      </a:r>
                      <a:endParaRPr lang="en-GB" sz="1200" b="0" i="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739489">
                <a:tc>
                  <a:txBody>
                    <a:bodyPr/>
                    <a:lstStyle/>
                    <a:p>
                      <a:pPr>
                        <a:lnSpc>
                          <a:spcPct val="107000"/>
                        </a:lnSpc>
                        <a:spcAft>
                          <a:spcPts val="0"/>
                        </a:spcAft>
                      </a:pPr>
                      <a:r>
                        <a:rPr lang="en-GB" sz="1200" b="0" i="0">
                          <a:solidFill>
                            <a:srgbClr val="000000"/>
                          </a:solidFill>
                          <a:effectLst/>
                          <a:latin typeface="Calibri"/>
                          <a:ea typeface="Calibri"/>
                          <a:cs typeface="Times New Roman"/>
                        </a:rPr>
                        <a:t>There are opportunities for staff to work together ,</a:t>
                      </a:r>
                      <a:r>
                        <a:rPr lang="en-GB" sz="1200" b="0" i="0" baseline="0">
                          <a:solidFill>
                            <a:srgbClr val="000000"/>
                          </a:solidFill>
                          <a:effectLst/>
                          <a:latin typeface="Calibri"/>
                          <a:ea typeface="Calibri"/>
                          <a:cs typeface="Times New Roman"/>
                        </a:rPr>
                        <a:t> moderating Learning Intentions and Success Criteria to ensure consistency of approach and a shared understanding of standards.</a:t>
                      </a:r>
                      <a:endParaRPr lang="en-GB" sz="1200" b="0" i="0">
                        <a:solidFill>
                          <a:srgbClr val="000000"/>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chemeClr val="tx1"/>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chemeClr val="tx1"/>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1000">
                        <a:solidFill>
                          <a:schemeClr val="tx1"/>
                        </a:solidFill>
                        <a:effectLst/>
                        <a:latin typeface="Calibri"/>
                        <a:ea typeface="Calibri"/>
                        <a:cs typeface="Times New Roman"/>
                      </a:endParaRPr>
                    </a:p>
                  </a:txBody>
                  <a:tcPr marL="48648" marR="486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pic>
        <p:nvPicPr>
          <p:cNvPr id="2049" name="Picture 2" descr="Education_Scotland_RGB_(low_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8" y="337186"/>
            <a:ext cx="1021556" cy="5445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115616" y="573921"/>
            <a:ext cx="779318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a:ln>
                  <a:noFill/>
                </a:ln>
                <a:solidFill>
                  <a:schemeClr val="tx1"/>
                </a:solidFill>
                <a:effectLst/>
                <a:latin typeface="+mj-lt"/>
                <a:ea typeface="Calibri" pitchFamily="34" charset="0"/>
                <a:cs typeface="Arial" pitchFamily="34" charset="0"/>
              </a:rPr>
              <a:t>Learning</a:t>
            </a:r>
            <a:r>
              <a:rPr lang="en-GB" altLang="en-US" sz="1600">
                <a:latin typeface="+mj-lt"/>
                <a:ea typeface="Calibri" pitchFamily="34" charset="0"/>
                <a:cs typeface="Times New Roman" pitchFamily="18" charset="0"/>
              </a:rPr>
              <a:t> </a:t>
            </a:r>
            <a:r>
              <a:rPr kumimoji="0" lang="en-GB" altLang="en-US" sz="1600" b="1" i="0" u="none" strike="noStrike" cap="none" normalizeH="0" baseline="0">
                <a:ln>
                  <a:noFill/>
                </a:ln>
                <a:solidFill>
                  <a:schemeClr val="tx1"/>
                </a:solidFill>
                <a:effectLst/>
                <a:latin typeface="+mj-lt"/>
                <a:ea typeface="Calibri" pitchFamily="34" charset="0"/>
                <a:cs typeface="Arial" pitchFamily="34" charset="0"/>
              </a:rPr>
              <a:t>Intentions and Success Criteria self-evaluation – Senior and Middle</a:t>
            </a:r>
            <a:r>
              <a:rPr kumimoji="0" lang="en-GB" altLang="en-US" sz="1600" b="1" i="0" u="none" strike="noStrike" cap="none" normalizeH="0">
                <a:ln>
                  <a:noFill/>
                </a:ln>
                <a:solidFill>
                  <a:schemeClr val="tx1"/>
                </a:solidFill>
                <a:effectLst/>
                <a:latin typeface="+mj-lt"/>
                <a:ea typeface="Calibri" pitchFamily="34" charset="0"/>
                <a:cs typeface="Arial" pitchFamily="34" charset="0"/>
              </a:rPr>
              <a:t> Leaders</a:t>
            </a:r>
            <a:endParaRPr kumimoji="0" lang="en-GB" altLang="en-US" sz="1600" b="0" i="0" u="none" strike="noStrike" cap="none" normalizeH="0" baseline="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04237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descr="Education_Scotland_RGB_(low_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8" y="317054"/>
            <a:ext cx="1021556" cy="5445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115616" y="589310"/>
            <a:ext cx="77931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a:ln>
                  <a:noFill/>
                </a:ln>
                <a:solidFill>
                  <a:schemeClr val="tx1"/>
                </a:solidFill>
                <a:effectLst/>
                <a:latin typeface="+mj-lt"/>
                <a:ea typeface="Calibri" pitchFamily="34" charset="0"/>
                <a:cs typeface="Arial" pitchFamily="34" charset="0"/>
              </a:rPr>
              <a:t>Learning</a:t>
            </a:r>
            <a:r>
              <a:rPr lang="en-GB" altLang="en-US" sz="1600">
                <a:latin typeface="+mj-lt"/>
                <a:ea typeface="Calibri" pitchFamily="34" charset="0"/>
                <a:cs typeface="Times New Roman" pitchFamily="18" charset="0"/>
              </a:rPr>
              <a:t> </a:t>
            </a:r>
            <a:r>
              <a:rPr kumimoji="0" lang="en-GB" altLang="en-US" sz="1600" b="1" i="0" u="none" strike="noStrike" cap="none" normalizeH="0" baseline="0">
                <a:ln>
                  <a:noFill/>
                </a:ln>
                <a:solidFill>
                  <a:schemeClr val="tx1"/>
                </a:solidFill>
                <a:effectLst/>
                <a:latin typeface="+mj-lt"/>
                <a:ea typeface="Calibri" pitchFamily="34" charset="0"/>
                <a:cs typeface="Arial" pitchFamily="34" charset="0"/>
              </a:rPr>
              <a:t>Intentions and Success Criteria – Learner</a:t>
            </a:r>
          </a:p>
          <a:p>
            <a:pPr marL="0" marR="0" lvl="0" indent="0" algn="ctr" defTabSz="914400" rtl="0" eaLnBrk="1" fontAlgn="base" latinLnBrk="0" hangingPunct="1">
              <a:lnSpc>
                <a:spcPct val="100000"/>
              </a:lnSpc>
              <a:spcBef>
                <a:spcPct val="0"/>
              </a:spcBef>
              <a:spcAft>
                <a:spcPct val="0"/>
              </a:spcAft>
              <a:buClrTx/>
              <a:buSzTx/>
              <a:buFontTx/>
              <a:buNone/>
              <a:tabLst/>
            </a:pPr>
            <a:r>
              <a:rPr lang="en-GB" altLang="en-US" sz="1600" b="1" i="1">
                <a:latin typeface="+mj-lt"/>
                <a:cs typeface="Arial" pitchFamily="34" charset="0"/>
              </a:rPr>
              <a:t>*This grid is designed for recording discussions with groups of learners</a:t>
            </a:r>
            <a:endParaRPr kumimoji="0" lang="en-GB" altLang="en-US" sz="1800" b="0" i="1" u="none" strike="noStrike" cap="none" normalizeH="0" baseline="0">
              <a:ln>
                <a:noFill/>
              </a:ln>
              <a:solidFill>
                <a:schemeClr val="tx1"/>
              </a:solidFill>
              <a:effectLst/>
              <a:latin typeface="+mj-lt"/>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54649841"/>
              </p:ext>
            </p:extLst>
          </p:nvPr>
        </p:nvGraphicFramePr>
        <p:xfrm>
          <a:off x="323528" y="1189474"/>
          <a:ext cx="8585269" cy="5352441"/>
        </p:xfrm>
        <a:graphic>
          <a:graphicData uri="http://schemas.openxmlformats.org/drawingml/2006/table">
            <a:tbl>
              <a:tblPr firstRow="1" firstCol="1" bandRow="1">
                <a:tableStyleId>{5C22544A-7EE6-4342-B048-85BDC9FD1C3A}</a:tableStyleId>
              </a:tblPr>
              <a:tblGrid>
                <a:gridCol w="3092547">
                  <a:extLst>
                    <a:ext uri="{9D8B030D-6E8A-4147-A177-3AD203B41FA5}">
                      <a16:colId xmlns:a16="http://schemas.microsoft.com/office/drawing/2014/main" xmlns="" val="20000"/>
                    </a:ext>
                  </a:extLst>
                </a:gridCol>
                <a:gridCol w="2746361">
                  <a:extLst>
                    <a:ext uri="{9D8B030D-6E8A-4147-A177-3AD203B41FA5}">
                      <a16:colId xmlns:a16="http://schemas.microsoft.com/office/drawing/2014/main" xmlns="" val="20001"/>
                    </a:ext>
                  </a:extLst>
                </a:gridCol>
                <a:gridCol w="2746361">
                  <a:extLst>
                    <a:ext uri="{9D8B030D-6E8A-4147-A177-3AD203B41FA5}">
                      <a16:colId xmlns:a16="http://schemas.microsoft.com/office/drawing/2014/main" xmlns="" val="20002"/>
                    </a:ext>
                  </a:extLst>
                </a:gridCol>
              </a:tblGrid>
              <a:tr h="396623">
                <a:tc>
                  <a:txBody>
                    <a:bodyPr/>
                    <a:lstStyle/>
                    <a:p>
                      <a:pPr>
                        <a:lnSpc>
                          <a:spcPct val="107000"/>
                        </a:lnSpc>
                        <a:spcAft>
                          <a:spcPts val="0"/>
                        </a:spcAft>
                      </a:pPr>
                      <a:r>
                        <a:rPr lang="en-GB" sz="1200" i="0">
                          <a:solidFill>
                            <a:schemeClr val="tx1"/>
                          </a:solidFill>
                          <a:effectLst/>
                          <a:latin typeface="+mn-lt"/>
                          <a:ea typeface="+mn-ea"/>
                          <a:cs typeface="+mn-cs"/>
                        </a:rPr>
                        <a:t>Suggested</a:t>
                      </a:r>
                      <a:r>
                        <a:rPr lang="en-GB" sz="1200" i="0" baseline="0">
                          <a:solidFill>
                            <a:schemeClr val="tx1"/>
                          </a:solidFill>
                          <a:effectLst/>
                          <a:latin typeface="+mn-lt"/>
                          <a:ea typeface="+mn-ea"/>
                          <a:cs typeface="+mn-cs"/>
                        </a:rPr>
                        <a:t> Questions to prompt discussion</a:t>
                      </a:r>
                      <a:endParaRPr lang="en-GB" sz="1200" i="0">
                        <a:solidFill>
                          <a:schemeClr val="tx1"/>
                        </a:solidFill>
                        <a:effectLst/>
                        <a:latin typeface="Calibri"/>
                        <a:ea typeface="Calibri"/>
                        <a:cs typeface="Times New Roman"/>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1200" i="0">
                          <a:solidFill>
                            <a:schemeClr val="tx1"/>
                          </a:solidFill>
                          <a:effectLst/>
                          <a:latin typeface="+mn-lt"/>
                          <a:ea typeface="+mn-ea"/>
                          <a:cs typeface="+mn-cs"/>
                        </a:rPr>
                        <a:t>Notes</a:t>
                      </a:r>
                      <a:r>
                        <a:rPr lang="en-GB" sz="1200" i="0" baseline="0">
                          <a:solidFill>
                            <a:schemeClr val="tx1"/>
                          </a:solidFill>
                          <a:effectLst/>
                          <a:latin typeface="+mn-lt"/>
                          <a:ea typeface="+mn-ea"/>
                          <a:cs typeface="+mn-cs"/>
                        </a:rPr>
                        <a:t> from learner responses</a:t>
                      </a:r>
                      <a:endParaRPr lang="en-GB" sz="1200" i="0">
                        <a:solidFill>
                          <a:schemeClr val="tx1"/>
                        </a:solidFill>
                        <a:effectLst/>
                        <a:latin typeface="Calibri"/>
                        <a:ea typeface="Calibri"/>
                        <a:cs typeface="Times New Roman"/>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1200" i="0">
                          <a:solidFill>
                            <a:schemeClr val="tx1"/>
                          </a:solidFill>
                          <a:effectLst/>
                        </a:rPr>
                        <a:t>Areas for development</a:t>
                      </a:r>
                      <a:endParaRPr lang="en-GB" sz="1200" i="0">
                        <a:solidFill>
                          <a:schemeClr val="tx1"/>
                        </a:solidFill>
                        <a:effectLst/>
                        <a:latin typeface="Calibri"/>
                        <a:ea typeface="Calibri"/>
                        <a:cs typeface="Times New Roman"/>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005017">
                <a:tc>
                  <a:txBody>
                    <a:bodyPr/>
                    <a:lstStyle/>
                    <a:p>
                      <a:pPr>
                        <a:lnSpc>
                          <a:spcPct val="107000"/>
                        </a:lnSpc>
                        <a:spcAft>
                          <a:spcPts val="0"/>
                        </a:spcAft>
                      </a:pPr>
                      <a:r>
                        <a:rPr lang="en-GB" sz="1200" b="0" i="0">
                          <a:solidFill>
                            <a:schemeClr val="tx1"/>
                          </a:solidFill>
                          <a:effectLst/>
                        </a:rPr>
                        <a:t>What is a Learning Intention?</a:t>
                      </a:r>
                      <a:r>
                        <a:rPr lang="en-GB" sz="1200" b="0" i="0" baseline="0">
                          <a:solidFill>
                            <a:schemeClr val="tx1"/>
                          </a:solidFill>
                          <a:effectLst/>
                        </a:rPr>
                        <a:t>  </a:t>
                      </a:r>
                    </a:p>
                    <a:p>
                      <a:pPr>
                        <a:lnSpc>
                          <a:spcPct val="107000"/>
                        </a:lnSpc>
                        <a:spcAft>
                          <a:spcPts val="0"/>
                        </a:spcAft>
                      </a:pPr>
                      <a:r>
                        <a:rPr lang="en-GB" sz="1200" b="0" i="0" baseline="0">
                          <a:solidFill>
                            <a:schemeClr val="tx1"/>
                          </a:solidFill>
                          <a:effectLst/>
                        </a:rPr>
                        <a:t>How are Learning Intentions shared with you?</a:t>
                      </a:r>
                      <a:endParaRPr lang="en-GB" sz="1200" b="0" i="0">
                        <a:solidFill>
                          <a:schemeClr val="tx1"/>
                        </a:solidFill>
                        <a:effectLst/>
                      </a:endParaRPr>
                    </a:p>
                    <a:p>
                      <a:pPr>
                        <a:lnSpc>
                          <a:spcPct val="107000"/>
                        </a:lnSpc>
                        <a:spcAft>
                          <a:spcPts val="0"/>
                        </a:spcAft>
                      </a:pPr>
                      <a:r>
                        <a:rPr lang="en-GB" sz="1200" i="1">
                          <a:solidFill>
                            <a:schemeClr val="tx1"/>
                          </a:solidFill>
                          <a:effectLst/>
                        </a:rPr>
                        <a:t> </a:t>
                      </a:r>
                    </a:p>
                    <a:p>
                      <a:pPr>
                        <a:lnSpc>
                          <a:spcPct val="107000"/>
                        </a:lnSpc>
                        <a:spcAft>
                          <a:spcPts val="0"/>
                        </a:spcAft>
                      </a:pPr>
                      <a:r>
                        <a:rPr lang="en-GB" sz="1200" i="1">
                          <a:solidFill>
                            <a:schemeClr val="tx1"/>
                          </a:solidFill>
                          <a:effectLst/>
                        </a:rPr>
                        <a:t> </a:t>
                      </a: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a:solidFill>
                            <a:schemeClr val="tx1"/>
                          </a:solidFill>
                          <a:effectLst/>
                        </a:rPr>
                        <a:t> </a:t>
                      </a:r>
                      <a:endParaRPr lang="en-GB" sz="1000">
                        <a:solidFill>
                          <a:schemeClr val="tx1"/>
                        </a:solidFill>
                        <a:effectLst/>
                        <a:latin typeface="Calibri"/>
                        <a:ea typeface="Calibri"/>
                        <a:cs typeface="Times New Roman"/>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a:solidFill>
                            <a:schemeClr val="tx1"/>
                          </a:solidFill>
                          <a:effectLst/>
                        </a:rPr>
                        <a:t> </a:t>
                      </a:r>
                      <a:endParaRPr lang="en-GB" sz="1000">
                        <a:solidFill>
                          <a:schemeClr val="tx1"/>
                        </a:solidFill>
                        <a:effectLst/>
                        <a:latin typeface="Calibri"/>
                        <a:ea typeface="Calibri"/>
                        <a:cs typeface="Times New Roman"/>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005017">
                <a:tc>
                  <a:txBody>
                    <a:bodyPr/>
                    <a:lstStyle/>
                    <a:p>
                      <a:pPr>
                        <a:lnSpc>
                          <a:spcPct val="107000"/>
                        </a:lnSpc>
                        <a:spcAft>
                          <a:spcPts val="0"/>
                        </a:spcAft>
                      </a:pPr>
                      <a:r>
                        <a:rPr lang="en-GB" sz="1200" b="0" i="0">
                          <a:solidFill>
                            <a:schemeClr val="tx1"/>
                          </a:solidFill>
                          <a:effectLst/>
                        </a:rPr>
                        <a:t>Are</a:t>
                      </a:r>
                      <a:r>
                        <a:rPr lang="en-GB" sz="1200" b="0" i="0" baseline="0">
                          <a:solidFill>
                            <a:schemeClr val="tx1"/>
                          </a:solidFill>
                          <a:effectLst/>
                        </a:rPr>
                        <a:t> L</a:t>
                      </a:r>
                      <a:r>
                        <a:rPr lang="en-GB" sz="1200" b="0" i="0">
                          <a:solidFill>
                            <a:schemeClr val="tx1"/>
                          </a:solidFill>
                          <a:effectLst/>
                        </a:rPr>
                        <a:t>earning Intentions are made clear to you? Do you think</a:t>
                      </a:r>
                      <a:r>
                        <a:rPr lang="en-GB" sz="1200" b="0" i="0" baseline="0">
                          <a:solidFill>
                            <a:schemeClr val="tx1"/>
                          </a:solidFill>
                          <a:effectLst/>
                        </a:rPr>
                        <a:t> Learning Intentions help you to focus on your learning?</a:t>
                      </a:r>
                    </a:p>
                    <a:p>
                      <a:pPr marL="0" marR="0" indent="0" algn="l" defTabSz="914400" rtl="0" eaLnBrk="1" fontAlgn="auto" latinLnBrk="0" hangingPunct="1">
                        <a:lnSpc>
                          <a:spcPct val="107000"/>
                        </a:lnSpc>
                        <a:spcBef>
                          <a:spcPts val="0"/>
                        </a:spcBef>
                        <a:spcAft>
                          <a:spcPts val="0"/>
                        </a:spcAft>
                        <a:buClrTx/>
                        <a:buSzTx/>
                        <a:buFontTx/>
                        <a:buNone/>
                        <a:tabLst/>
                        <a:defRPr/>
                      </a:pPr>
                      <a:r>
                        <a:rPr lang="en-GB" sz="1200" b="0" i="1" baseline="0">
                          <a:solidFill>
                            <a:schemeClr val="tx1"/>
                          </a:solidFill>
                          <a:effectLst/>
                        </a:rPr>
                        <a:t>(If yes in which ways/ If no why not or what would help you?)</a:t>
                      </a:r>
                      <a:endParaRPr lang="en-GB" sz="1200" i="1">
                        <a:solidFill>
                          <a:schemeClr val="tx1"/>
                        </a:solidFill>
                        <a:effectLst/>
                      </a:endParaRPr>
                    </a:p>
                    <a:p>
                      <a:pPr>
                        <a:lnSpc>
                          <a:spcPct val="107000"/>
                        </a:lnSpc>
                        <a:spcAft>
                          <a:spcPts val="0"/>
                        </a:spcAft>
                      </a:pPr>
                      <a:endParaRPr lang="en-GB" sz="1200" i="1">
                        <a:solidFill>
                          <a:schemeClr val="tx1"/>
                        </a:solidFill>
                        <a:effectLst/>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a:solidFill>
                            <a:schemeClr val="tx1"/>
                          </a:solidFill>
                          <a:effectLst/>
                        </a:rPr>
                        <a:t> </a:t>
                      </a:r>
                      <a:endParaRPr lang="en-GB" sz="1000">
                        <a:solidFill>
                          <a:schemeClr val="tx1"/>
                        </a:solidFill>
                        <a:effectLst/>
                        <a:latin typeface="Calibri"/>
                        <a:ea typeface="Calibri"/>
                        <a:cs typeface="Times New Roman"/>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a:solidFill>
                            <a:schemeClr val="tx1"/>
                          </a:solidFill>
                          <a:effectLst/>
                        </a:rPr>
                        <a:t> </a:t>
                      </a:r>
                      <a:endParaRPr lang="en-GB" sz="1000">
                        <a:solidFill>
                          <a:schemeClr val="tx1"/>
                        </a:solidFill>
                        <a:effectLst/>
                        <a:latin typeface="Calibri"/>
                        <a:ea typeface="Calibri"/>
                        <a:cs typeface="Times New Roman"/>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180757">
                <a:tc>
                  <a:txBody>
                    <a:bodyPr/>
                    <a:lstStyle/>
                    <a:p>
                      <a:pPr>
                        <a:lnSpc>
                          <a:spcPct val="107000"/>
                        </a:lnSpc>
                        <a:spcAft>
                          <a:spcPts val="0"/>
                        </a:spcAft>
                      </a:pPr>
                      <a:r>
                        <a:rPr lang="en-GB" sz="1200" b="0" i="0">
                          <a:solidFill>
                            <a:schemeClr val="tx1"/>
                          </a:solidFill>
                          <a:effectLst/>
                        </a:rPr>
                        <a:t>Do Success Criteria help you know what you</a:t>
                      </a:r>
                      <a:r>
                        <a:rPr lang="en-GB" sz="1200" b="0" i="0" baseline="0">
                          <a:solidFill>
                            <a:schemeClr val="tx1"/>
                          </a:solidFill>
                          <a:effectLst/>
                        </a:rPr>
                        <a:t> </a:t>
                      </a:r>
                      <a:r>
                        <a:rPr lang="en-GB" sz="1200" b="0" i="0">
                          <a:solidFill>
                            <a:schemeClr val="tx1"/>
                          </a:solidFill>
                          <a:effectLst/>
                        </a:rPr>
                        <a:t>need to do to achieve the Learning Intention?</a:t>
                      </a:r>
                      <a:r>
                        <a:rPr lang="en-GB" sz="1200" b="0" i="0" baseline="0">
                          <a:solidFill>
                            <a:schemeClr val="tx1"/>
                          </a:solidFill>
                          <a:effectLst/>
                        </a:rPr>
                        <a:t>  </a:t>
                      </a:r>
                    </a:p>
                    <a:p>
                      <a:pPr>
                        <a:lnSpc>
                          <a:spcPct val="107000"/>
                        </a:lnSpc>
                        <a:spcAft>
                          <a:spcPts val="0"/>
                        </a:spcAft>
                      </a:pPr>
                      <a:r>
                        <a:rPr lang="en-GB" sz="1200" b="0" i="0">
                          <a:solidFill>
                            <a:schemeClr val="tx1"/>
                          </a:solidFill>
                          <a:effectLst/>
                        </a:rPr>
                        <a:t>Do Success Criteria help you to identify</a:t>
                      </a:r>
                      <a:r>
                        <a:rPr lang="en-GB" sz="1200" b="0" i="0" baseline="0">
                          <a:solidFill>
                            <a:schemeClr val="tx1"/>
                          </a:solidFill>
                          <a:effectLst/>
                        </a:rPr>
                        <a:t> your next steps in learning?</a:t>
                      </a:r>
                    </a:p>
                    <a:p>
                      <a:pPr marL="0" marR="0" indent="0" algn="l" defTabSz="914400" rtl="0" eaLnBrk="1" fontAlgn="auto" latinLnBrk="0" hangingPunct="1">
                        <a:lnSpc>
                          <a:spcPct val="107000"/>
                        </a:lnSpc>
                        <a:spcBef>
                          <a:spcPts val="0"/>
                        </a:spcBef>
                        <a:spcAft>
                          <a:spcPts val="0"/>
                        </a:spcAft>
                        <a:buClrTx/>
                        <a:buSzTx/>
                        <a:buFontTx/>
                        <a:buNone/>
                        <a:tabLst/>
                        <a:defRPr/>
                      </a:pPr>
                      <a:r>
                        <a:rPr lang="en-GB" sz="1200" b="0" i="1" baseline="0">
                          <a:solidFill>
                            <a:schemeClr val="tx1"/>
                          </a:solidFill>
                          <a:effectLst/>
                        </a:rPr>
                        <a:t>(If yes in which ways/ If no why not or what would help you?)</a:t>
                      </a:r>
                      <a:endParaRPr lang="en-GB" sz="1200" i="1">
                        <a:solidFill>
                          <a:schemeClr val="tx1"/>
                        </a:solidFill>
                        <a:effectLst/>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a:solidFill>
                            <a:schemeClr val="tx1"/>
                          </a:solidFill>
                          <a:effectLst/>
                        </a:rPr>
                        <a:t> </a:t>
                      </a:r>
                      <a:endParaRPr lang="en-GB" sz="1000">
                        <a:solidFill>
                          <a:schemeClr val="tx1"/>
                        </a:solidFill>
                        <a:effectLst/>
                        <a:latin typeface="Calibri"/>
                        <a:ea typeface="Calibri"/>
                        <a:cs typeface="Times New Roman"/>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a:solidFill>
                            <a:schemeClr val="tx1"/>
                          </a:solidFill>
                          <a:effectLst/>
                        </a:rPr>
                        <a:t> </a:t>
                      </a:r>
                      <a:endParaRPr lang="en-GB" sz="1000">
                        <a:solidFill>
                          <a:schemeClr val="tx1"/>
                        </a:solidFill>
                        <a:effectLst/>
                        <a:latin typeface="Calibri"/>
                        <a:ea typeface="Calibri"/>
                        <a:cs typeface="Times New Roman"/>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005017">
                <a:tc>
                  <a:txBody>
                    <a:bodyPr/>
                    <a:lstStyle/>
                    <a:p>
                      <a:pPr>
                        <a:lnSpc>
                          <a:spcPct val="107000"/>
                        </a:lnSpc>
                        <a:spcAft>
                          <a:spcPts val="0"/>
                        </a:spcAft>
                      </a:pPr>
                      <a:r>
                        <a:rPr lang="en-GB" sz="1200" b="0" i="0">
                          <a:solidFill>
                            <a:schemeClr val="tx1"/>
                          </a:solidFill>
                          <a:effectLst/>
                        </a:rPr>
                        <a:t>Do</a:t>
                      </a:r>
                      <a:r>
                        <a:rPr lang="en-GB" sz="1200" b="0" i="0" baseline="0">
                          <a:solidFill>
                            <a:schemeClr val="tx1"/>
                          </a:solidFill>
                          <a:effectLst/>
                        </a:rPr>
                        <a:t> you take part in creating Success Criteria?</a:t>
                      </a:r>
                    </a:p>
                    <a:p>
                      <a:pPr>
                        <a:lnSpc>
                          <a:spcPct val="107000"/>
                        </a:lnSpc>
                        <a:spcAft>
                          <a:spcPts val="0"/>
                        </a:spcAft>
                      </a:pPr>
                      <a:r>
                        <a:rPr lang="en-GB" sz="1200" b="0" i="0" baseline="0">
                          <a:solidFill>
                            <a:schemeClr val="tx1"/>
                          </a:solidFill>
                          <a:effectLst/>
                        </a:rPr>
                        <a:t>Do you find this helpful?</a:t>
                      </a:r>
                      <a:endParaRPr lang="en-GB" sz="1200" b="0" i="0">
                        <a:solidFill>
                          <a:schemeClr val="tx1"/>
                        </a:solidFill>
                        <a:effectLst/>
                      </a:endParaRPr>
                    </a:p>
                    <a:p>
                      <a:pPr marL="0" marR="0" indent="0" algn="l" defTabSz="914400" rtl="0" eaLnBrk="1" fontAlgn="auto" latinLnBrk="0" hangingPunct="1">
                        <a:lnSpc>
                          <a:spcPct val="107000"/>
                        </a:lnSpc>
                        <a:spcBef>
                          <a:spcPts val="0"/>
                        </a:spcBef>
                        <a:spcAft>
                          <a:spcPts val="0"/>
                        </a:spcAft>
                        <a:buClrTx/>
                        <a:buSzTx/>
                        <a:buFontTx/>
                        <a:buNone/>
                        <a:tabLst/>
                        <a:defRPr/>
                      </a:pPr>
                      <a:r>
                        <a:rPr lang="en-GB" sz="1200" i="1">
                          <a:solidFill>
                            <a:schemeClr val="tx1"/>
                          </a:solidFill>
                          <a:effectLst/>
                        </a:rPr>
                        <a:t> </a:t>
                      </a:r>
                      <a:r>
                        <a:rPr lang="en-GB" sz="1200" b="0" i="1" baseline="0">
                          <a:solidFill>
                            <a:schemeClr val="tx1"/>
                          </a:solidFill>
                          <a:effectLst/>
                        </a:rPr>
                        <a:t>(If yes in which ways/ If no why not or what would help you?)</a:t>
                      </a:r>
                      <a:endParaRPr lang="en-GB" sz="1200" i="1">
                        <a:solidFill>
                          <a:schemeClr val="tx1"/>
                        </a:solidFill>
                        <a:effectLst/>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a:solidFill>
                            <a:schemeClr val="tx1"/>
                          </a:solidFill>
                          <a:effectLst/>
                        </a:rPr>
                        <a:t> </a:t>
                      </a:r>
                      <a:endParaRPr lang="en-GB" sz="1000">
                        <a:solidFill>
                          <a:schemeClr val="tx1"/>
                        </a:solidFill>
                        <a:effectLst/>
                        <a:latin typeface="Calibri"/>
                        <a:ea typeface="Calibri"/>
                        <a:cs typeface="Times New Roman"/>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a:solidFill>
                            <a:schemeClr val="tx1"/>
                          </a:solidFill>
                          <a:effectLst/>
                        </a:rPr>
                        <a:t> </a:t>
                      </a:r>
                      <a:endParaRPr lang="en-GB" sz="1000">
                        <a:solidFill>
                          <a:schemeClr val="tx1"/>
                        </a:solidFill>
                        <a:effectLst/>
                        <a:latin typeface="Calibri"/>
                        <a:ea typeface="Calibri"/>
                        <a:cs typeface="Times New Roman"/>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99421">
                <a:tc>
                  <a:txBody>
                    <a:bodyPr/>
                    <a:lstStyle/>
                    <a:p>
                      <a:pPr>
                        <a:lnSpc>
                          <a:spcPct val="107000"/>
                        </a:lnSpc>
                        <a:spcAft>
                          <a:spcPts val="0"/>
                        </a:spcAft>
                      </a:pPr>
                      <a:r>
                        <a:rPr lang="en-GB" sz="1200" b="0" i="0">
                          <a:solidFill>
                            <a:schemeClr val="tx1"/>
                          </a:solidFill>
                          <a:effectLst/>
                        </a:rPr>
                        <a:t>Do</a:t>
                      </a:r>
                      <a:r>
                        <a:rPr lang="en-GB" sz="1200" b="0" i="0" baseline="0">
                          <a:solidFill>
                            <a:schemeClr val="tx1"/>
                          </a:solidFill>
                          <a:effectLst/>
                        </a:rPr>
                        <a:t> you </a:t>
                      </a:r>
                      <a:r>
                        <a:rPr lang="en-GB" sz="1200" b="0" i="0">
                          <a:solidFill>
                            <a:schemeClr val="tx1"/>
                          </a:solidFill>
                          <a:effectLst/>
                        </a:rPr>
                        <a:t>feel confident when talking about your</a:t>
                      </a:r>
                      <a:r>
                        <a:rPr lang="en-GB" sz="1200" b="0" i="0" baseline="0">
                          <a:solidFill>
                            <a:schemeClr val="tx1"/>
                          </a:solidFill>
                          <a:effectLst/>
                        </a:rPr>
                        <a:t> progress in </a:t>
                      </a:r>
                      <a:r>
                        <a:rPr lang="en-GB" sz="1200" b="0" i="0">
                          <a:solidFill>
                            <a:schemeClr val="tx1"/>
                          </a:solidFill>
                          <a:effectLst/>
                        </a:rPr>
                        <a:t>learning using Success Criteria?</a:t>
                      </a:r>
                    </a:p>
                    <a:p>
                      <a:pPr>
                        <a:lnSpc>
                          <a:spcPct val="107000"/>
                        </a:lnSpc>
                        <a:spcAft>
                          <a:spcPts val="0"/>
                        </a:spcAft>
                      </a:pPr>
                      <a:r>
                        <a:rPr lang="en-GB" sz="1200" i="1">
                          <a:solidFill>
                            <a:schemeClr val="tx1"/>
                          </a:solidFill>
                          <a:effectLst/>
                        </a:rPr>
                        <a:t> </a:t>
                      </a:r>
                      <a:endParaRPr lang="en-GB" sz="1200" i="1">
                        <a:solidFill>
                          <a:schemeClr val="tx1"/>
                        </a:solidFill>
                        <a:effectLst/>
                        <a:latin typeface="Calibri"/>
                        <a:ea typeface="Calibri"/>
                        <a:cs typeface="Times New Roman"/>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a:solidFill>
                            <a:schemeClr val="tx1"/>
                          </a:solidFill>
                          <a:effectLst/>
                        </a:rPr>
                        <a:t> </a:t>
                      </a:r>
                      <a:endParaRPr lang="en-GB" sz="1000">
                        <a:solidFill>
                          <a:schemeClr val="tx1"/>
                        </a:solidFill>
                        <a:effectLst/>
                        <a:latin typeface="Calibri"/>
                        <a:ea typeface="Calibri"/>
                        <a:cs typeface="Times New Roman"/>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a:solidFill>
                            <a:schemeClr val="tx1"/>
                          </a:solidFill>
                          <a:effectLst/>
                        </a:rPr>
                        <a:t> </a:t>
                      </a:r>
                      <a:endParaRPr lang="en-GB" sz="1000">
                        <a:solidFill>
                          <a:schemeClr val="tx1"/>
                        </a:solidFill>
                        <a:effectLst/>
                        <a:latin typeface="Calibri"/>
                        <a:ea typeface="Calibri"/>
                        <a:cs typeface="Times New Roman"/>
                      </a:endParaRPr>
                    </a:p>
                  </a:txBody>
                  <a:tcPr marL="61000" marR="61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106276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2518"/>
            <a:ext cx="9144000" cy="91548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ES_alllogos_colour-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3136" y="1591288"/>
            <a:ext cx="4490109" cy="3660184"/>
          </a:xfrm>
          <a:prstGeom prst="rect">
            <a:avLst/>
          </a:prstGeom>
        </p:spPr>
      </p:pic>
    </p:spTree>
    <p:extLst>
      <p:ext uri="{BB962C8B-B14F-4D97-AF65-F5344CB8AC3E}">
        <p14:creationId xmlns:p14="http://schemas.microsoft.com/office/powerpoint/2010/main" val="3533247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3" name="Title 2"/>
          <p:cNvSpPr>
            <a:spLocks noGrp="1"/>
          </p:cNvSpPr>
          <p:nvPr>
            <p:ph type="title"/>
          </p:nvPr>
        </p:nvSpPr>
        <p:spPr>
          <a:xfrm>
            <a:off x="457200" y="188640"/>
            <a:ext cx="8229600" cy="1143000"/>
          </a:xfrm>
        </p:spPr>
        <p:txBody>
          <a:bodyPr>
            <a:normAutofit/>
          </a:bodyPr>
          <a:lstStyle/>
          <a:p>
            <a:r>
              <a:rPr lang="en-GB" sz="3200" b="1">
                <a:solidFill>
                  <a:srgbClr val="00ABB5"/>
                </a:solidFill>
              </a:rPr>
              <a:t>Learning Intentions and Success Criteria – definition and relationship</a:t>
            </a:r>
            <a:endParaRPr lang="en-GB" sz="3200"/>
          </a:p>
        </p:txBody>
      </p:sp>
      <p:graphicFrame>
        <p:nvGraphicFramePr>
          <p:cNvPr id="7" name="Diagram 6"/>
          <p:cNvGraphicFramePr/>
          <p:nvPr>
            <p:extLst>
              <p:ext uri="{D42A27DB-BD31-4B8C-83A1-F6EECF244321}">
                <p14:modId xmlns:p14="http://schemas.microsoft.com/office/powerpoint/2010/main" val="3453795288"/>
              </p:ext>
            </p:extLst>
          </p:nvPr>
        </p:nvGraphicFramePr>
        <p:xfrm>
          <a:off x="320653" y="1268760"/>
          <a:ext cx="8404717" cy="2088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 10"/>
          <p:cNvGraphicFramePr/>
          <p:nvPr>
            <p:extLst>
              <p:ext uri="{D42A27DB-BD31-4B8C-83A1-F6EECF244321}">
                <p14:modId xmlns:p14="http://schemas.microsoft.com/office/powerpoint/2010/main" val="113583273"/>
              </p:ext>
            </p:extLst>
          </p:nvPr>
        </p:nvGraphicFramePr>
        <p:xfrm>
          <a:off x="369641" y="3140968"/>
          <a:ext cx="8404717" cy="29523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9" name="Picture 8"/>
          <p:cNvPicPr>
            <a:picLocks noChangeAspect="1"/>
          </p:cNvPicPr>
          <p:nvPr/>
        </p:nvPicPr>
        <p:blipFill rotWithShape="1">
          <a:blip r:embed="rId14"/>
          <a:srcRect l="23560" t="23657" r="26010" b="31599"/>
          <a:stretch/>
        </p:blipFill>
        <p:spPr>
          <a:xfrm>
            <a:off x="-41714" y="5812402"/>
            <a:ext cx="9227428" cy="1045598"/>
          </a:xfrm>
          <a:prstGeom prst="rect">
            <a:avLst/>
          </a:prstGeom>
        </p:spPr>
      </p:pic>
    </p:spTree>
    <p:extLst>
      <p:ext uri="{BB962C8B-B14F-4D97-AF65-F5344CB8AC3E}">
        <p14:creationId xmlns:p14="http://schemas.microsoft.com/office/powerpoint/2010/main" val="360432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311818" y="1988840"/>
            <a:ext cx="8229600" cy="1143000"/>
          </a:xfrm>
        </p:spPr>
        <p:txBody>
          <a:bodyPr>
            <a:normAutofit fontScale="90000"/>
          </a:bodyPr>
          <a:lstStyle/>
          <a:p>
            <a:r>
              <a:rPr lang="en-GB" b="1">
                <a:solidFill>
                  <a:srgbClr val="00ABB5"/>
                </a:solidFill>
              </a:rPr>
              <a:t>Why are Learning Intentions and Success Criteria important?</a:t>
            </a:r>
            <a:br>
              <a:rPr lang="en-GB" b="1">
                <a:solidFill>
                  <a:srgbClr val="00ABB5"/>
                </a:solidFill>
              </a:rPr>
            </a:br>
            <a:r>
              <a:rPr lang="en-GB" b="1">
                <a:solidFill>
                  <a:srgbClr val="00ABB5"/>
                </a:solidFill>
              </a:rPr>
              <a:t/>
            </a:r>
            <a:br>
              <a:rPr lang="en-GB" b="1">
                <a:solidFill>
                  <a:srgbClr val="00ABB5"/>
                </a:solidFill>
              </a:rPr>
            </a:br>
            <a:r>
              <a:rPr lang="en-GB" sz="3100" b="1">
                <a:solidFill>
                  <a:srgbClr val="00ABB5"/>
                </a:solidFill>
              </a:rPr>
              <a:t>(5 minutes to discuss)</a:t>
            </a:r>
          </a:p>
        </p:txBody>
      </p:sp>
    </p:spTree>
    <p:extLst>
      <p:ext uri="{BB962C8B-B14F-4D97-AF65-F5344CB8AC3E}">
        <p14:creationId xmlns:p14="http://schemas.microsoft.com/office/powerpoint/2010/main" val="3151533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a:xfrm>
            <a:off x="346245" y="332656"/>
            <a:ext cx="8229600" cy="1143000"/>
          </a:xfrm>
        </p:spPr>
        <p:txBody>
          <a:bodyPr>
            <a:normAutofit fontScale="90000"/>
          </a:bodyPr>
          <a:lstStyle/>
          <a:p>
            <a:r>
              <a:rPr lang="en-GB" b="1">
                <a:solidFill>
                  <a:srgbClr val="00ABB5"/>
                </a:solidFill>
              </a:rPr>
              <a:t>Why are Learning Intentions and Success Criteria important?</a:t>
            </a:r>
          </a:p>
        </p:txBody>
      </p:sp>
      <p:sp>
        <p:nvSpPr>
          <p:cNvPr id="3" name="Content Placeholder 2"/>
          <p:cNvSpPr>
            <a:spLocks noGrp="1"/>
          </p:cNvSpPr>
          <p:nvPr>
            <p:ph idx="1"/>
          </p:nvPr>
        </p:nvSpPr>
        <p:spPr>
          <a:xfrm>
            <a:off x="166011" y="1794833"/>
            <a:ext cx="8811978" cy="5063167"/>
          </a:xfrm>
        </p:spPr>
        <p:txBody>
          <a:bodyPr>
            <a:normAutofit fontScale="47500" lnSpcReduction="20000"/>
          </a:bodyPr>
          <a:lstStyle/>
          <a:p>
            <a:pPr>
              <a:lnSpc>
                <a:spcPct val="120000"/>
              </a:lnSpc>
              <a:buClr>
                <a:schemeClr val="accent5"/>
              </a:buClr>
            </a:pPr>
            <a:r>
              <a:rPr lang="en-US" sz="5100"/>
              <a:t>Provide a focus for learning which allows learners to be clear about what is being asked of them</a:t>
            </a:r>
          </a:p>
          <a:p>
            <a:pPr>
              <a:lnSpc>
                <a:spcPct val="120000"/>
              </a:lnSpc>
              <a:buClr>
                <a:schemeClr val="accent5"/>
              </a:buClr>
            </a:pPr>
            <a:r>
              <a:rPr lang="en-US" sz="5100"/>
              <a:t>Provide scaffolding and a framework to ensure learners are actively engaged in their own learning and the assessment of their own progress</a:t>
            </a:r>
          </a:p>
          <a:p>
            <a:pPr>
              <a:lnSpc>
                <a:spcPct val="120000"/>
              </a:lnSpc>
              <a:buClr>
                <a:schemeClr val="accent5"/>
              </a:buClr>
            </a:pPr>
            <a:r>
              <a:rPr lang="en-US" sz="5100"/>
              <a:t>Allow both practitioners and learners to give quality feedback specifically on what has been learned and to identify next steps in learning</a:t>
            </a:r>
          </a:p>
          <a:p>
            <a:pPr>
              <a:lnSpc>
                <a:spcPct val="120000"/>
              </a:lnSpc>
              <a:buClr>
                <a:schemeClr val="accent5"/>
              </a:buClr>
            </a:pPr>
            <a:r>
              <a:rPr lang="en-GB" sz="5100"/>
              <a:t>Provide </a:t>
            </a:r>
            <a:r>
              <a:rPr lang="en-GB" altLang="en-US" sz="5100"/>
              <a:t>a framework for learners to engage in evaluative dialogue</a:t>
            </a:r>
          </a:p>
          <a:p>
            <a:pPr>
              <a:lnSpc>
                <a:spcPct val="120000"/>
              </a:lnSpc>
              <a:buClr>
                <a:schemeClr val="accent5"/>
              </a:buClr>
            </a:pPr>
            <a:r>
              <a:rPr lang="en-GB" altLang="en-US" sz="5100"/>
              <a:t>Inform learning conversations and profiling at key points.</a:t>
            </a:r>
          </a:p>
          <a:p>
            <a:pPr marL="342900" indent="-342900">
              <a:lnSpc>
                <a:spcPct val="120000"/>
              </a:lnSpc>
              <a:buFont typeface="Wingdings" pitchFamily="2" charset="2"/>
              <a:buChar char="§"/>
              <a:defRPr/>
            </a:pPr>
            <a:endParaRPr lang="en-US">
              <a:solidFill>
                <a:srgbClr val="000000"/>
              </a:solidFill>
            </a:endParaRPr>
          </a:p>
          <a:p>
            <a:pPr marL="342900" indent="-342900">
              <a:buFont typeface="Wingdings" pitchFamily="2" charset="2"/>
              <a:buChar char="§"/>
              <a:defRPr/>
            </a:pPr>
            <a:endParaRPr lang="en-GB">
              <a:solidFill>
                <a:srgbClr val="000000"/>
              </a:solidFill>
            </a:endParaRPr>
          </a:p>
          <a:p>
            <a:pPr marL="342900" indent="-342900">
              <a:buFont typeface="Arial" panose="020B0604020202020204" pitchFamily="34" charset="0"/>
              <a:buChar char="•"/>
            </a:pPr>
            <a:endParaRPr lang="en-GB" altLang="en-US" sz="2000"/>
          </a:p>
          <a:p>
            <a:pPr>
              <a:buNone/>
            </a:pPr>
            <a:r>
              <a:rPr lang="en-GB" altLang="en-US" sz="2400"/>
              <a:t>	</a:t>
            </a:r>
            <a:endParaRPr lang="en-GB"/>
          </a:p>
        </p:txBody>
      </p:sp>
    </p:spTree>
    <p:extLst>
      <p:ext uri="{BB962C8B-B14F-4D97-AF65-F5344CB8AC3E}">
        <p14:creationId xmlns:p14="http://schemas.microsoft.com/office/powerpoint/2010/main" val="3540909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10" name="Content Placeholder 2"/>
          <p:cNvSpPr>
            <a:spLocks noGrp="1"/>
          </p:cNvSpPr>
          <p:nvPr>
            <p:ph idx="1"/>
          </p:nvPr>
        </p:nvSpPr>
        <p:spPr>
          <a:xfrm>
            <a:off x="331799" y="560897"/>
            <a:ext cx="6674956" cy="4762038"/>
          </a:xfrm>
        </p:spPr>
        <p:txBody>
          <a:bodyPr>
            <a:normAutofit/>
          </a:bodyPr>
          <a:lstStyle/>
          <a:p>
            <a:pPr marL="0" indent="0">
              <a:buNone/>
              <a:defRPr/>
            </a:pPr>
            <a:r>
              <a:rPr lang="en-GB" sz="2400" i="1"/>
              <a:t>‘Staff should discuss with learners what they are </a:t>
            </a:r>
            <a:r>
              <a:rPr lang="en-GB" sz="2400" b="1" i="1"/>
              <a:t>expected to learn</a:t>
            </a:r>
            <a:r>
              <a:rPr lang="en-GB" sz="2400" i="1"/>
              <a:t>. They should </a:t>
            </a:r>
            <a:r>
              <a:rPr lang="en-GB" sz="2400" b="1" i="1"/>
              <a:t>clarify and share learning intentions and success criteria </a:t>
            </a:r>
            <a:r>
              <a:rPr lang="en-GB" sz="2400" i="1"/>
              <a:t>and appropriate experiences for achieving these. Both staff and learners should foster a sense of achievement by sharing challenging and realistic expectations. Sharing success criteria along with learning intentions allows learners to </a:t>
            </a:r>
            <a:r>
              <a:rPr lang="en-GB" sz="2400" b="1" i="1"/>
              <a:t>‘see what success looks like’. With practice, success criteria can often be devised by the learners themselves</a:t>
            </a:r>
            <a:r>
              <a:rPr lang="en-GB" sz="2400" i="1"/>
              <a:t>.’</a:t>
            </a:r>
          </a:p>
          <a:p>
            <a:pPr marL="0" indent="0">
              <a:buNone/>
              <a:defRPr/>
            </a:pPr>
            <a:r>
              <a:rPr lang="en-GB"/>
              <a:t>		</a:t>
            </a:r>
          </a:p>
          <a:p>
            <a:pPr marL="0" indent="0">
              <a:buNone/>
              <a:defRPr/>
            </a:pPr>
            <a:endParaRPr lang="en-GB"/>
          </a:p>
        </p:txBody>
      </p:sp>
      <p:pic>
        <p:nvPicPr>
          <p:cNvPr id="12" name="Picture 4" descr="https://i2.wp.com/www.charlestonacademy.co.uk/wp-content/uploads/2015/06/Screen-Shot-2015-06-14-at-05.59.34-286x42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210" y="1700808"/>
            <a:ext cx="1721490" cy="252806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90577" y="4953603"/>
            <a:ext cx="3012363" cy="369332"/>
          </a:xfrm>
          <a:prstGeom prst="rect">
            <a:avLst/>
          </a:prstGeom>
        </p:spPr>
        <p:txBody>
          <a:bodyPr wrap="none">
            <a:spAutoFit/>
          </a:bodyPr>
          <a:lstStyle/>
          <a:p>
            <a:pPr lvl="0"/>
            <a:r>
              <a:rPr lang="en-GB" b="1" i="1" kern="0">
                <a:solidFill>
                  <a:prstClr val="black"/>
                </a:solidFill>
                <a:latin typeface="Calibri" panose="020F0502020204030204" pitchFamily="34" charset="0"/>
              </a:rPr>
              <a:t>(Building the Curriculum 5)     </a:t>
            </a:r>
          </a:p>
        </p:txBody>
      </p:sp>
    </p:spTree>
    <p:extLst>
      <p:ext uri="{BB962C8B-B14F-4D97-AF65-F5344CB8AC3E}">
        <p14:creationId xmlns:p14="http://schemas.microsoft.com/office/powerpoint/2010/main" val="1569305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72585" y="6374080"/>
            <a:ext cx="2103260" cy="186956"/>
          </a:xfrm>
          <a:prstGeom prst="rect">
            <a:avLst/>
          </a:prstGeom>
        </p:spPr>
      </p:pic>
      <p:pic>
        <p:nvPicPr>
          <p:cNvPr id="9" name="Picture 8"/>
          <p:cNvPicPr>
            <a:picLocks noChangeAspect="1"/>
          </p:cNvPicPr>
          <p:nvPr/>
        </p:nvPicPr>
        <p:blipFill rotWithShape="1">
          <a:blip r:embed="rId4"/>
          <a:srcRect l="23560" t="23657" r="26010" b="31599"/>
          <a:stretch/>
        </p:blipFill>
        <p:spPr>
          <a:xfrm>
            <a:off x="-41714" y="5812402"/>
            <a:ext cx="9227428" cy="1045598"/>
          </a:xfrm>
          <a:prstGeom prst="rect">
            <a:avLst/>
          </a:prstGeom>
        </p:spPr>
      </p:pic>
      <p:pic>
        <p:nvPicPr>
          <p:cNvPr id="33" name="Picture 32"/>
          <p:cNvPicPr>
            <a:picLocks noChangeAspect="1"/>
          </p:cNvPicPr>
          <p:nvPr/>
        </p:nvPicPr>
        <p:blipFill>
          <a:blip r:embed="rId3"/>
          <a:stretch>
            <a:fillRect/>
          </a:stretch>
        </p:blipFill>
        <p:spPr>
          <a:xfrm>
            <a:off x="6624985" y="6526480"/>
            <a:ext cx="2103260" cy="186956"/>
          </a:xfrm>
          <a:prstGeom prst="rect">
            <a:avLst/>
          </a:prstGeom>
        </p:spPr>
      </p:pic>
      <p:sp>
        <p:nvSpPr>
          <p:cNvPr id="2" name="Title 1"/>
          <p:cNvSpPr>
            <a:spLocks noGrp="1"/>
          </p:cNvSpPr>
          <p:nvPr>
            <p:ph type="title"/>
          </p:nvPr>
        </p:nvSpPr>
        <p:spPr/>
        <p:txBody>
          <a:bodyPr>
            <a:normAutofit/>
          </a:bodyPr>
          <a:lstStyle/>
          <a:p>
            <a:r>
              <a:rPr lang="en-GB" sz="3100" b="1">
                <a:solidFill>
                  <a:srgbClr val="00ABB5"/>
                </a:solidFill>
              </a:rPr>
              <a:t>The language of Learning Intentions and Success Criteria</a:t>
            </a:r>
          </a:p>
        </p:txBody>
      </p:sp>
      <p:graphicFrame>
        <p:nvGraphicFramePr>
          <p:cNvPr id="12" name="Diagram 11"/>
          <p:cNvGraphicFramePr/>
          <p:nvPr>
            <p:extLst>
              <p:ext uri="{D42A27DB-BD31-4B8C-83A1-F6EECF244321}">
                <p14:modId xmlns:p14="http://schemas.microsoft.com/office/powerpoint/2010/main" val="3430300703"/>
              </p:ext>
            </p:extLst>
          </p:nvPr>
        </p:nvGraphicFramePr>
        <p:xfrm>
          <a:off x="517849" y="2750349"/>
          <a:ext cx="8302623" cy="32087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p:cNvSpPr/>
          <p:nvPr/>
        </p:nvSpPr>
        <p:spPr>
          <a:xfrm>
            <a:off x="517849" y="1412776"/>
            <a:ext cx="8108301" cy="1292662"/>
          </a:xfrm>
          <a:prstGeom prst="rect">
            <a:avLst/>
          </a:prstGeom>
        </p:spPr>
        <p:txBody>
          <a:bodyPr wrap="square">
            <a:spAutoFit/>
          </a:bodyPr>
          <a:lstStyle/>
          <a:p>
            <a:r>
              <a:rPr lang="en-GB" sz="2000"/>
              <a:t>There are many different ways to frame Learning Intentions and Success Criteria. There is no one correct way, however consistency of language used across the establishment is important.</a:t>
            </a:r>
          </a:p>
          <a:p>
            <a:endParaRPr lang="en-GB"/>
          </a:p>
        </p:txBody>
      </p:sp>
    </p:spTree>
    <p:extLst>
      <p:ext uri="{BB962C8B-B14F-4D97-AF65-F5344CB8AC3E}">
        <p14:creationId xmlns:p14="http://schemas.microsoft.com/office/powerpoint/2010/main" val="2593428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83F60851ABCF4888B3A6D7DFF55922" ma:contentTypeVersion="4" ma:contentTypeDescription="Create a new document." ma:contentTypeScope="" ma:versionID="671ba7310a3b0a5fd0cbdce29af1729f">
  <xsd:schema xmlns:xsd="http://www.w3.org/2001/XMLSchema" xmlns:xs="http://www.w3.org/2001/XMLSchema" xmlns:p="http://schemas.microsoft.com/office/2006/metadata/properties" xmlns:ns2="12459f61-1e73-41b4-9dd7-e7737d0a3c13" xmlns:ns3="f9cc9856-f73c-4937-991e-5daf82cc4818" targetNamespace="http://schemas.microsoft.com/office/2006/metadata/properties" ma:root="true" ma:fieldsID="3b79f42fa4f946b336eefadad62653f7" ns2:_="" ns3:_="">
    <xsd:import namespace="12459f61-1e73-41b4-9dd7-e7737d0a3c13"/>
    <xsd:import namespace="f9cc9856-f73c-4937-991e-5daf82cc4818"/>
    <xsd:element name="properties">
      <xsd:complexType>
        <xsd:sequence>
          <xsd:element name="documentManagement">
            <xsd:complexType>
              <xsd:all>
                <xsd:element ref="ns2:additional_x0020_tags" minOccurs="0"/>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459f61-1e73-41b4-9dd7-e7737d0a3c13" elementFormDefault="qualified">
    <xsd:import namespace="http://schemas.microsoft.com/office/2006/documentManagement/types"/>
    <xsd:import namespace="http://schemas.microsoft.com/office/infopath/2007/PartnerControls"/>
    <xsd:element name="additional_x0020_tags" ma:index="8" nillable="true" ma:displayName="additional tags" ma:default="#tagtest" ma:internalName="additional_x0020_tags">
      <xsd:simpleType>
        <xsd:restriction base="dms:Text">
          <xsd:maxLength value="255"/>
        </xsd:restrictio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cc9856-f73c-4937-991e-5daf82cc4818"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dditional_x0020_tags xmlns="12459f61-1e73-41b4-9dd7-e7737d0a3c13">#tagtest</additional_x0020_tags>
    <SharedWithUsers xmlns="12459f61-1e73-41b4-9dd7-e7737d0a3c13">
      <UserInfo>
        <DisplayName>Mrs Miller</DisplayName>
        <AccountId>8244</AccountId>
        <AccountType/>
      </UserInfo>
      <UserInfo>
        <DisplayName>Mrs Inglis</DisplayName>
        <AccountId>36443</AccountId>
        <AccountType/>
      </UserInfo>
      <UserInfo>
        <DisplayName>Miss Bennett</DisplayName>
        <AccountId>36871</AccountId>
        <AccountType/>
      </UserInfo>
      <UserInfo>
        <DisplayName>Mr Calder</DisplayName>
        <AccountId>1377</AccountId>
        <AccountType/>
      </UserInfo>
      <UserInfo>
        <DisplayName>Miss Halliday</DisplayName>
        <AccountId>37996</AccountId>
        <AccountType/>
      </UserInfo>
      <UserInfo>
        <DisplayName>B Horsburgh</DisplayName>
        <AccountId>12128</AccountId>
        <AccountType/>
      </UserInfo>
      <UserInfo>
        <DisplayName>Mrs Wylie</DisplayName>
        <AccountId>3653</AccountId>
        <AccountType/>
      </UserInfo>
      <UserInfo>
        <DisplayName>Mrs Campbell</DisplayName>
        <AccountId>42192</AccountId>
        <AccountType/>
      </UserInfo>
      <UserInfo>
        <DisplayName>Miss Murphy</DisplayName>
        <AccountId>3567</AccountId>
        <AccountType/>
      </UserInfo>
      <UserInfo>
        <DisplayName>Mrs Sinclair</DisplayName>
        <AccountId>7194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E4B921-978E-4456-A809-50AF9A6BE0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459f61-1e73-41b4-9dd7-e7737d0a3c13"/>
    <ds:schemaRef ds:uri="f9cc9856-f73c-4937-991e-5daf82cc48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E17AD3-AFFB-44B9-8370-51EE2366F767}">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f9cc9856-f73c-4937-991e-5daf82cc4818"/>
    <ds:schemaRef ds:uri="http://schemas.openxmlformats.org/package/2006/metadata/core-properties"/>
    <ds:schemaRef ds:uri="12459f61-1e73-41b4-9dd7-e7737d0a3c13"/>
  </ds:schemaRefs>
</ds:datastoreItem>
</file>

<file path=customXml/itemProps3.xml><?xml version="1.0" encoding="utf-8"?>
<ds:datastoreItem xmlns:ds="http://schemas.openxmlformats.org/officeDocument/2006/customXml" ds:itemID="{9B9F2A9F-5854-4578-AE20-3B6D3FBEF9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337</TotalTime>
  <Words>4465</Words>
  <Application>Microsoft Office PowerPoint</Application>
  <PresentationFormat>On-screen Show (4:3)</PresentationFormat>
  <Paragraphs>585</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Aims</vt:lpstr>
      <vt:lpstr>PowerPoint Presentation</vt:lpstr>
      <vt:lpstr>What is the difference between Learning Intentions and Success Criteria and how do they link together?  (5 minutes to discuss)</vt:lpstr>
      <vt:lpstr>Learning Intentions and Success Criteria – definition and relationship</vt:lpstr>
      <vt:lpstr>Why are Learning Intentions and Success Criteria important?  (5 minutes to discuss)</vt:lpstr>
      <vt:lpstr>Why are Learning Intentions and Success Criteria important?</vt:lpstr>
      <vt:lpstr>PowerPoint Presentation</vt:lpstr>
      <vt:lpstr>The language of Learning Intentions and Success Criteria</vt:lpstr>
      <vt:lpstr>PowerPoint Presentation</vt:lpstr>
      <vt:lpstr>What is a Learning Intention?</vt:lpstr>
      <vt:lpstr>Key features of effective Learning Intentions</vt:lpstr>
      <vt:lpstr>The process of creating Learning Intentions</vt:lpstr>
      <vt:lpstr>Sharing Learning Intentions</vt:lpstr>
      <vt:lpstr>Common issues with Learning Intentions</vt:lpstr>
      <vt:lpstr>Common issues with Learning Intentions </vt:lpstr>
      <vt:lpstr>Activity 1</vt:lpstr>
      <vt:lpstr>Creating Learning Intentions</vt:lpstr>
      <vt:lpstr>Activity 2</vt:lpstr>
      <vt:lpstr>Improving Learning Intentions Discuss these Learning Intentions.  </vt:lpstr>
      <vt:lpstr>Activity 2</vt:lpstr>
      <vt:lpstr>Improving Learning Intentions Do you agree with these comments?</vt:lpstr>
      <vt:lpstr>PowerPoint Presentation</vt:lpstr>
      <vt:lpstr>What are Success Criteria?</vt:lpstr>
      <vt:lpstr>What are the key features of Success Criteria?</vt:lpstr>
      <vt:lpstr>Co-constructing Success Criteria</vt:lpstr>
      <vt:lpstr>PowerPoint Presentation</vt:lpstr>
      <vt:lpstr>Keeping the Success Criteria focused</vt:lpstr>
      <vt:lpstr>Keeping the Success Criteria focused</vt:lpstr>
      <vt:lpstr>Ensuring Success Criteria focus on the Learning Intention</vt:lpstr>
      <vt:lpstr>Ensuring Success Criteria focus on the Learning Intention</vt:lpstr>
      <vt:lpstr>Co-constructing Success Criteria</vt:lpstr>
      <vt:lpstr>Using Success Criteria throughout the lesson</vt:lpstr>
      <vt:lpstr>Differentiating Success Criteria</vt:lpstr>
      <vt:lpstr>Common issues with Success Criteria</vt:lpstr>
      <vt:lpstr>Activity 1</vt:lpstr>
      <vt:lpstr>Improving Success Criteria  Discuss these Success Criteria. How might they be improved?</vt:lpstr>
      <vt:lpstr>Improving Success Criteria Do you agree with these comments?</vt:lpstr>
      <vt:lpstr>Activity 2 </vt:lpstr>
      <vt:lpstr>Moderating Learning Intentions and Success Criteria</vt:lpstr>
      <vt:lpstr>PowerPoint Presentation</vt:lpstr>
      <vt:lpstr>Moderating Learning Intentions and Success Criteria</vt:lpstr>
      <vt:lpstr>PowerPoint Presentation</vt:lpstr>
      <vt:lpstr>Self-evaluation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Andrews, Jaclyn</dc:creator>
  <cp:lastModifiedBy>Andrews, Jaclyn</cp:lastModifiedBy>
  <cp:revision>13</cp:revision>
  <cp:lastPrinted>2018-09-17T10:58:51Z</cp:lastPrinted>
  <dcterms:modified xsi:type="dcterms:W3CDTF">2018-09-17T11:02:25Z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0x010100B783F60851ABCF4888B3A6D7DFF55922</vt:lpwstr>
  </property>
</Properties>
</file>