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8"/>
  </p:notesMasterIdLst>
  <p:sldIdLst>
    <p:sldId id="281" r:id="rId2"/>
    <p:sldId id="256" r:id="rId3"/>
    <p:sldId id="266" r:id="rId4"/>
    <p:sldId id="286" r:id="rId5"/>
    <p:sldId id="330" r:id="rId6"/>
    <p:sldId id="331" r:id="rId7"/>
    <p:sldId id="332" r:id="rId8"/>
    <p:sldId id="290" r:id="rId9"/>
    <p:sldId id="279" r:id="rId10"/>
    <p:sldId id="299" r:id="rId11"/>
    <p:sldId id="320" r:id="rId12"/>
    <p:sldId id="301" r:id="rId13"/>
    <p:sldId id="302" r:id="rId14"/>
    <p:sldId id="333" r:id="rId15"/>
    <p:sldId id="313" r:id="rId16"/>
    <p:sldId id="305" r:id="rId17"/>
    <p:sldId id="340" r:id="rId18"/>
    <p:sldId id="306" r:id="rId19"/>
    <p:sldId id="271" r:id="rId20"/>
    <p:sldId id="324" r:id="rId21"/>
    <p:sldId id="325" r:id="rId22"/>
    <p:sldId id="326" r:id="rId23"/>
    <p:sldId id="328" r:id="rId24"/>
    <p:sldId id="335" r:id="rId25"/>
    <p:sldId id="336" r:id="rId26"/>
    <p:sldId id="337" r:id="rId27"/>
    <p:sldId id="307" r:id="rId28"/>
    <p:sldId id="308" r:id="rId29"/>
    <p:sldId id="309" r:id="rId30"/>
    <p:sldId id="310" r:id="rId31"/>
    <p:sldId id="294" r:id="rId32"/>
    <p:sldId id="338" r:id="rId33"/>
    <p:sldId id="339" r:id="rId34"/>
    <p:sldId id="311" r:id="rId35"/>
    <p:sldId id="312" r:id="rId36"/>
    <p:sldId id="329" r:id="rId3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8" autoAdjust="0"/>
    <p:restoredTop sz="82601" autoAdjust="0"/>
  </p:normalViewPr>
  <p:slideViewPr>
    <p:cSldViewPr>
      <p:cViewPr varScale="1">
        <p:scale>
          <a:sx n="71" d="100"/>
          <a:sy n="71" d="100"/>
        </p:scale>
        <p:origin x="-175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132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01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9A37ED1-C708-4A43-8EBC-4AEFEDBF8C1E}" type="slidenum">
              <a:rPr lang="en-US"/>
              <a:pPr>
                <a:defRPr/>
              </a:pPr>
              <a:t>‹#›</a:t>
            </a:fld>
            <a:endParaRPr lang="en-US"/>
          </a:p>
        </p:txBody>
      </p:sp>
    </p:spTree>
    <p:extLst>
      <p:ext uri="{BB962C8B-B14F-4D97-AF65-F5344CB8AC3E}">
        <p14:creationId xmlns:p14="http://schemas.microsoft.com/office/powerpoint/2010/main" val="3378241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9A37ED1-C708-4A43-8EBC-4AEFEDBF8C1E}" type="slidenum">
              <a:rPr lang="en-US" smtClean="0"/>
              <a:pPr>
                <a:defRPr/>
              </a:pPr>
              <a:t>23</a:t>
            </a:fld>
            <a:endParaRPr lang="en-US"/>
          </a:p>
        </p:txBody>
      </p:sp>
    </p:spTree>
    <p:extLst>
      <p:ext uri="{BB962C8B-B14F-4D97-AF65-F5344CB8AC3E}">
        <p14:creationId xmlns:p14="http://schemas.microsoft.com/office/powerpoint/2010/main" val="1022191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9A37ED1-C708-4A43-8EBC-4AEFEDBF8C1E}" type="slidenum">
              <a:rPr lang="en-US" smtClean="0"/>
              <a:pPr>
                <a:defRPr/>
              </a:pPr>
              <a:t>25</a:t>
            </a:fld>
            <a:endParaRPr lang="en-US"/>
          </a:p>
        </p:txBody>
      </p:sp>
    </p:spTree>
    <p:extLst>
      <p:ext uri="{BB962C8B-B14F-4D97-AF65-F5344CB8AC3E}">
        <p14:creationId xmlns:p14="http://schemas.microsoft.com/office/powerpoint/2010/main" val="102219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9A37ED1-C708-4A43-8EBC-4AEFEDBF8C1E}" type="slidenum">
              <a:rPr lang="en-US" smtClean="0"/>
              <a:pPr>
                <a:defRPr/>
              </a:pPr>
              <a:t>26</a:t>
            </a:fld>
            <a:endParaRPr lang="en-US"/>
          </a:p>
        </p:txBody>
      </p:sp>
    </p:spTree>
    <p:extLst>
      <p:ext uri="{BB962C8B-B14F-4D97-AF65-F5344CB8AC3E}">
        <p14:creationId xmlns:p14="http://schemas.microsoft.com/office/powerpoint/2010/main" val="102219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76071CAC-8CC8-4789-9A1C-FCC1655BD96F}" type="slidenum">
              <a:rPr lang="en-GB"/>
              <a:pPr>
                <a:defRPr/>
              </a:pPr>
              <a:t>‹#›</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Date Placeholder 3"/>
          <p:cNvSpPr>
            <a:spLocks noGrp="1"/>
          </p:cNvSpPr>
          <p:nvPr>
            <p:ph type="dt" sz="half" idx="12"/>
          </p:nvPr>
        </p:nvSpPr>
        <p:spPr/>
        <p:txBody>
          <a:bodyPr/>
          <a:lstStyle>
            <a:lvl1pPr>
              <a:defRPr/>
            </a:lvl1pPr>
          </a:lstStyle>
          <a:p>
            <a:pPr>
              <a:defRPr/>
            </a:pPr>
            <a:endParaRPr lang="en-GB"/>
          </a:p>
        </p:txBody>
      </p:sp>
    </p:spTree>
    <p:extLst>
      <p:ext uri="{BB962C8B-B14F-4D97-AF65-F5344CB8AC3E}">
        <p14:creationId xmlns:p14="http://schemas.microsoft.com/office/powerpoint/2010/main" val="2790732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DBCAC9B-2180-4A92-B323-68C2BBAD6252}" type="slidenum">
              <a:rPr lang="en-GB"/>
              <a:pPr>
                <a:defRPr/>
              </a:pPr>
              <a:t>‹#›</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Date Placeholder 3"/>
          <p:cNvSpPr>
            <a:spLocks noGrp="1"/>
          </p:cNvSpPr>
          <p:nvPr>
            <p:ph type="dt" sz="half" idx="12"/>
          </p:nvPr>
        </p:nvSpPr>
        <p:spPr/>
        <p:txBody>
          <a:bodyPr/>
          <a:lstStyle>
            <a:lvl1pPr>
              <a:defRPr/>
            </a:lvl1pPr>
          </a:lstStyle>
          <a:p>
            <a:pPr>
              <a:defRPr/>
            </a:pPr>
            <a:endParaRPr lang="en-GB"/>
          </a:p>
        </p:txBody>
      </p:sp>
    </p:spTree>
    <p:extLst>
      <p:ext uri="{BB962C8B-B14F-4D97-AF65-F5344CB8AC3E}">
        <p14:creationId xmlns:p14="http://schemas.microsoft.com/office/powerpoint/2010/main" val="3429208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09A7620-EA82-408B-A92C-DEB4958AE6B4}" type="slidenum">
              <a:rPr lang="en-GB"/>
              <a:pPr>
                <a:defRPr/>
              </a:pPr>
              <a:t>‹#›</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Date Placeholder 3"/>
          <p:cNvSpPr>
            <a:spLocks noGrp="1"/>
          </p:cNvSpPr>
          <p:nvPr>
            <p:ph type="dt" sz="half" idx="12"/>
          </p:nvPr>
        </p:nvSpPr>
        <p:spPr/>
        <p:txBody>
          <a:bodyPr/>
          <a:lstStyle>
            <a:lvl1pPr>
              <a:defRPr/>
            </a:lvl1pPr>
          </a:lstStyle>
          <a:p>
            <a:pPr>
              <a:defRPr/>
            </a:pPr>
            <a:endParaRPr lang="en-GB"/>
          </a:p>
        </p:txBody>
      </p:sp>
    </p:spTree>
    <p:extLst>
      <p:ext uri="{BB962C8B-B14F-4D97-AF65-F5344CB8AC3E}">
        <p14:creationId xmlns:p14="http://schemas.microsoft.com/office/powerpoint/2010/main" val="1816695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5504B74-BB7B-48DE-BE29-1C7DB4F781AE}" type="slidenum">
              <a:rPr lang="en-GB"/>
              <a:pPr>
                <a:defRPr/>
              </a:pPr>
              <a:t>‹#›</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Date Placeholder 3"/>
          <p:cNvSpPr>
            <a:spLocks noGrp="1"/>
          </p:cNvSpPr>
          <p:nvPr>
            <p:ph type="dt" sz="half" idx="12"/>
          </p:nvPr>
        </p:nvSpPr>
        <p:spPr/>
        <p:txBody>
          <a:bodyPr/>
          <a:lstStyle>
            <a:lvl1pPr>
              <a:defRPr/>
            </a:lvl1pPr>
          </a:lstStyle>
          <a:p>
            <a:pPr>
              <a:defRPr/>
            </a:pPr>
            <a:endParaRPr lang="en-GB"/>
          </a:p>
        </p:txBody>
      </p:sp>
    </p:spTree>
    <p:extLst>
      <p:ext uri="{BB962C8B-B14F-4D97-AF65-F5344CB8AC3E}">
        <p14:creationId xmlns:p14="http://schemas.microsoft.com/office/powerpoint/2010/main" val="228733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4EA3DAE4-B74A-4096-A679-F025561B5E4D}" type="slidenum">
              <a:rPr lang="en-GB"/>
              <a:pPr>
                <a:defRPr/>
              </a:pPr>
              <a:t>‹#›</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Date Placeholder 3"/>
          <p:cNvSpPr>
            <a:spLocks noGrp="1"/>
          </p:cNvSpPr>
          <p:nvPr>
            <p:ph type="dt" sz="half" idx="12"/>
          </p:nvPr>
        </p:nvSpPr>
        <p:spPr/>
        <p:txBody>
          <a:bodyPr/>
          <a:lstStyle>
            <a:lvl1pPr>
              <a:defRPr/>
            </a:lvl1pPr>
          </a:lstStyle>
          <a:p>
            <a:pPr>
              <a:defRPr/>
            </a:pPr>
            <a:endParaRPr lang="en-GB"/>
          </a:p>
        </p:txBody>
      </p:sp>
    </p:spTree>
    <p:extLst>
      <p:ext uri="{BB962C8B-B14F-4D97-AF65-F5344CB8AC3E}">
        <p14:creationId xmlns:p14="http://schemas.microsoft.com/office/powerpoint/2010/main" val="358599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ED9B344E-8AB6-4838-AE3F-C9BEF4EE55FF}" type="slidenum">
              <a:rPr lang="en-GB"/>
              <a:pPr>
                <a:defRPr/>
              </a:pPr>
              <a:t>‹#›</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Date Placeholder 3"/>
          <p:cNvSpPr>
            <a:spLocks noGrp="1"/>
          </p:cNvSpPr>
          <p:nvPr>
            <p:ph type="dt" sz="half" idx="12"/>
          </p:nvPr>
        </p:nvSpPr>
        <p:spPr/>
        <p:txBody>
          <a:bodyPr/>
          <a:lstStyle>
            <a:lvl1pPr>
              <a:defRPr/>
            </a:lvl1pPr>
          </a:lstStyle>
          <a:p>
            <a:pPr>
              <a:defRPr/>
            </a:pPr>
            <a:endParaRPr lang="en-GB"/>
          </a:p>
        </p:txBody>
      </p:sp>
    </p:spTree>
    <p:extLst>
      <p:ext uri="{BB962C8B-B14F-4D97-AF65-F5344CB8AC3E}">
        <p14:creationId xmlns:p14="http://schemas.microsoft.com/office/powerpoint/2010/main" val="342199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52BC8DC0-70EA-482E-AC01-2FEC9AF9985B}" type="slidenum">
              <a:rPr lang="en-GB"/>
              <a:pPr>
                <a:defRPr/>
              </a:pPr>
              <a:t>‹#›</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Date Placeholder 3"/>
          <p:cNvSpPr>
            <a:spLocks noGrp="1"/>
          </p:cNvSpPr>
          <p:nvPr>
            <p:ph type="dt" sz="half" idx="12"/>
          </p:nvPr>
        </p:nvSpPr>
        <p:spPr/>
        <p:txBody>
          <a:bodyPr/>
          <a:lstStyle>
            <a:lvl1pPr>
              <a:defRPr/>
            </a:lvl1pPr>
          </a:lstStyle>
          <a:p>
            <a:pPr>
              <a:defRPr/>
            </a:pPr>
            <a:endParaRPr lang="en-GB"/>
          </a:p>
        </p:txBody>
      </p:sp>
    </p:spTree>
    <p:extLst>
      <p:ext uri="{BB962C8B-B14F-4D97-AF65-F5344CB8AC3E}">
        <p14:creationId xmlns:p14="http://schemas.microsoft.com/office/powerpoint/2010/main" val="13660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15D8F26C-BDB1-4A44-A3D3-64FB19733146}" type="slidenum">
              <a:rPr lang="en-GB"/>
              <a:pPr>
                <a:defRPr/>
              </a:pPr>
              <a:t>‹#›</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Date Placeholder 3"/>
          <p:cNvSpPr>
            <a:spLocks noGrp="1"/>
          </p:cNvSpPr>
          <p:nvPr>
            <p:ph type="dt" sz="half" idx="12"/>
          </p:nvPr>
        </p:nvSpPr>
        <p:spPr/>
        <p:txBody>
          <a:bodyPr/>
          <a:lstStyle>
            <a:lvl1pPr>
              <a:defRPr/>
            </a:lvl1pPr>
          </a:lstStyle>
          <a:p>
            <a:pPr>
              <a:defRPr/>
            </a:pPr>
            <a:endParaRPr lang="en-GB"/>
          </a:p>
        </p:txBody>
      </p:sp>
    </p:spTree>
    <p:extLst>
      <p:ext uri="{BB962C8B-B14F-4D97-AF65-F5344CB8AC3E}">
        <p14:creationId xmlns:p14="http://schemas.microsoft.com/office/powerpoint/2010/main" val="388823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30B8F44B-FA97-4823-8A91-D8C964DE48DB}" type="slidenum">
              <a:rPr lang="en-GB"/>
              <a:pPr>
                <a:defRPr/>
              </a:pPr>
              <a:t>‹#›</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Date Placeholder 3"/>
          <p:cNvSpPr>
            <a:spLocks noGrp="1"/>
          </p:cNvSpPr>
          <p:nvPr>
            <p:ph type="dt" sz="half" idx="12"/>
          </p:nvPr>
        </p:nvSpPr>
        <p:spPr/>
        <p:txBody>
          <a:bodyPr/>
          <a:lstStyle>
            <a:lvl1pPr>
              <a:defRPr/>
            </a:lvl1pPr>
          </a:lstStyle>
          <a:p>
            <a:pPr>
              <a:defRPr/>
            </a:pPr>
            <a:endParaRPr lang="en-GB"/>
          </a:p>
        </p:txBody>
      </p:sp>
    </p:spTree>
    <p:extLst>
      <p:ext uri="{BB962C8B-B14F-4D97-AF65-F5344CB8AC3E}">
        <p14:creationId xmlns:p14="http://schemas.microsoft.com/office/powerpoint/2010/main" val="124023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C0710B5A-5EDB-45BD-A0AB-473E6158B54F}" type="slidenum">
              <a:rPr lang="en-GB"/>
              <a:pPr>
                <a:defRPr/>
              </a:pPr>
              <a:t>‹#›</a:t>
            </a:fld>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
        <p:nvSpPr>
          <p:cNvPr id="7" name="Date Placeholder 3"/>
          <p:cNvSpPr>
            <a:spLocks noGrp="1"/>
          </p:cNvSpPr>
          <p:nvPr>
            <p:ph type="dt" sz="half" idx="16"/>
          </p:nvPr>
        </p:nvSpPr>
        <p:spPr/>
        <p:txBody>
          <a:bodyPr/>
          <a:lstStyle>
            <a:lvl1pPr>
              <a:defRPr/>
            </a:lvl1pPr>
          </a:lstStyle>
          <a:p>
            <a:pPr>
              <a:defRPr/>
            </a:pPr>
            <a:endParaRPr lang="en-GB"/>
          </a:p>
        </p:txBody>
      </p:sp>
    </p:spTree>
    <p:extLst>
      <p:ext uri="{BB962C8B-B14F-4D97-AF65-F5344CB8AC3E}">
        <p14:creationId xmlns:p14="http://schemas.microsoft.com/office/powerpoint/2010/main" val="1512688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9B4ACB5B-F72D-487D-AB77-A3A6BA6DEABF}" type="slidenum">
              <a:rPr lang="en-GB"/>
              <a:pPr>
                <a:defRPr/>
              </a:pPr>
              <a:t>‹#›</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Date Placeholder 3"/>
          <p:cNvSpPr>
            <a:spLocks noGrp="1"/>
          </p:cNvSpPr>
          <p:nvPr>
            <p:ph type="dt" sz="half" idx="12"/>
          </p:nvPr>
        </p:nvSpPr>
        <p:spPr/>
        <p:txBody>
          <a:bodyPr/>
          <a:lstStyle>
            <a:lvl1pPr>
              <a:defRPr/>
            </a:lvl1pPr>
          </a:lstStyle>
          <a:p>
            <a:pPr>
              <a:defRPr/>
            </a:pPr>
            <a:endParaRPr lang="en-GB"/>
          </a:p>
        </p:txBody>
      </p:sp>
    </p:spTree>
    <p:extLst>
      <p:ext uri="{BB962C8B-B14F-4D97-AF65-F5344CB8AC3E}">
        <p14:creationId xmlns:p14="http://schemas.microsoft.com/office/powerpoint/2010/main" val="70033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BEE2BEDB-87E8-4600-8B7B-C66F5A7F933D}" type="slidenum">
              <a:rPr lang="en-GB"/>
              <a:pPr>
                <a:defRPr/>
              </a:pPr>
              <a:t>‹#›</a:t>
            </a:fld>
            <a:endParaRPr lang="en-GB"/>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a:defRPr/>
            </a:pPr>
            <a:endParaRPr lang="en-GB"/>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dof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bit.ly/1GoxRc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www.gooutdoors.co.uk/product-search/text/bladde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Rot="1" noChangeArrowheads="1"/>
          </p:cNvSpPr>
          <p:nvPr>
            <p:ph type="subTitle" idx="1"/>
          </p:nvPr>
        </p:nvSpPr>
        <p:spPr>
          <a:xfrm>
            <a:off x="1403350" y="2852738"/>
            <a:ext cx="6400800" cy="2786062"/>
          </a:xfrm>
        </p:spPr>
        <p:txBody>
          <a:bodyPr/>
          <a:lstStyle/>
          <a:p>
            <a:pPr eaLnBrk="1" hangingPunct="1">
              <a:lnSpc>
                <a:spcPct val="70000"/>
              </a:lnSpc>
            </a:pPr>
            <a:r>
              <a:rPr lang="en-GB" altLang="en-US" sz="2600" i="1" dirty="0" smtClean="0">
                <a:solidFill>
                  <a:srgbClr val="8E8D8C"/>
                </a:solidFill>
              </a:rPr>
              <a:t>Staff</a:t>
            </a:r>
          </a:p>
          <a:p>
            <a:pPr eaLnBrk="1" hangingPunct="1">
              <a:lnSpc>
                <a:spcPct val="70000"/>
              </a:lnSpc>
            </a:pPr>
            <a:r>
              <a:rPr lang="en-GB" altLang="en-US" sz="2600" dirty="0" smtClean="0">
                <a:solidFill>
                  <a:srgbClr val="8E8D8C"/>
                </a:solidFill>
              </a:rPr>
              <a:t>Stuart Boag - D of E Coordinator</a:t>
            </a:r>
          </a:p>
          <a:p>
            <a:pPr eaLnBrk="1" hangingPunct="1">
              <a:lnSpc>
                <a:spcPct val="70000"/>
              </a:lnSpc>
            </a:pPr>
            <a:r>
              <a:rPr lang="en-GB" altLang="en-US" sz="2600" dirty="0" smtClean="0">
                <a:solidFill>
                  <a:srgbClr val="8E8D8C"/>
                </a:solidFill>
              </a:rPr>
              <a:t>Nikki Walker – D of E Supervisor</a:t>
            </a:r>
          </a:p>
          <a:p>
            <a:pPr eaLnBrk="1" hangingPunct="1">
              <a:lnSpc>
                <a:spcPct val="70000"/>
              </a:lnSpc>
            </a:pPr>
            <a:r>
              <a:rPr lang="en-GB" altLang="en-US" sz="2600" dirty="0" smtClean="0">
                <a:solidFill>
                  <a:srgbClr val="8E8D8C"/>
                </a:solidFill>
              </a:rPr>
              <a:t>Kirsten Kirkpatrick – D of E Supervisor</a:t>
            </a:r>
          </a:p>
          <a:p>
            <a:pPr eaLnBrk="1" hangingPunct="1">
              <a:lnSpc>
                <a:spcPct val="70000"/>
              </a:lnSpc>
            </a:pPr>
            <a:r>
              <a:rPr lang="en-US" altLang="en-US" sz="2600" dirty="0" smtClean="0">
                <a:solidFill>
                  <a:srgbClr val="8E8D8C"/>
                </a:solidFill>
              </a:rPr>
              <a:t>Raymond Weir – D of E Assistant</a:t>
            </a:r>
          </a:p>
          <a:p>
            <a:pPr eaLnBrk="1" hangingPunct="1">
              <a:lnSpc>
                <a:spcPct val="70000"/>
              </a:lnSpc>
            </a:pPr>
            <a:r>
              <a:rPr lang="en-US" altLang="en-US" sz="2600" dirty="0" smtClean="0">
                <a:solidFill>
                  <a:srgbClr val="8E8D8C"/>
                </a:solidFill>
              </a:rPr>
              <a:t>Pauline Taylor</a:t>
            </a:r>
            <a:r>
              <a:rPr lang="en-US" altLang="en-US" sz="2600" dirty="0">
                <a:solidFill>
                  <a:srgbClr val="8E8D8C"/>
                </a:solidFill>
              </a:rPr>
              <a:t> – D of E </a:t>
            </a:r>
            <a:r>
              <a:rPr lang="en-US" altLang="en-US" sz="2600" dirty="0" smtClean="0">
                <a:solidFill>
                  <a:srgbClr val="8E8D8C"/>
                </a:solidFill>
              </a:rPr>
              <a:t>Assistant</a:t>
            </a:r>
          </a:p>
          <a:p>
            <a:pPr eaLnBrk="1" hangingPunct="1">
              <a:lnSpc>
                <a:spcPct val="70000"/>
              </a:lnSpc>
            </a:pPr>
            <a:r>
              <a:rPr lang="en-US" altLang="en-US" sz="2600" dirty="0" smtClean="0">
                <a:solidFill>
                  <a:srgbClr val="8E8D8C"/>
                </a:solidFill>
              </a:rPr>
              <a:t>Mike Russell </a:t>
            </a:r>
            <a:r>
              <a:rPr lang="en-US" altLang="en-US" sz="2600" dirty="0">
                <a:solidFill>
                  <a:srgbClr val="8E8D8C"/>
                </a:solidFill>
              </a:rPr>
              <a:t>– D of E Assistant</a:t>
            </a:r>
          </a:p>
          <a:p>
            <a:pPr eaLnBrk="1" hangingPunct="1">
              <a:lnSpc>
                <a:spcPct val="70000"/>
              </a:lnSpc>
            </a:pPr>
            <a:endParaRPr lang="en-US" altLang="en-US" sz="2600" dirty="0">
              <a:solidFill>
                <a:srgbClr val="8E8D8C"/>
              </a:solidFill>
            </a:endParaRPr>
          </a:p>
          <a:p>
            <a:pPr eaLnBrk="1" hangingPunct="1">
              <a:lnSpc>
                <a:spcPct val="70000"/>
              </a:lnSpc>
            </a:pPr>
            <a:endParaRPr lang="en-US" altLang="en-US" sz="2600" dirty="0" smtClean="0">
              <a:solidFill>
                <a:srgbClr val="8E8D8C"/>
              </a:solidFill>
            </a:endParaRPr>
          </a:p>
        </p:txBody>
      </p:sp>
      <p:sp>
        <p:nvSpPr>
          <p:cNvPr id="2053" name="Rectangle 5"/>
          <p:cNvSpPr>
            <a:spLocks noChangeArrowheads="1"/>
          </p:cNvSpPr>
          <p:nvPr/>
        </p:nvSpPr>
        <p:spPr bwMode="auto">
          <a:xfrm>
            <a:off x="6372225" y="2636838"/>
            <a:ext cx="164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tLang="en-US">
                <a:hlinkClick r:id="rId2"/>
              </a:rPr>
              <a:t>www.DofE.org</a:t>
            </a:r>
            <a:endParaRPr lang="en-GB" altLang="en-US"/>
          </a:p>
        </p:txBody>
      </p:sp>
      <p:pic>
        <p:nvPicPr>
          <p:cNvPr id="2055" name="Picture 7" descr="do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88913"/>
            <a:ext cx="6048375" cy="214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idx="4294967295"/>
          </p:nvPr>
        </p:nvSpPr>
        <p:spPr/>
        <p:txBody>
          <a:bodyPr wrap="square" numCol="1" anchorCtr="0" compatLnSpc="1">
            <a:prstTxWarp prst="textNoShape">
              <a:avLst/>
            </a:prstTxWarp>
          </a:bodyPr>
          <a:lstStyle/>
          <a:p>
            <a:pPr eaLnBrk="1" hangingPunct="1"/>
            <a:r>
              <a:rPr lang="en-GB" altLang="en-US" dirty="0" smtClean="0"/>
              <a:t>Practice Expedition</a:t>
            </a:r>
          </a:p>
        </p:txBody>
      </p:sp>
      <p:sp>
        <p:nvSpPr>
          <p:cNvPr id="35843" name="Rectangle 3"/>
          <p:cNvSpPr>
            <a:spLocks noGrp="1" noRot="1" noChangeArrowheads="1"/>
          </p:cNvSpPr>
          <p:nvPr>
            <p:ph idx="4294967295"/>
          </p:nvPr>
        </p:nvSpPr>
        <p:spPr>
          <a:xfrm>
            <a:off x="457200" y="1600200"/>
            <a:ext cx="7786688" cy="4800600"/>
          </a:xfrm>
        </p:spPr>
        <p:txBody>
          <a:bodyPr/>
          <a:lstStyle/>
          <a:p>
            <a:pPr eaLnBrk="1" hangingPunct="1">
              <a:buFont typeface="Arial" charset="0"/>
              <a:buNone/>
            </a:pPr>
            <a:r>
              <a:rPr lang="en-GB" altLang="en-US" sz="2800" dirty="0" smtClean="0"/>
              <a:t>Day 1</a:t>
            </a:r>
          </a:p>
          <a:p>
            <a:pPr eaLnBrk="1" hangingPunct="1"/>
            <a:r>
              <a:rPr lang="en-GB" altLang="en-US" sz="2800" dirty="0" smtClean="0"/>
              <a:t>From </a:t>
            </a:r>
            <a:r>
              <a:rPr lang="en-GB" altLang="en-US" sz="2800" b="1" dirty="0" smtClean="0"/>
              <a:t>Tuesday, 5</a:t>
            </a:r>
            <a:r>
              <a:rPr lang="en-GB" altLang="en-US" sz="2800" b="1" baseline="30000" dirty="0" smtClean="0"/>
              <a:t>th</a:t>
            </a:r>
            <a:r>
              <a:rPr lang="en-GB" altLang="en-US" sz="2800" b="1" dirty="0" smtClean="0"/>
              <a:t> June – Wednesday 6</a:t>
            </a:r>
            <a:r>
              <a:rPr lang="en-GB" altLang="en-US" sz="2800" b="1" baseline="30000" dirty="0" smtClean="0"/>
              <a:t>th</a:t>
            </a:r>
            <a:r>
              <a:rPr lang="en-GB" altLang="en-US" sz="2800" b="1" dirty="0" smtClean="0"/>
              <a:t> June</a:t>
            </a:r>
          </a:p>
          <a:p>
            <a:pPr eaLnBrk="1" hangingPunct="1"/>
            <a:endParaRPr lang="en-GB" altLang="en-US" sz="2800" dirty="0" smtClean="0"/>
          </a:p>
          <a:p>
            <a:pPr eaLnBrk="1" hangingPunct="1"/>
            <a:r>
              <a:rPr lang="en-GB" altLang="en-US" sz="2800" dirty="0" smtClean="0"/>
              <a:t>Students arrive in </a:t>
            </a:r>
            <a:r>
              <a:rPr lang="en-GB" altLang="en-US" sz="2800" dirty="0" err="1" smtClean="0"/>
              <a:t>Strathaven</a:t>
            </a:r>
            <a:r>
              <a:rPr lang="en-GB" altLang="en-US" sz="2800" dirty="0" smtClean="0"/>
              <a:t> at 10am .</a:t>
            </a:r>
          </a:p>
          <a:p>
            <a:pPr marL="114300" indent="0" eaLnBrk="1" hangingPunct="1">
              <a:buNone/>
            </a:pPr>
            <a:r>
              <a:rPr lang="en-GB" altLang="en-US" sz="2800" dirty="0"/>
              <a:t>	</a:t>
            </a:r>
            <a:r>
              <a:rPr lang="en-GB" altLang="en-US" sz="2800" dirty="0" smtClean="0"/>
              <a:t>POSTCODE: 	ML10 6DU</a:t>
            </a:r>
          </a:p>
          <a:p>
            <a:pPr marL="114300" indent="0" eaLnBrk="1" hangingPunct="1">
              <a:buNone/>
            </a:pPr>
            <a:r>
              <a:rPr lang="en-GB" altLang="en-US" sz="2800" dirty="0"/>
              <a:t>	</a:t>
            </a:r>
            <a:r>
              <a:rPr lang="en-GB" altLang="en-US" sz="2800" dirty="0" smtClean="0"/>
              <a:t>		55 LETHAME ROAD </a:t>
            </a:r>
          </a:p>
          <a:p>
            <a:pPr eaLnBrk="1" hangingPunct="1"/>
            <a:endParaRPr lang="en-GB" altLang="en-US" sz="2800" dirty="0" smtClean="0"/>
          </a:p>
          <a:p>
            <a:pPr eaLnBrk="1" hangingPunct="1"/>
            <a:r>
              <a:rPr lang="en-GB" altLang="en-US" sz="2800" dirty="0" smtClean="0"/>
              <a:t> Walking into the </a:t>
            </a:r>
            <a:r>
              <a:rPr lang="en-GB" altLang="en-US" sz="2800" dirty="0" err="1" smtClean="0"/>
              <a:t>Whitelees</a:t>
            </a:r>
            <a:r>
              <a:rPr lang="en-GB" altLang="en-US" sz="2800" dirty="0" smtClean="0"/>
              <a:t> </a:t>
            </a:r>
            <a:r>
              <a:rPr lang="en-GB" altLang="en-US" sz="2800" dirty="0" err="1" smtClean="0"/>
              <a:t>Windfarm</a:t>
            </a:r>
            <a:endParaRPr lang="en-GB" altLang="en-US"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Rot="1" noChangeArrowheads="1"/>
          </p:cNvSpPr>
          <p:nvPr>
            <p:ph idx="4294967295"/>
          </p:nvPr>
        </p:nvSpPr>
        <p:spPr>
          <a:xfrm>
            <a:off x="457200" y="1600200"/>
            <a:ext cx="7786688" cy="4800600"/>
          </a:xfrm>
        </p:spPr>
        <p:txBody>
          <a:bodyPr/>
          <a:lstStyle/>
          <a:p>
            <a:pPr eaLnBrk="1" hangingPunct="1">
              <a:buFont typeface="Arial" charset="0"/>
              <a:buNone/>
            </a:pPr>
            <a:r>
              <a:rPr lang="en-GB" altLang="en-US" sz="2800" dirty="0" smtClean="0"/>
              <a:t>Day 1</a:t>
            </a:r>
          </a:p>
          <a:p>
            <a:pPr eaLnBrk="1" hangingPunct="1"/>
            <a:r>
              <a:rPr lang="en-GB" altLang="en-US" sz="2800" dirty="0" smtClean="0"/>
              <a:t>From </a:t>
            </a:r>
            <a:r>
              <a:rPr lang="en-GB" altLang="en-US" sz="2800" b="1" dirty="0" smtClean="0"/>
              <a:t>Monday, 5</a:t>
            </a:r>
            <a:r>
              <a:rPr lang="en-GB" altLang="en-US" sz="2800" b="1" baseline="30000" dirty="0" smtClean="0"/>
              <a:t>th</a:t>
            </a:r>
            <a:r>
              <a:rPr lang="en-GB" altLang="en-US" sz="2800" b="1" dirty="0" smtClean="0"/>
              <a:t> June – Tuesday 6</a:t>
            </a:r>
            <a:r>
              <a:rPr lang="en-GB" altLang="en-US" sz="2800" b="1" baseline="30000" dirty="0" smtClean="0"/>
              <a:t>th</a:t>
            </a:r>
            <a:r>
              <a:rPr lang="en-GB" altLang="en-US" sz="2800" b="1" dirty="0" smtClean="0"/>
              <a:t> June</a:t>
            </a:r>
          </a:p>
          <a:p>
            <a:pPr eaLnBrk="1" hangingPunct="1"/>
            <a:endParaRPr lang="en-GB" altLang="en-US" sz="2800" dirty="0" smtClean="0"/>
          </a:p>
          <a:p>
            <a:pPr eaLnBrk="1" hangingPunct="1"/>
            <a:r>
              <a:rPr lang="en-GB" altLang="en-US" sz="2800" dirty="0"/>
              <a:t>Parents to </a:t>
            </a:r>
            <a:r>
              <a:rPr lang="en-GB" altLang="en-US" sz="2800" dirty="0" smtClean="0"/>
              <a:t>drop students in </a:t>
            </a:r>
            <a:r>
              <a:rPr lang="en-GB" altLang="en-US" sz="2800" dirty="0" err="1" smtClean="0"/>
              <a:t>Strathaven</a:t>
            </a:r>
            <a:r>
              <a:rPr lang="en-GB" altLang="en-US" sz="2800" dirty="0" smtClean="0"/>
              <a:t> at 10am.</a:t>
            </a:r>
          </a:p>
          <a:p>
            <a:pPr marL="114300" indent="0" eaLnBrk="1" hangingPunct="1">
              <a:buNone/>
            </a:pPr>
            <a:r>
              <a:rPr lang="en-GB" altLang="en-US" sz="2800" dirty="0"/>
              <a:t>	</a:t>
            </a:r>
            <a:r>
              <a:rPr lang="en-GB" altLang="en-US" sz="2800" dirty="0" smtClean="0"/>
              <a:t>POSTCODE: 	ML10 6DU</a:t>
            </a:r>
          </a:p>
          <a:p>
            <a:pPr marL="114300" indent="0" eaLnBrk="1" hangingPunct="1">
              <a:buNone/>
            </a:pPr>
            <a:r>
              <a:rPr lang="en-GB" altLang="en-US" sz="2800" dirty="0"/>
              <a:t>	</a:t>
            </a:r>
            <a:r>
              <a:rPr lang="en-GB" altLang="en-US" sz="2800" dirty="0" smtClean="0"/>
              <a:t>		55 LETHAME ROAD </a:t>
            </a:r>
          </a:p>
          <a:p>
            <a:pPr eaLnBrk="1" hangingPunct="1"/>
            <a:endParaRPr lang="en-GB" altLang="en-US" sz="2800" dirty="0" smtClean="0"/>
          </a:p>
          <a:p>
            <a:pPr eaLnBrk="1" hangingPunct="1"/>
            <a:r>
              <a:rPr lang="en-GB" altLang="en-US" sz="2800" dirty="0" smtClean="0"/>
              <a:t> Walking into the </a:t>
            </a:r>
            <a:r>
              <a:rPr lang="en-GB" altLang="en-US" sz="2800" dirty="0" err="1" smtClean="0"/>
              <a:t>Whitelees</a:t>
            </a:r>
            <a:r>
              <a:rPr lang="en-GB" altLang="en-US" sz="2800" dirty="0" smtClean="0"/>
              <a:t> </a:t>
            </a:r>
            <a:r>
              <a:rPr lang="en-GB" altLang="en-US" sz="2800" dirty="0" err="1" smtClean="0"/>
              <a:t>Windfarm</a:t>
            </a:r>
            <a:endParaRPr lang="en-GB" altLang="en-US" sz="2800"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0"/>
            <a:ext cx="10647489" cy="669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2677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idx="4294967295"/>
          </p:nvPr>
        </p:nvSpPr>
        <p:spPr/>
        <p:txBody>
          <a:bodyPr wrap="square" numCol="1" anchorCtr="0" compatLnSpc="1">
            <a:prstTxWarp prst="textNoShape">
              <a:avLst/>
            </a:prstTxWarp>
          </a:bodyPr>
          <a:lstStyle/>
          <a:p>
            <a:pPr eaLnBrk="1" hangingPunct="1"/>
            <a:r>
              <a:rPr lang="en-GB" altLang="en-US" dirty="0" smtClean="0"/>
              <a:t>Practice Expedition - Bronze</a:t>
            </a:r>
          </a:p>
        </p:txBody>
      </p:sp>
      <p:sp>
        <p:nvSpPr>
          <p:cNvPr id="37891" name="Rectangle 3"/>
          <p:cNvSpPr>
            <a:spLocks noGrp="1" noRot="1" noChangeArrowheads="1"/>
          </p:cNvSpPr>
          <p:nvPr>
            <p:ph idx="4294967295"/>
          </p:nvPr>
        </p:nvSpPr>
        <p:spPr>
          <a:xfrm>
            <a:off x="457200" y="1600200"/>
            <a:ext cx="7786688" cy="4800600"/>
          </a:xfrm>
        </p:spPr>
        <p:txBody>
          <a:bodyPr/>
          <a:lstStyle/>
          <a:p>
            <a:pPr eaLnBrk="1" hangingPunct="1">
              <a:buFont typeface="Arial" charset="0"/>
              <a:buNone/>
            </a:pPr>
            <a:r>
              <a:rPr lang="en-GB" altLang="en-US" sz="2800" dirty="0" smtClean="0"/>
              <a:t>Day 2</a:t>
            </a:r>
          </a:p>
          <a:p>
            <a:pPr eaLnBrk="1" hangingPunct="1">
              <a:buFont typeface="Arial" charset="0"/>
              <a:buNone/>
            </a:pPr>
            <a:endParaRPr lang="en-GB" altLang="en-US" sz="2800" dirty="0" smtClean="0"/>
          </a:p>
          <a:p>
            <a:pPr eaLnBrk="1" hangingPunct="1"/>
            <a:r>
              <a:rPr lang="en-GB" altLang="en-US" sz="2800" dirty="0" smtClean="0"/>
              <a:t>Walk out of </a:t>
            </a:r>
            <a:r>
              <a:rPr lang="en-GB" altLang="en-US" sz="2800" dirty="0" err="1" smtClean="0"/>
              <a:t>Whitelees</a:t>
            </a:r>
            <a:r>
              <a:rPr lang="en-GB" altLang="en-US" sz="2800" dirty="0" smtClean="0"/>
              <a:t> </a:t>
            </a:r>
            <a:r>
              <a:rPr lang="en-GB" altLang="en-US" sz="2800" dirty="0" err="1" smtClean="0"/>
              <a:t>Windfarm</a:t>
            </a:r>
            <a:r>
              <a:rPr lang="en-GB" altLang="en-US" sz="2800" dirty="0" smtClean="0"/>
              <a:t> and down to </a:t>
            </a:r>
            <a:r>
              <a:rPr lang="en-GB" altLang="en-US" sz="2800" dirty="0" err="1" smtClean="0"/>
              <a:t>Williamwood</a:t>
            </a:r>
            <a:r>
              <a:rPr lang="en-GB" altLang="en-US" sz="2800" dirty="0" smtClean="0"/>
              <a:t> High school.</a:t>
            </a:r>
          </a:p>
          <a:p>
            <a:pPr eaLnBrk="1" hangingPunct="1"/>
            <a:endParaRPr lang="en-GB" altLang="en-US" sz="2800" dirty="0" smtClean="0"/>
          </a:p>
          <a:p>
            <a:pPr eaLnBrk="1" hangingPunct="1"/>
            <a:r>
              <a:rPr lang="en-GB" altLang="en-US" sz="2800" dirty="0" smtClean="0"/>
              <a:t>Parents to collect students from 2pm onwards on Wednesday, 6</a:t>
            </a:r>
            <a:r>
              <a:rPr lang="en-GB" altLang="en-US" sz="2800" baseline="30000" dirty="0" smtClean="0"/>
              <a:t>th</a:t>
            </a:r>
            <a:r>
              <a:rPr lang="en-GB" altLang="en-US" sz="2800" dirty="0" smtClean="0"/>
              <a:t> June at </a:t>
            </a:r>
            <a:r>
              <a:rPr lang="en-GB" altLang="en-US" sz="2800" dirty="0" err="1" smtClean="0"/>
              <a:t>Williamwood</a:t>
            </a:r>
            <a:r>
              <a:rPr lang="en-GB" altLang="en-US" sz="2800" dirty="0" smtClean="0"/>
              <a:t> High School.</a:t>
            </a:r>
          </a:p>
          <a:p>
            <a:pPr eaLnBrk="1" hangingPunct="1">
              <a:buFont typeface="Arial" charset="0"/>
              <a:buNone/>
            </a:pPr>
            <a:endParaRPr lang="en-GB" alt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idx="4294967295"/>
          </p:nvPr>
        </p:nvSpPr>
        <p:spPr/>
        <p:txBody>
          <a:bodyPr wrap="square" numCol="1" anchorCtr="0" compatLnSpc="1">
            <a:prstTxWarp prst="textNoShape">
              <a:avLst/>
            </a:prstTxWarp>
          </a:bodyPr>
          <a:lstStyle/>
          <a:p>
            <a:pPr eaLnBrk="1" hangingPunct="1"/>
            <a:r>
              <a:rPr lang="en-GB" altLang="en-US" dirty="0" smtClean="0"/>
              <a:t>Assessed Expedition - Bronze</a:t>
            </a:r>
          </a:p>
        </p:txBody>
      </p:sp>
      <p:sp>
        <p:nvSpPr>
          <p:cNvPr id="38915" name="Rectangle 3"/>
          <p:cNvSpPr>
            <a:spLocks noGrp="1" noRot="1" noChangeArrowheads="1"/>
          </p:cNvSpPr>
          <p:nvPr>
            <p:ph idx="4294967295"/>
          </p:nvPr>
        </p:nvSpPr>
        <p:spPr>
          <a:xfrm>
            <a:off x="457200" y="1600200"/>
            <a:ext cx="7786688" cy="4800600"/>
          </a:xfrm>
        </p:spPr>
        <p:txBody>
          <a:bodyPr/>
          <a:lstStyle/>
          <a:p>
            <a:pPr eaLnBrk="1" hangingPunct="1">
              <a:buFont typeface="Arial" charset="0"/>
              <a:buNone/>
            </a:pPr>
            <a:r>
              <a:rPr lang="en-GB" altLang="en-US" sz="2800" dirty="0" smtClean="0"/>
              <a:t>The date:</a:t>
            </a:r>
          </a:p>
          <a:p>
            <a:pPr eaLnBrk="1" hangingPunct="1">
              <a:buFont typeface="Arial" charset="0"/>
              <a:buNone/>
            </a:pPr>
            <a:r>
              <a:rPr lang="en-GB" altLang="en-US" sz="2800" dirty="0" smtClean="0"/>
              <a:t>From </a:t>
            </a:r>
            <a:r>
              <a:rPr lang="en-GB" altLang="en-US" sz="2800" b="1" dirty="0" smtClean="0"/>
              <a:t>Thursday, 13</a:t>
            </a:r>
            <a:r>
              <a:rPr lang="en-GB" altLang="en-US" sz="2800" b="1" baseline="30000" dirty="0" smtClean="0"/>
              <a:t>th</a:t>
            </a:r>
            <a:r>
              <a:rPr lang="en-GB" altLang="en-US" sz="2800" b="1" dirty="0" smtClean="0"/>
              <a:t> Sept – Friday, 14th Sept</a:t>
            </a:r>
          </a:p>
          <a:p>
            <a:pPr eaLnBrk="1" hangingPunct="1">
              <a:buFont typeface="Arial" charset="0"/>
              <a:buNone/>
            </a:pPr>
            <a:endParaRPr lang="en-GB" altLang="en-US" sz="2800" b="1" dirty="0"/>
          </a:p>
          <a:p>
            <a:pPr eaLnBrk="1" hangingPunct="1"/>
            <a:r>
              <a:rPr lang="en-GB" altLang="en-US" sz="2800" dirty="0" smtClean="0"/>
              <a:t>Greenock Cut for our Bronze expedition.</a:t>
            </a:r>
          </a:p>
          <a:p>
            <a:pPr eaLnBrk="1" hangingPunct="1"/>
            <a:r>
              <a:rPr lang="en-GB" altLang="en-US" sz="2800" dirty="0" smtClean="0"/>
              <a:t>Students meet at </a:t>
            </a:r>
            <a:r>
              <a:rPr lang="en-GB" altLang="en-US" sz="2800" dirty="0" err="1" smtClean="0"/>
              <a:t>Barrhead</a:t>
            </a:r>
            <a:r>
              <a:rPr lang="en-GB" altLang="en-US" sz="2800" dirty="0" smtClean="0"/>
              <a:t> High School for 9am.</a:t>
            </a:r>
          </a:p>
          <a:p>
            <a:pPr eaLnBrk="1" hangingPunct="1"/>
            <a:r>
              <a:rPr lang="en-GB" altLang="en-US" sz="2800" dirty="0" smtClean="0"/>
              <a:t>Students walk to the train station and get the train to </a:t>
            </a:r>
            <a:r>
              <a:rPr lang="en-GB" altLang="en-US" sz="2800" dirty="0" err="1" smtClean="0"/>
              <a:t>Drumfrochar</a:t>
            </a:r>
            <a:r>
              <a:rPr lang="en-GB" altLang="en-US" sz="2800" dirty="0" smtClean="0"/>
              <a:t> (</a:t>
            </a:r>
            <a:r>
              <a:rPr lang="en-GB" altLang="en-US" sz="2800" dirty="0" err="1" smtClean="0"/>
              <a:t>approx</a:t>
            </a:r>
            <a:r>
              <a:rPr lang="en-GB" altLang="en-US" sz="2800" dirty="0" smtClean="0"/>
              <a:t> £5 each way).</a:t>
            </a:r>
          </a:p>
          <a:p>
            <a:pPr marL="114300" indent="0" eaLnBrk="1" hangingPunct="1">
              <a:buNone/>
            </a:pPr>
            <a:endParaRPr lang="en-GB" altLang="en-US" sz="2800" dirty="0" smtClean="0"/>
          </a:p>
          <a:p>
            <a:pPr marL="742950" lvl="1" indent="-285750" eaLnBrk="1" hangingPunct="1">
              <a:buFont typeface="Arial" charset="0"/>
              <a:buNone/>
            </a:pPr>
            <a:endParaRPr lang="en-GB" altLang="en-US" sz="25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611188" y="2492375"/>
            <a:ext cx="7620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GB" altLang="en-US" sz="5400" dirty="0" smtClean="0"/>
              <a:t>Costs</a:t>
            </a:r>
          </a:p>
        </p:txBody>
      </p:sp>
    </p:spTree>
    <p:extLst>
      <p:ext uri="{BB962C8B-B14F-4D97-AF65-F5344CB8AC3E}">
        <p14:creationId xmlns:p14="http://schemas.microsoft.com/office/powerpoint/2010/main" val="2502487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idx="4294967295"/>
          </p:nvPr>
        </p:nvSpPr>
        <p:spPr/>
        <p:txBody>
          <a:bodyPr wrap="square" numCol="1" anchorCtr="0" compatLnSpc="1">
            <a:prstTxWarp prst="textNoShape">
              <a:avLst/>
            </a:prstTxWarp>
          </a:bodyPr>
          <a:lstStyle/>
          <a:p>
            <a:pPr eaLnBrk="1" hangingPunct="1"/>
            <a:r>
              <a:rPr lang="en-GB" altLang="en-US" dirty="0" smtClean="0"/>
              <a:t>Costs of each expedition</a:t>
            </a:r>
          </a:p>
        </p:txBody>
      </p:sp>
      <p:sp>
        <p:nvSpPr>
          <p:cNvPr id="50182" name="Rectangle 3"/>
          <p:cNvSpPr>
            <a:spLocks noRot="1" noChangeArrowheads="1"/>
          </p:cNvSpPr>
          <p:nvPr/>
        </p:nvSpPr>
        <p:spPr bwMode="auto">
          <a:xfrm>
            <a:off x="395288" y="1125538"/>
            <a:ext cx="799313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28600"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hangingPunct="1"/>
            <a:r>
              <a:rPr lang="en-GB" altLang="en-US" sz="2800" dirty="0" smtClean="0"/>
              <a:t>We keep costs to an absolute minimum</a:t>
            </a:r>
          </a:p>
          <a:p>
            <a:pPr eaLnBrk="1" hangingPunct="1"/>
            <a:r>
              <a:rPr lang="en-GB" altLang="en-US" sz="2800" dirty="0" smtClean="0"/>
              <a:t>The practice expedition will cost £20 – paid through </a:t>
            </a:r>
            <a:r>
              <a:rPr lang="en-GB" altLang="en-US" sz="2800" dirty="0" err="1" smtClean="0"/>
              <a:t>ParentPay</a:t>
            </a:r>
            <a:r>
              <a:rPr lang="en-GB" altLang="en-US" sz="2800" dirty="0"/>
              <a:t> </a:t>
            </a:r>
            <a:r>
              <a:rPr lang="en-GB" altLang="en-US" sz="2800" dirty="0" smtClean="0"/>
              <a:t>(don’t do this yet!)</a:t>
            </a:r>
          </a:p>
          <a:p>
            <a:pPr eaLnBrk="1" hangingPunct="1"/>
            <a:r>
              <a:rPr lang="en-GB" altLang="en-US" sz="2800" dirty="0" smtClean="0"/>
              <a:t>The assessed expedition is usually cheaper as students travel by train.</a:t>
            </a:r>
          </a:p>
          <a:p>
            <a:pPr eaLnBrk="1" hangingPunct="1"/>
            <a:r>
              <a:rPr lang="en-GB" altLang="en-US" sz="2800" dirty="0" smtClean="0"/>
              <a:t>The expenses incurred are usually:</a:t>
            </a:r>
          </a:p>
          <a:p>
            <a:pPr marL="114300" indent="0" eaLnBrk="1" hangingPunct="1">
              <a:buNone/>
            </a:pPr>
            <a:r>
              <a:rPr lang="en-GB" altLang="en-US" sz="2800" dirty="0" smtClean="0"/>
              <a:t>Minibus &amp; transit van hire, diesel, sundries, occasionally we have to pay for additional DOFE staffing. </a:t>
            </a:r>
          </a:p>
          <a:p>
            <a:pPr marL="114300" indent="0" eaLnBrk="1" hangingPunct="1">
              <a:buNone/>
            </a:pPr>
            <a:r>
              <a:rPr lang="en-GB" altLang="en-US" sz="2800" dirty="0" smtClean="0"/>
              <a:t>On the assessed expedition we sometimes pay for the assessor and their costs.</a:t>
            </a:r>
            <a:endParaRPr lang="en-GB" alt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611188" y="2492375"/>
            <a:ext cx="7620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GB" altLang="en-US" sz="5400" smtClean="0"/>
              <a:t>Emergency Procedures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idx="4294967295"/>
          </p:nvPr>
        </p:nvSpPr>
        <p:spPr/>
        <p:txBody>
          <a:bodyPr wrap="square" numCol="1" anchorCtr="0" compatLnSpc="1">
            <a:prstTxWarp prst="textNoShape">
              <a:avLst/>
            </a:prstTxWarp>
          </a:bodyPr>
          <a:lstStyle/>
          <a:p>
            <a:pPr eaLnBrk="1" hangingPunct="1"/>
            <a:r>
              <a:rPr lang="en-GB" altLang="en-US" smtClean="0"/>
              <a:t>Emergency Procedures</a:t>
            </a:r>
          </a:p>
        </p:txBody>
      </p:sp>
      <p:sp>
        <p:nvSpPr>
          <p:cNvPr id="50182" name="Rectangle 3"/>
          <p:cNvSpPr>
            <a:spLocks noRot="1" noChangeArrowheads="1"/>
          </p:cNvSpPr>
          <p:nvPr/>
        </p:nvSpPr>
        <p:spPr bwMode="auto">
          <a:xfrm>
            <a:off x="395288" y="1125538"/>
            <a:ext cx="778668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28600"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hangingPunct="1"/>
            <a:r>
              <a:rPr lang="en-GB" altLang="en-US" sz="2800" b="1" dirty="0"/>
              <a:t>Practice Expedition</a:t>
            </a:r>
            <a:r>
              <a:rPr lang="en-GB" altLang="en-US" sz="2800" dirty="0"/>
              <a:t> </a:t>
            </a:r>
          </a:p>
          <a:p>
            <a:pPr eaLnBrk="1" hangingPunct="1"/>
            <a:r>
              <a:rPr lang="en-GB" altLang="en-US" sz="2800" dirty="0"/>
              <a:t>Students will be issued with </a:t>
            </a:r>
            <a:r>
              <a:rPr lang="en-GB" altLang="en-US" sz="2800" dirty="0" smtClean="0"/>
              <a:t>a mobile </a:t>
            </a:r>
            <a:r>
              <a:rPr lang="en-GB" altLang="en-US" sz="2800" dirty="0"/>
              <a:t>number to call if they need emergency </a:t>
            </a:r>
            <a:r>
              <a:rPr lang="en-GB" altLang="en-US" sz="2800" dirty="0" smtClean="0"/>
              <a:t>help. </a:t>
            </a:r>
            <a:endParaRPr lang="en-GB" altLang="en-US" sz="2800" dirty="0"/>
          </a:p>
          <a:p>
            <a:pPr eaLnBrk="1" hangingPunct="1"/>
            <a:r>
              <a:rPr lang="en-GB" altLang="en-US" sz="2800" dirty="0"/>
              <a:t>Groups will be issued with a walkie-talkie as well.</a:t>
            </a:r>
          </a:p>
          <a:p>
            <a:pPr eaLnBrk="1" hangingPunct="1"/>
            <a:r>
              <a:rPr lang="en-GB" altLang="en-US" sz="2800" b="1" dirty="0"/>
              <a:t>Assessed Expedition</a:t>
            </a:r>
            <a:r>
              <a:rPr lang="en-GB" altLang="en-US" sz="2800" dirty="0"/>
              <a:t> </a:t>
            </a:r>
          </a:p>
          <a:p>
            <a:pPr eaLnBrk="1" hangingPunct="1"/>
            <a:r>
              <a:rPr lang="en-GB" altLang="en-US" sz="2800" dirty="0"/>
              <a:t>Students will be issued with </a:t>
            </a:r>
            <a:r>
              <a:rPr lang="en-GB" altLang="en-US" sz="2800" dirty="0" smtClean="0"/>
              <a:t>a mobile </a:t>
            </a:r>
            <a:r>
              <a:rPr lang="en-GB" altLang="en-US" sz="2800" dirty="0"/>
              <a:t>number to call if they need emergency help – the vast majority of their time will be spent walking in their groups, remotely supervised, and will be required to use their training if an emergency occurs. </a:t>
            </a:r>
          </a:p>
          <a:p>
            <a:pPr eaLnBrk="1" hangingPunct="1"/>
            <a:r>
              <a:rPr lang="en-GB" altLang="en-US" sz="2800" dirty="0"/>
              <a:t>They will also have a walkie-talkie</a:t>
            </a:r>
          </a:p>
          <a:p>
            <a:pPr eaLnBrk="1" hangingPunct="1"/>
            <a:endParaRPr lang="en-GB" altLang="en-US" sz="2800" dirty="0"/>
          </a:p>
        </p:txBody>
      </p:sp>
    </p:spTree>
    <p:extLst>
      <p:ext uri="{BB962C8B-B14F-4D97-AF65-F5344CB8AC3E}">
        <p14:creationId xmlns:p14="http://schemas.microsoft.com/office/powerpoint/2010/main" val="874125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611188" y="2492375"/>
            <a:ext cx="7620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GB" altLang="en-US" sz="6000" smtClean="0"/>
              <a:t>Kit Guide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wrap="square" numCol="1" anchorCtr="0" compatLnSpc="1">
            <a:prstTxWarp prst="textNoShape">
              <a:avLst/>
            </a:prstTxWarp>
          </a:bodyPr>
          <a:lstStyle/>
          <a:p>
            <a:pPr eaLnBrk="1" hangingPunct="1"/>
            <a:r>
              <a:rPr lang="en-GB" altLang="en-US" smtClean="0"/>
              <a:t>Kit Guide</a:t>
            </a:r>
          </a:p>
        </p:txBody>
      </p:sp>
      <p:sp>
        <p:nvSpPr>
          <p:cNvPr id="17411" name="Rectangle 3"/>
          <p:cNvSpPr>
            <a:spLocks noGrp="1" noRot="1" noChangeArrowheads="1"/>
          </p:cNvSpPr>
          <p:nvPr>
            <p:ph idx="1"/>
          </p:nvPr>
        </p:nvSpPr>
        <p:spPr>
          <a:xfrm>
            <a:off x="395288" y="1268413"/>
            <a:ext cx="7620000" cy="4800600"/>
          </a:xfrm>
        </p:spPr>
        <p:txBody>
          <a:bodyPr/>
          <a:lstStyle/>
          <a:p>
            <a:pPr marL="114300" indent="0" eaLnBrk="1" hangingPunct="1">
              <a:lnSpc>
                <a:spcPct val="80000"/>
              </a:lnSpc>
              <a:buNone/>
            </a:pPr>
            <a:r>
              <a:rPr lang="en-GB" altLang="en-US" sz="2800" b="1" dirty="0"/>
              <a:t>Participants </a:t>
            </a:r>
            <a:r>
              <a:rPr lang="en-GB" altLang="en-US" sz="2800" b="1" dirty="0" smtClean="0"/>
              <a:t>can borrow:</a:t>
            </a:r>
            <a:endParaRPr lang="en-GB" altLang="en-US" sz="2800" b="1" dirty="0"/>
          </a:p>
          <a:p>
            <a:pPr eaLnBrk="1" hangingPunct="1">
              <a:lnSpc>
                <a:spcPct val="80000"/>
              </a:lnSpc>
            </a:pPr>
            <a:r>
              <a:rPr lang="en-GB" altLang="en-US" sz="2800" dirty="0" smtClean="0"/>
              <a:t>Participants can borrow a tent, rucksack, roll mat, sleeping bag, stove, compass and map.</a:t>
            </a:r>
          </a:p>
          <a:p>
            <a:pPr marL="114300" indent="0" eaLnBrk="1" hangingPunct="1">
              <a:lnSpc>
                <a:spcPct val="80000"/>
              </a:lnSpc>
              <a:buNone/>
            </a:pPr>
            <a:endParaRPr lang="en-GB" altLang="en-US" sz="2800" b="1" dirty="0" smtClean="0"/>
          </a:p>
          <a:p>
            <a:pPr marL="114300" indent="0" eaLnBrk="1" hangingPunct="1">
              <a:lnSpc>
                <a:spcPct val="80000"/>
              </a:lnSpc>
              <a:buNone/>
            </a:pPr>
            <a:r>
              <a:rPr lang="en-GB" altLang="en-US" sz="2800" b="1" dirty="0" smtClean="0"/>
              <a:t>Participants must have:</a:t>
            </a:r>
          </a:p>
          <a:p>
            <a:pPr marL="114300" indent="0" eaLnBrk="1" hangingPunct="1">
              <a:lnSpc>
                <a:spcPct val="80000"/>
              </a:lnSpc>
              <a:buNone/>
            </a:pPr>
            <a:r>
              <a:rPr lang="en-GB" altLang="en-US" sz="2800" dirty="0" smtClean="0"/>
              <a:t>	1.	Their own boots (worn in).</a:t>
            </a:r>
          </a:p>
          <a:p>
            <a:pPr marL="114300" indent="0" eaLnBrk="1" hangingPunct="1">
              <a:lnSpc>
                <a:spcPct val="80000"/>
              </a:lnSpc>
              <a:buNone/>
            </a:pPr>
            <a:r>
              <a:rPr lang="en-GB" altLang="en-US" sz="2800" dirty="0"/>
              <a:t>	</a:t>
            </a:r>
            <a:r>
              <a:rPr lang="en-GB" altLang="en-US" sz="2800" dirty="0" smtClean="0"/>
              <a:t>2.	Waterproofs jacket &amp; trousers</a:t>
            </a:r>
          </a:p>
          <a:p>
            <a:pPr marL="114300" indent="0" eaLnBrk="1" hangingPunct="1">
              <a:lnSpc>
                <a:spcPct val="80000"/>
              </a:lnSpc>
              <a:buNone/>
            </a:pPr>
            <a:r>
              <a:rPr lang="en-GB" altLang="en-US" sz="2800" dirty="0"/>
              <a:t>	</a:t>
            </a:r>
            <a:r>
              <a:rPr lang="en-GB" altLang="en-US" sz="2800" dirty="0" smtClean="0"/>
              <a:t>3.	A first aid kit</a:t>
            </a:r>
          </a:p>
          <a:p>
            <a:pPr marL="114300" indent="0" eaLnBrk="1" hangingPunct="1">
              <a:lnSpc>
                <a:spcPct val="80000"/>
              </a:lnSpc>
              <a:buNone/>
            </a:pPr>
            <a:r>
              <a:rPr lang="en-GB" altLang="en-US" sz="2800" dirty="0"/>
              <a:t>	</a:t>
            </a:r>
            <a:r>
              <a:rPr lang="en-GB" altLang="en-US" sz="2800" dirty="0" smtClean="0"/>
              <a:t>4.	A midge net</a:t>
            </a:r>
          </a:p>
          <a:p>
            <a:pPr marL="114300" indent="0" eaLnBrk="1" hangingPunct="1">
              <a:lnSpc>
                <a:spcPct val="80000"/>
              </a:lnSpc>
              <a:buNone/>
            </a:pPr>
            <a:r>
              <a:rPr lang="en-GB" altLang="en-US" sz="2800" dirty="0"/>
              <a:t>	</a:t>
            </a:r>
            <a:r>
              <a:rPr lang="en-GB" altLang="en-US" sz="2800" dirty="0" smtClean="0"/>
              <a:t>5.	A head torch</a:t>
            </a:r>
          </a:p>
          <a:p>
            <a:pPr eaLnBrk="1" hangingPunct="1">
              <a:lnSpc>
                <a:spcPct val="80000"/>
              </a:lnSpc>
            </a:pPr>
            <a:endParaRPr lang="en-GB" altLang="en-US" sz="2800" b="1" dirty="0" smtClean="0"/>
          </a:p>
          <a:p>
            <a:pPr marL="114300" indent="0" eaLnBrk="1" hangingPunct="1">
              <a:lnSpc>
                <a:spcPct val="80000"/>
              </a:lnSpc>
              <a:buNone/>
            </a:pPr>
            <a:r>
              <a:rPr lang="en-GB" altLang="en-US" sz="2800" b="1" dirty="0" smtClean="0"/>
              <a:t>Please do not wear/bring jeans </a:t>
            </a:r>
            <a:endParaRPr lang="en-GB" altLang="en-US" sz="2800" dirty="0" smtClean="0"/>
          </a:p>
          <a:p>
            <a:pPr eaLnBrk="1" hangingPunct="1">
              <a:lnSpc>
                <a:spcPct val="80000"/>
              </a:lnSpc>
            </a:pPr>
            <a:r>
              <a:rPr lang="en-GB" altLang="en-US" sz="2800" dirty="0" smtClean="0"/>
              <a:t>Please see kit list for further advice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395288" y="260350"/>
            <a:ext cx="7772400" cy="720725"/>
          </a:xfrm>
        </p:spPr>
        <p:txBody>
          <a:bodyPr wrap="square" numCol="1" anchorCtr="0" compatLnSpc="1">
            <a:prstTxWarp prst="textNoShape">
              <a:avLst/>
            </a:prstTxWarp>
          </a:bodyPr>
          <a:lstStyle/>
          <a:p>
            <a:pPr eaLnBrk="1" hangingPunct="1"/>
            <a:r>
              <a:rPr lang="en-GB" altLang="en-US" sz="4400" smtClean="0"/>
              <a:t>DofE - Parents’ Evening Agenda</a:t>
            </a:r>
          </a:p>
        </p:txBody>
      </p:sp>
      <p:sp>
        <p:nvSpPr>
          <p:cNvPr id="2051" name="Rectangle 3"/>
          <p:cNvSpPr>
            <a:spLocks noGrp="1" noRot="1" noChangeArrowheads="1"/>
          </p:cNvSpPr>
          <p:nvPr>
            <p:ph type="subTitle" idx="1"/>
          </p:nvPr>
        </p:nvSpPr>
        <p:spPr>
          <a:xfrm>
            <a:off x="1042988" y="1196975"/>
            <a:ext cx="6913562" cy="5111750"/>
          </a:xfrm>
        </p:spPr>
        <p:txBody>
          <a:bodyPr/>
          <a:lstStyle/>
          <a:p>
            <a:pPr eaLnBrk="1" hangingPunct="1">
              <a:lnSpc>
                <a:spcPct val="90000"/>
              </a:lnSpc>
            </a:pPr>
            <a:endParaRPr lang="en-GB" altLang="en-US" sz="700" dirty="0" smtClean="0">
              <a:solidFill>
                <a:srgbClr val="8E8D8C"/>
              </a:solidFill>
            </a:endParaRPr>
          </a:p>
          <a:p>
            <a:pPr eaLnBrk="1" hangingPunct="1">
              <a:lnSpc>
                <a:spcPct val="90000"/>
              </a:lnSpc>
              <a:buFont typeface="Wingdings" pitchFamily="2" charset="2"/>
              <a:buChar char="§"/>
            </a:pPr>
            <a:r>
              <a:rPr lang="en-GB" altLang="en-US" sz="3000" dirty="0" smtClean="0">
                <a:solidFill>
                  <a:srgbClr val="8E8D8C"/>
                </a:solidFill>
              </a:rPr>
              <a:t>Aim of the Award</a:t>
            </a:r>
          </a:p>
          <a:p>
            <a:pPr eaLnBrk="1" hangingPunct="1">
              <a:lnSpc>
                <a:spcPct val="90000"/>
              </a:lnSpc>
              <a:buFont typeface="Wingdings" pitchFamily="2" charset="2"/>
              <a:buChar char="§"/>
            </a:pPr>
            <a:r>
              <a:rPr lang="en-GB" altLang="en-US" sz="3000" dirty="0" smtClean="0">
                <a:solidFill>
                  <a:srgbClr val="8E8D8C"/>
                </a:solidFill>
              </a:rPr>
              <a:t>Student Training</a:t>
            </a:r>
          </a:p>
          <a:p>
            <a:pPr eaLnBrk="1" hangingPunct="1">
              <a:lnSpc>
                <a:spcPct val="90000"/>
              </a:lnSpc>
              <a:buFont typeface="Wingdings" pitchFamily="2" charset="2"/>
              <a:buChar char="§"/>
            </a:pPr>
            <a:r>
              <a:rPr lang="en-GB" altLang="en-US" sz="3000" dirty="0" smtClean="0">
                <a:solidFill>
                  <a:srgbClr val="8E8D8C"/>
                </a:solidFill>
              </a:rPr>
              <a:t>Expedition Dates &amp; Routes</a:t>
            </a:r>
          </a:p>
          <a:p>
            <a:pPr eaLnBrk="1" hangingPunct="1">
              <a:lnSpc>
                <a:spcPct val="90000"/>
              </a:lnSpc>
              <a:buFont typeface="Wingdings" pitchFamily="2" charset="2"/>
              <a:buChar char="§"/>
            </a:pPr>
            <a:r>
              <a:rPr lang="en-GB" altLang="en-US" sz="3000" dirty="0" smtClean="0">
                <a:solidFill>
                  <a:srgbClr val="8E8D8C"/>
                </a:solidFill>
              </a:rPr>
              <a:t>Cost</a:t>
            </a:r>
          </a:p>
          <a:p>
            <a:pPr eaLnBrk="1" hangingPunct="1">
              <a:lnSpc>
                <a:spcPct val="90000"/>
              </a:lnSpc>
              <a:buFont typeface="Wingdings" pitchFamily="2" charset="2"/>
              <a:buChar char="§"/>
            </a:pPr>
            <a:r>
              <a:rPr lang="en-GB" altLang="en-US" sz="3000" dirty="0" smtClean="0">
                <a:solidFill>
                  <a:srgbClr val="8E8D8C"/>
                </a:solidFill>
              </a:rPr>
              <a:t>Emergency Procedures</a:t>
            </a:r>
          </a:p>
          <a:p>
            <a:pPr eaLnBrk="1" hangingPunct="1">
              <a:lnSpc>
                <a:spcPct val="90000"/>
              </a:lnSpc>
              <a:buFont typeface="Wingdings" pitchFamily="2" charset="2"/>
              <a:buChar char="§"/>
            </a:pPr>
            <a:r>
              <a:rPr lang="en-GB" altLang="en-US" sz="3000" dirty="0" smtClean="0">
                <a:solidFill>
                  <a:srgbClr val="8E8D8C"/>
                </a:solidFill>
              </a:rPr>
              <a:t>Kit Guide</a:t>
            </a:r>
          </a:p>
          <a:p>
            <a:pPr eaLnBrk="1" hangingPunct="1">
              <a:lnSpc>
                <a:spcPct val="90000"/>
              </a:lnSpc>
              <a:buFont typeface="Wingdings" pitchFamily="2" charset="2"/>
              <a:buChar char="§"/>
            </a:pPr>
            <a:r>
              <a:rPr lang="en-GB" altLang="en-US" sz="3000" dirty="0" smtClean="0">
                <a:solidFill>
                  <a:srgbClr val="8E8D8C"/>
                </a:solidFill>
              </a:rPr>
              <a:t>Food Guide</a:t>
            </a:r>
          </a:p>
          <a:p>
            <a:pPr eaLnBrk="1" hangingPunct="1">
              <a:lnSpc>
                <a:spcPct val="90000"/>
              </a:lnSpc>
              <a:buFont typeface="Wingdings" pitchFamily="2" charset="2"/>
              <a:buChar char="§"/>
            </a:pPr>
            <a:r>
              <a:rPr lang="en-GB" altLang="en-US" sz="3000" dirty="0" smtClean="0">
                <a:solidFill>
                  <a:srgbClr val="8E8D8C"/>
                </a:solidFill>
              </a:rPr>
              <a:t>Supervision</a:t>
            </a:r>
          </a:p>
          <a:p>
            <a:pPr eaLnBrk="1" hangingPunct="1">
              <a:lnSpc>
                <a:spcPct val="90000"/>
              </a:lnSpc>
              <a:buFont typeface="Wingdings" pitchFamily="2" charset="2"/>
              <a:buChar char="§"/>
            </a:pPr>
            <a:r>
              <a:rPr lang="en-GB" altLang="en-US" sz="3000" dirty="0" smtClean="0">
                <a:solidFill>
                  <a:srgbClr val="8E8D8C"/>
                </a:solidFill>
              </a:rPr>
              <a:t>Parental Assistance</a:t>
            </a:r>
          </a:p>
          <a:p>
            <a:pPr eaLnBrk="1" hangingPunct="1">
              <a:lnSpc>
                <a:spcPct val="90000"/>
              </a:lnSpc>
              <a:buFont typeface="Wingdings" pitchFamily="2" charset="2"/>
              <a:buChar char="§"/>
            </a:pPr>
            <a:endParaRPr lang="en-GB" altLang="en-US" sz="3000" dirty="0" smtClean="0">
              <a:solidFill>
                <a:srgbClr val="8E8D8C"/>
              </a:solidFill>
            </a:endParaRPr>
          </a:p>
          <a:p>
            <a:pPr eaLnBrk="1" hangingPunct="1">
              <a:lnSpc>
                <a:spcPct val="90000"/>
              </a:lnSpc>
            </a:pPr>
            <a:endParaRPr lang="en-GB" altLang="en-US" sz="700" dirty="0" smtClean="0">
              <a:solidFill>
                <a:srgbClr val="8E8D8C"/>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wrap="square" numCol="1" anchorCtr="0" compatLnSpc="1">
            <a:prstTxWarp prst="textNoShape">
              <a:avLst/>
            </a:prstTxWarp>
          </a:bodyPr>
          <a:lstStyle/>
          <a:p>
            <a:pPr eaLnBrk="1" hangingPunct="1"/>
            <a:r>
              <a:rPr lang="en-GB" altLang="en-US" dirty="0" smtClean="0"/>
              <a:t>Kit Guide</a:t>
            </a:r>
          </a:p>
        </p:txBody>
      </p:sp>
      <p:sp>
        <p:nvSpPr>
          <p:cNvPr id="17411" name="Rectangle 3"/>
          <p:cNvSpPr>
            <a:spLocks noGrp="1" noRot="1" noChangeArrowheads="1"/>
          </p:cNvSpPr>
          <p:nvPr>
            <p:ph idx="1"/>
          </p:nvPr>
        </p:nvSpPr>
        <p:spPr>
          <a:xfrm>
            <a:off x="395288" y="1268413"/>
            <a:ext cx="7620000" cy="4800600"/>
          </a:xfrm>
        </p:spPr>
        <p:txBody>
          <a:bodyPr/>
          <a:lstStyle/>
          <a:p>
            <a:pPr eaLnBrk="1" hangingPunct="1">
              <a:lnSpc>
                <a:spcPct val="80000"/>
              </a:lnSpc>
            </a:pPr>
            <a:r>
              <a:rPr lang="en-GB" altLang="en-US" sz="2800" b="1" dirty="0" smtClean="0"/>
              <a:t>Equipment issued:</a:t>
            </a:r>
          </a:p>
          <a:p>
            <a:pPr lvl="1" eaLnBrk="1" hangingPunct="1">
              <a:lnSpc>
                <a:spcPct val="80000"/>
              </a:lnSpc>
            </a:pPr>
            <a:r>
              <a:rPr lang="en-GB" altLang="en-US" sz="2800" b="1" dirty="0" smtClean="0"/>
              <a:t>From:	The Edge</a:t>
            </a:r>
          </a:p>
          <a:p>
            <a:pPr lvl="1" eaLnBrk="1" hangingPunct="1">
              <a:lnSpc>
                <a:spcPct val="80000"/>
              </a:lnSpc>
            </a:pPr>
            <a:r>
              <a:rPr lang="en-GB" sz="2800" dirty="0"/>
              <a:t>(</a:t>
            </a:r>
            <a:r>
              <a:rPr lang="en-GB" sz="2800" dirty="0" smtClean="0"/>
              <a:t>Behind </a:t>
            </a:r>
            <a:r>
              <a:rPr lang="en-GB" sz="2800" dirty="0" err="1"/>
              <a:t>Fairweather</a:t>
            </a:r>
            <a:r>
              <a:rPr lang="en-GB" sz="2800" dirty="0"/>
              <a:t> Hall </a:t>
            </a:r>
            <a:r>
              <a:rPr lang="en-GB" sz="2800" dirty="0" err="1"/>
              <a:t>Barrhead</a:t>
            </a:r>
            <a:r>
              <a:rPr lang="en-GB" sz="2800" dirty="0"/>
              <a:t> Road, Newton </a:t>
            </a:r>
            <a:r>
              <a:rPr lang="en-GB" sz="2800" dirty="0" err="1"/>
              <a:t>Mearns</a:t>
            </a:r>
            <a:r>
              <a:rPr lang="en-GB" sz="2800" dirty="0"/>
              <a:t> G77 </a:t>
            </a:r>
            <a:r>
              <a:rPr lang="en-GB" sz="2800" dirty="0" smtClean="0"/>
              <a:t>6BB)</a:t>
            </a:r>
            <a:endParaRPr lang="en-GB" altLang="en-US" sz="2800" b="1" dirty="0" smtClean="0"/>
          </a:p>
          <a:p>
            <a:pPr lvl="1" eaLnBrk="1" hangingPunct="1">
              <a:lnSpc>
                <a:spcPct val="80000"/>
              </a:lnSpc>
            </a:pPr>
            <a:endParaRPr lang="en-GB" altLang="en-US" sz="2800" b="1" dirty="0"/>
          </a:p>
          <a:p>
            <a:pPr lvl="1" eaLnBrk="1" hangingPunct="1">
              <a:lnSpc>
                <a:spcPct val="80000"/>
              </a:lnSpc>
            </a:pPr>
            <a:r>
              <a:rPr lang="en-GB" altLang="en-US" sz="2800" b="1" dirty="0" smtClean="0"/>
              <a:t>When:	Monday, 4</a:t>
            </a:r>
            <a:r>
              <a:rPr lang="en-GB" altLang="en-US" sz="2800" b="1" baseline="30000" dirty="0" smtClean="0"/>
              <a:t>th</a:t>
            </a:r>
            <a:r>
              <a:rPr lang="en-GB" altLang="en-US" sz="2800" b="1" dirty="0" smtClean="0"/>
              <a:t> June at 6pm</a:t>
            </a:r>
          </a:p>
          <a:p>
            <a:pPr lvl="1" eaLnBrk="1" hangingPunct="1">
              <a:lnSpc>
                <a:spcPct val="80000"/>
              </a:lnSpc>
            </a:pPr>
            <a:r>
              <a:rPr lang="en-GB" altLang="en-US" sz="3200" b="1" dirty="0" smtClean="0"/>
              <a:t>Please: car-share where possible.</a:t>
            </a:r>
          </a:p>
          <a:p>
            <a:pPr marL="411163" lvl="1" indent="0" eaLnBrk="1" hangingPunct="1">
              <a:lnSpc>
                <a:spcPct val="80000"/>
              </a:lnSpc>
              <a:buNone/>
            </a:pPr>
            <a:endParaRPr lang="en-GB" altLang="en-US" sz="3200" dirty="0" smtClean="0"/>
          </a:p>
        </p:txBody>
      </p:sp>
    </p:spTree>
    <p:extLst>
      <p:ext uri="{BB962C8B-B14F-4D97-AF65-F5344CB8AC3E}">
        <p14:creationId xmlns:p14="http://schemas.microsoft.com/office/powerpoint/2010/main" val="634307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wrap="square" numCol="1" anchorCtr="0" compatLnSpc="1">
            <a:prstTxWarp prst="textNoShape">
              <a:avLst/>
            </a:prstTxWarp>
          </a:bodyPr>
          <a:lstStyle/>
          <a:p>
            <a:pPr eaLnBrk="1" hangingPunct="1"/>
            <a:r>
              <a:rPr lang="en-GB" altLang="en-US" smtClean="0"/>
              <a:t>Kit Guide</a:t>
            </a:r>
          </a:p>
        </p:txBody>
      </p:sp>
      <p:sp>
        <p:nvSpPr>
          <p:cNvPr id="17411" name="Rectangle 3"/>
          <p:cNvSpPr>
            <a:spLocks noGrp="1" noRot="1" noChangeArrowheads="1"/>
          </p:cNvSpPr>
          <p:nvPr>
            <p:ph idx="1"/>
          </p:nvPr>
        </p:nvSpPr>
        <p:spPr>
          <a:xfrm>
            <a:off x="395288" y="1268413"/>
            <a:ext cx="7620000" cy="4800600"/>
          </a:xfrm>
        </p:spPr>
        <p:txBody>
          <a:bodyPr/>
          <a:lstStyle/>
          <a:p>
            <a:pPr marL="411163" lvl="1" indent="0" eaLnBrk="1" hangingPunct="1">
              <a:lnSpc>
                <a:spcPct val="80000"/>
              </a:lnSpc>
              <a:buNone/>
            </a:pPr>
            <a:r>
              <a:rPr lang="en-GB" altLang="en-US" sz="3200" b="1" dirty="0" smtClean="0"/>
              <a:t>New </a:t>
            </a:r>
            <a:r>
              <a:rPr lang="en-GB" altLang="en-US" sz="3200" b="1" dirty="0"/>
              <a:t>Procedures</a:t>
            </a:r>
          </a:p>
          <a:p>
            <a:pPr eaLnBrk="1" hangingPunct="1">
              <a:lnSpc>
                <a:spcPct val="80000"/>
              </a:lnSpc>
            </a:pPr>
            <a:r>
              <a:rPr lang="en-GB" altLang="en-US" sz="2800" dirty="0"/>
              <a:t>When collecting </a:t>
            </a:r>
            <a:r>
              <a:rPr lang="en-GB" altLang="en-US" sz="2800" dirty="0" smtClean="0"/>
              <a:t>kit, </a:t>
            </a:r>
            <a:r>
              <a:rPr lang="en-GB" altLang="en-US" sz="2800" dirty="0"/>
              <a:t>a £50 </a:t>
            </a:r>
            <a:r>
              <a:rPr lang="en-GB" altLang="en-US" sz="2800" dirty="0" smtClean="0"/>
              <a:t>cash </a:t>
            </a:r>
            <a:r>
              <a:rPr lang="en-GB" altLang="en-US" sz="2800" dirty="0"/>
              <a:t>or </a:t>
            </a:r>
            <a:r>
              <a:rPr lang="en-GB" altLang="en-US" sz="2800" dirty="0" smtClean="0"/>
              <a:t>cheque deposit is required. (cheques made </a:t>
            </a:r>
            <a:r>
              <a:rPr lang="en-GB" altLang="en-US" sz="2800" dirty="0"/>
              <a:t>payable to East Renfrewshire </a:t>
            </a:r>
            <a:r>
              <a:rPr lang="en-GB" altLang="en-US" sz="2800" dirty="0" smtClean="0"/>
              <a:t>Council)</a:t>
            </a:r>
          </a:p>
          <a:p>
            <a:pPr eaLnBrk="1" hangingPunct="1">
              <a:lnSpc>
                <a:spcPct val="80000"/>
              </a:lnSpc>
            </a:pPr>
            <a:r>
              <a:rPr lang="en-GB" altLang="en-US" sz="2800" dirty="0" smtClean="0"/>
              <a:t>Please secure cash/cheque in an envelope with your child’s name and school on the front.</a:t>
            </a:r>
          </a:p>
          <a:p>
            <a:pPr eaLnBrk="1" hangingPunct="1">
              <a:lnSpc>
                <a:spcPct val="80000"/>
              </a:lnSpc>
            </a:pPr>
            <a:endParaRPr lang="en-GB" altLang="en-US" sz="2800" dirty="0"/>
          </a:p>
          <a:p>
            <a:pPr eaLnBrk="1" hangingPunct="1">
              <a:lnSpc>
                <a:spcPct val="80000"/>
              </a:lnSpc>
            </a:pPr>
            <a:r>
              <a:rPr lang="en-GB" altLang="en-US" sz="2800" dirty="0" smtClean="0"/>
              <a:t>Mr Sinclair is aware of these procedures and does not wish this to be a barrier to ANY young person completing their DOFE Award.</a:t>
            </a:r>
          </a:p>
          <a:p>
            <a:pPr eaLnBrk="1" hangingPunct="1">
              <a:lnSpc>
                <a:spcPct val="80000"/>
              </a:lnSpc>
            </a:pPr>
            <a:r>
              <a:rPr lang="en-GB" altLang="en-US" sz="2800" dirty="0" smtClean="0"/>
              <a:t>If you have concerns, please contact Mr Sinclair in confidence. </a:t>
            </a:r>
          </a:p>
          <a:p>
            <a:pPr eaLnBrk="1" hangingPunct="1">
              <a:lnSpc>
                <a:spcPct val="80000"/>
              </a:lnSpc>
            </a:pPr>
            <a:endParaRPr lang="en-GB" altLang="en-US" sz="2800" dirty="0" smtClean="0"/>
          </a:p>
        </p:txBody>
      </p:sp>
    </p:spTree>
    <p:extLst>
      <p:ext uri="{BB962C8B-B14F-4D97-AF65-F5344CB8AC3E}">
        <p14:creationId xmlns:p14="http://schemas.microsoft.com/office/powerpoint/2010/main" val="3355407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wrap="square" numCol="1" anchorCtr="0" compatLnSpc="1">
            <a:prstTxWarp prst="textNoShape">
              <a:avLst/>
            </a:prstTxWarp>
          </a:bodyPr>
          <a:lstStyle/>
          <a:p>
            <a:pPr eaLnBrk="1" hangingPunct="1"/>
            <a:r>
              <a:rPr lang="en-GB" altLang="en-US" dirty="0" smtClean="0"/>
              <a:t>Kit Guide</a:t>
            </a:r>
          </a:p>
        </p:txBody>
      </p:sp>
      <p:sp>
        <p:nvSpPr>
          <p:cNvPr id="17411" name="Rectangle 3"/>
          <p:cNvSpPr>
            <a:spLocks noGrp="1" noRot="1" noChangeArrowheads="1"/>
          </p:cNvSpPr>
          <p:nvPr>
            <p:ph idx="1"/>
          </p:nvPr>
        </p:nvSpPr>
        <p:spPr>
          <a:xfrm>
            <a:off x="395288" y="1268413"/>
            <a:ext cx="7620000" cy="4800600"/>
          </a:xfrm>
        </p:spPr>
        <p:txBody>
          <a:bodyPr/>
          <a:lstStyle/>
          <a:p>
            <a:pPr marL="114300" lvl="1" indent="0" eaLnBrk="1" hangingPunct="1">
              <a:lnSpc>
                <a:spcPct val="80000"/>
              </a:lnSpc>
              <a:buClr>
                <a:schemeClr val="accent1"/>
              </a:buClr>
              <a:buNone/>
            </a:pPr>
            <a:r>
              <a:rPr lang="en-GB" altLang="en-US" sz="3200" dirty="0"/>
              <a:t>Returning </a:t>
            </a:r>
            <a:r>
              <a:rPr lang="en-GB" altLang="en-US" sz="3200" dirty="0" smtClean="0"/>
              <a:t>kit</a:t>
            </a:r>
          </a:p>
          <a:p>
            <a:pPr marL="571500" lvl="1" indent="-457200" eaLnBrk="1" hangingPunct="1">
              <a:lnSpc>
                <a:spcPct val="80000"/>
              </a:lnSpc>
              <a:buClr>
                <a:schemeClr val="accent1"/>
              </a:buClr>
            </a:pPr>
            <a:r>
              <a:rPr lang="en-GB" altLang="en-US" sz="3200" b="1" dirty="0"/>
              <a:t>ALL EQUIPMENT MUST BE RETURNED TO </a:t>
            </a:r>
            <a:r>
              <a:rPr lang="en-GB" altLang="en-US" sz="3200" b="1" i="1" dirty="0"/>
              <a:t>THE </a:t>
            </a:r>
            <a:r>
              <a:rPr lang="en-GB" altLang="en-US" sz="3200" b="1" i="1" dirty="0" smtClean="0"/>
              <a:t>EDGE</a:t>
            </a:r>
            <a:r>
              <a:rPr lang="en-GB" altLang="en-US" sz="3200" b="1" dirty="0" smtClean="0"/>
              <a:t>.</a:t>
            </a:r>
            <a:endParaRPr lang="en-GB" altLang="en-US" sz="3200" b="1" dirty="0"/>
          </a:p>
          <a:p>
            <a:pPr marL="114300" lvl="1" indent="0" eaLnBrk="1" hangingPunct="1">
              <a:lnSpc>
                <a:spcPct val="80000"/>
              </a:lnSpc>
              <a:buClr>
                <a:schemeClr val="accent1"/>
              </a:buClr>
              <a:buNone/>
            </a:pPr>
            <a:r>
              <a:rPr lang="en-GB" altLang="en-US" sz="3200" dirty="0"/>
              <a:t>This </a:t>
            </a:r>
            <a:r>
              <a:rPr lang="en-GB" altLang="en-US" sz="3200" dirty="0" smtClean="0"/>
              <a:t>means you need to:</a:t>
            </a:r>
          </a:p>
          <a:p>
            <a:pPr marL="628650" lvl="1" indent="-514350" eaLnBrk="1" hangingPunct="1">
              <a:lnSpc>
                <a:spcPct val="80000"/>
              </a:lnSpc>
              <a:buClr>
                <a:schemeClr val="accent1"/>
              </a:buClr>
              <a:buFont typeface="+mj-lt"/>
              <a:buAutoNum type="arabicPeriod"/>
            </a:pPr>
            <a:r>
              <a:rPr lang="en-GB" altLang="en-US" sz="3200" dirty="0" smtClean="0"/>
              <a:t>Hang your tent in a garage/over a door to ensure they are completely dry – even if it hasn’t rained.</a:t>
            </a:r>
          </a:p>
          <a:p>
            <a:pPr marL="628650" lvl="1" indent="-514350" eaLnBrk="1" hangingPunct="1">
              <a:lnSpc>
                <a:spcPct val="80000"/>
              </a:lnSpc>
              <a:buClr>
                <a:schemeClr val="accent1"/>
              </a:buClr>
              <a:buFont typeface="+mj-lt"/>
              <a:buAutoNum type="arabicPeriod"/>
            </a:pPr>
            <a:r>
              <a:rPr lang="en-GB" altLang="en-US" sz="3200" dirty="0" smtClean="0"/>
              <a:t>Scrubbing, with a </a:t>
            </a:r>
            <a:r>
              <a:rPr lang="en-GB" altLang="en-US" sz="3200" dirty="0" err="1" smtClean="0"/>
              <a:t>brillo</a:t>
            </a:r>
            <a:r>
              <a:rPr lang="en-GB" altLang="en-US" sz="3200" dirty="0" smtClean="0"/>
              <a:t>, all of the </a:t>
            </a:r>
            <a:r>
              <a:rPr lang="en-GB" altLang="en-US" sz="3200" dirty="0" err="1" smtClean="0"/>
              <a:t>trangia</a:t>
            </a:r>
            <a:r>
              <a:rPr lang="en-GB" altLang="en-US" sz="3200" dirty="0" smtClean="0"/>
              <a:t> stove until it is spotless</a:t>
            </a:r>
          </a:p>
          <a:p>
            <a:pPr marL="628650" lvl="1" indent="-514350" eaLnBrk="1" hangingPunct="1">
              <a:lnSpc>
                <a:spcPct val="80000"/>
              </a:lnSpc>
              <a:buClr>
                <a:schemeClr val="accent1"/>
              </a:buClr>
              <a:buFont typeface="+mj-lt"/>
              <a:buAutoNum type="arabicPeriod"/>
            </a:pPr>
            <a:r>
              <a:rPr lang="en-GB" altLang="en-US" sz="3200" dirty="0" smtClean="0"/>
              <a:t>Washing and drying any borrowed sleeping bags</a:t>
            </a:r>
          </a:p>
        </p:txBody>
      </p:sp>
    </p:spTree>
    <p:extLst>
      <p:ext uri="{BB962C8B-B14F-4D97-AF65-F5344CB8AC3E}">
        <p14:creationId xmlns:p14="http://schemas.microsoft.com/office/powerpoint/2010/main" val="2662484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wrap="square" numCol="1" anchorCtr="0" compatLnSpc="1">
            <a:prstTxWarp prst="textNoShape">
              <a:avLst/>
            </a:prstTxWarp>
          </a:bodyPr>
          <a:lstStyle/>
          <a:p>
            <a:pPr eaLnBrk="1" hangingPunct="1"/>
            <a:r>
              <a:rPr lang="en-GB" altLang="en-US" dirty="0" smtClean="0"/>
              <a:t>Kit Guide</a:t>
            </a:r>
          </a:p>
        </p:txBody>
      </p:sp>
      <p:sp>
        <p:nvSpPr>
          <p:cNvPr id="17411" name="Rectangle 3"/>
          <p:cNvSpPr>
            <a:spLocks noGrp="1" noRot="1" noChangeArrowheads="1"/>
          </p:cNvSpPr>
          <p:nvPr>
            <p:ph idx="1"/>
          </p:nvPr>
        </p:nvSpPr>
        <p:spPr>
          <a:xfrm>
            <a:off x="395288" y="1268413"/>
            <a:ext cx="7620000" cy="4800600"/>
          </a:xfrm>
        </p:spPr>
        <p:txBody>
          <a:bodyPr/>
          <a:lstStyle/>
          <a:p>
            <a:pPr eaLnBrk="1" hangingPunct="1">
              <a:lnSpc>
                <a:spcPct val="80000"/>
              </a:lnSpc>
            </a:pPr>
            <a:r>
              <a:rPr lang="en-GB" altLang="en-US" sz="2800" b="1" dirty="0" smtClean="0"/>
              <a:t>S3 Students</a:t>
            </a:r>
            <a:endParaRPr lang="en-GB" altLang="en-US" sz="2800" b="1" dirty="0"/>
          </a:p>
          <a:p>
            <a:pPr lvl="1" eaLnBrk="1" hangingPunct="1">
              <a:lnSpc>
                <a:spcPct val="80000"/>
              </a:lnSpc>
            </a:pPr>
            <a:r>
              <a:rPr lang="en-GB" altLang="en-US" sz="2600" dirty="0" smtClean="0"/>
              <a:t>I will get a date for when you will return your clean/dry kit to </a:t>
            </a:r>
            <a:r>
              <a:rPr lang="en-GB" altLang="en-US" sz="2600" i="1" dirty="0" smtClean="0"/>
              <a:t>THE EDGE</a:t>
            </a:r>
          </a:p>
          <a:p>
            <a:pPr lvl="1" eaLnBrk="1" hangingPunct="1">
              <a:lnSpc>
                <a:spcPct val="80000"/>
              </a:lnSpc>
            </a:pPr>
            <a:endParaRPr lang="en-GB" altLang="en-US" sz="2800" dirty="0"/>
          </a:p>
          <a:p>
            <a:pPr marL="114300" indent="0" eaLnBrk="1" hangingPunct="1">
              <a:lnSpc>
                <a:spcPct val="80000"/>
              </a:lnSpc>
              <a:buNone/>
            </a:pPr>
            <a:r>
              <a:rPr lang="en-GB" altLang="en-US" sz="2800" b="1" dirty="0" smtClean="0"/>
              <a:t>If your kit is not returned clean and dry, and at the designated time – you risk losing all or part of your deposit. </a:t>
            </a:r>
            <a:endParaRPr lang="en-GB" altLang="en-US" sz="2800" b="1" dirty="0"/>
          </a:p>
          <a:p>
            <a:endParaRPr lang="en-GB" dirty="0"/>
          </a:p>
        </p:txBody>
      </p:sp>
    </p:spTree>
    <p:extLst>
      <p:ext uri="{BB962C8B-B14F-4D97-AF65-F5344CB8AC3E}">
        <p14:creationId xmlns:p14="http://schemas.microsoft.com/office/powerpoint/2010/main" val="2077488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611188" y="2492375"/>
            <a:ext cx="7620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GB" altLang="en-US" sz="6000" dirty="0" smtClean="0"/>
              <a:t>Rucksacks</a:t>
            </a:r>
          </a:p>
        </p:txBody>
      </p:sp>
    </p:spTree>
    <p:extLst>
      <p:ext uri="{BB962C8B-B14F-4D97-AF65-F5344CB8AC3E}">
        <p14:creationId xmlns:p14="http://schemas.microsoft.com/office/powerpoint/2010/main" val="2527438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090" y="27349"/>
            <a:ext cx="3473660" cy="3473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Rectangle 2"/>
          <p:cNvSpPr>
            <a:spLocks noGrp="1" noRot="1" noChangeArrowheads="1"/>
          </p:cNvSpPr>
          <p:nvPr>
            <p:ph type="title"/>
          </p:nvPr>
        </p:nvSpPr>
        <p:spPr/>
        <p:txBody>
          <a:bodyPr wrap="square" numCol="1" anchorCtr="0" compatLnSpc="1">
            <a:prstTxWarp prst="textNoShape">
              <a:avLst/>
            </a:prstTxWarp>
          </a:bodyPr>
          <a:lstStyle/>
          <a:p>
            <a:pPr eaLnBrk="1" hangingPunct="1"/>
            <a:r>
              <a:rPr lang="en-GB" altLang="en-US" dirty="0" smtClean="0"/>
              <a:t>Packing your rucksack</a:t>
            </a:r>
          </a:p>
        </p:txBody>
      </p:sp>
      <p:sp>
        <p:nvSpPr>
          <p:cNvPr id="17411" name="Rectangle 3"/>
          <p:cNvSpPr>
            <a:spLocks noGrp="1" noRot="1" noChangeArrowheads="1"/>
          </p:cNvSpPr>
          <p:nvPr>
            <p:ph idx="1"/>
          </p:nvPr>
        </p:nvSpPr>
        <p:spPr>
          <a:xfrm>
            <a:off x="395288" y="1268413"/>
            <a:ext cx="6120928" cy="4800600"/>
          </a:xfrm>
        </p:spPr>
        <p:txBody>
          <a:bodyPr/>
          <a:lstStyle/>
          <a:p>
            <a:pPr eaLnBrk="1" hangingPunct="1">
              <a:lnSpc>
                <a:spcPct val="80000"/>
              </a:lnSpc>
            </a:pPr>
            <a:endParaRPr lang="en-GB" altLang="en-US" sz="2600" dirty="0" smtClean="0"/>
          </a:p>
          <a:p>
            <a:pPr eaLnBrk="1" hangingPunct="1">
              <a:lnSpc>
                <a:spcPct val="80000"/>
              </a:lnSpc>
            </a:pPr>
            <a:r>
              <a:rPr lang="en-GB" altLang="en-US" sz="2600" dirty="0" smtClean="0"/>
              <a:t>Students should place heavier items to the bottom of the rucksack.</a:t>
            </a:r>
          </a:p>
          <a:p>
            <a:pPr marL="114300" indent="0" eaLnBrk="1" hangingPunct="1">
              <a:lnSpc>
                <a:spcPct val="80000"/>
              </a:lnSpc>
              <a:buNone/>
            </a:pPr>
            <a:endParaRPr lang="en-GB" altLang="en-US" sz="2600" dirty="0" smtClean="0"/>
          </a:p>
          <a:p>
            <a:pPr eaLnBrk="1" hangingPunct="1">
              <a:lnSpc>
                <a:spcPct val="80000"/>
              </a:lnSpc>
            </a:pPr>
            <a:r>
              <a:rPr lang="en-GB" altLang="en-US" sz="2600" dirty="0"/>
              <a:t>A</a:t>
            </a:r>
            <a:r>
              <a:rPr lang="en-GB" altLang="en-US" sz="2600" dirty="0" smtClean="0"/>
              <a:t>LL CLOTHES SHOULD BE PLACED in one or more RUBBLE bags. (Please don’t use bin bags they are generally too thin).</a:t>
            </a:r>
          </a:p>
          <a:p>
            <a:pPr eaLnBrk="1" hangingPunct="1">
              <a:lnSpc>
                <a:spcPct val="80000"/>
              </a:lnSpc>
            </a:pPr>
            <a:endParaRPr lang="en-GB" altLang="en-US" sz="2600" dirty="0"/>
          </a:p>
          <a:p>
            <a:endParaRPr lang="en-GB" dirty="0"/>
          </a:p>
        </p:txBody>
      </p:sp>
    </p:spTree>
    <p:extLst>
      <p:ext uri="{BB962C8B-B14F-4D97-AF65-F5344CB8AC3E}">
        <p14:creationId xmlns:p14="http://schemas.microsoft.com/office/powerpoint/2010/main" val="2867043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wrap="square" numCol="1" anchorCtr="0" compatLnSpc="1">
            <a:prstTxWarp prst="textNoShape">
              <a:avLst/>
            </a:prstTxWarp>
          </a:bodyPr>
          <a:lstStyle/>
          <a:p>
            <a:pPr eaLnBrk="1" hangingPunct="1"/>
            <a:r>
              <a:rPr lang="en-GB" altLang="en-US" dirty="0" smtClean="0"/>
              <a:t>Adjusting your rucksacks</a:t>
            </a:r>
          </a:p>
        </p:txBody>
      </p:sp>
      <p:sp>
        <p:nvSpPr>
          <p:cNvPr id="17411" name="Rectangle 3"/>
          <p:cNvSpPr>
            <a:spLocks noGrp="1" noRot="1" noChangeArrowheads="1"/>
          </p:cNvSpPr>
          <p:nvPr>
            <p:ph idx="1"/>
          </p:nvPr>
        </p:nvSpPr>
        <p:spPr>
          <a:xfrm>
            <a:off x="395288" y="1268413"/>
            <a:ext cx="7921128" cy="3024683"/>
          </a:xfrm>
        </p:spPr>
        <p:txBody>
          <a:bodyPr/>
          <a:lstStyle/>
          <a:p>
            <a:pPr eaLnBrk="1" hangingPunct="1">
              <a:lnSpc>
                <a:spcPct val="80000"/>
              </a:lnSpc>
            </a:pPr>
            <a:endParaRPr lang="en-GB" altLang="en-US" sz="2600" dirty="0" smtClean="0"/>
          </a:p>
          <a:p>
            <a:pPr eaLnBrk="1" hangingPunct="1">
              <a:lnSpc>
                <a:spcPct val="80000"/>
              </a:lnSpc>
            </a:pPr>
            <a:r>
              <a:rPr lang="en-GB" altLang="en-US" sz="2600" dirty="0" smtClean="0"/>
              <a:t>To save time on the morning of the expeditions, it would be helpful if students had adjusted their rucksacks to fit.</a:t>
            </a:r>
          </a:p>
          <a:p>
            <a:pPr marL="114300" indent="0" eaLnBrk="1" hangingPunct="1">
              <a:lnSpc>
                <a:spcPct val="80000"/>
              </a:lnSpc>
              <a:buNone/>
            </a:pPr>
            <a:r>
              <a:rPr lang="en-GB" altLang="en-US" sz="2600" dirty="0" smtClean="0"/>
              <a:t> </a:t>
            </a:r>
          </a:p>
          <a:p>
            <a:pPr eaLnBrk="1" hangingPunct="1">
              <a:lnSpc>
                <a:spcPct val="80000"/>
              </a:lnSpc>
            </a:pPr>
            <a:r>
              <a:rPr lang="en-GB" altLang="en-US" sz="2600" dirty="0" smtClean="0"/>
              <a:t>I have posted the following instructions on the student Yammer site, and on the school website.</a:t>
            </a:r>
          </a:p>
          <a:p>
            <a:pPr marL="114300" indent="0" eaLnBrk="1" hangingPunct="1">
              <a:lnSpc>
                <a:spcPct val="80000"/>
              </a:lnSpc>
              <a:buNone/>
            </a:pPr>
            <a:endParaRPr lang="en-GB" altLang="en-US" sz="2600" dirty="0" smtClean="0"/>
          </a:p>
        </p:txBody>
      </p:sp>
      <p:sp>
        <p:nvSpPr>
          <p:cNvPr id="2" name="TextBox 1"/>
          <p:cNvSpPr txBox="1"/>
          <p:nvPr/>
        </p:nvSpPr>
        <p:spPr>
          <a:xfrm>
            <a:off x="789820" y="4409236"/>
            <a:ext cx="6624736" cy="1107996"/>
          </a:xfrm>
          <a:prstGeom prst="rect">
            <a:avLst/>
          </a:prstGeom>
          <a:noFill/>
        </p:spPr>
        <p:txBody>
          <a:bodyPr wrap="square" rtlCol="0">
            <a:spAutoFit/>
          </a:bodyPr>
          <a:lstStyle/>
          <a:p>
            <a:r>
              <a:rPr lang="en-GB" altLang="en-US" sz="4800" b="1" dirty="0">
                <a:hlinkClick r:id="rId3"/>
              </a:rPr>
              <a:t>http://bit.ly/1GoxRcm</a:t>
            </a:r>
            <a:endParaRPr lang="en-GB" altLang="en-US" sz="4800" b="1" dirty="0"/>
          </a:p>
          <a:p>
            <a:endParaRPr lang="en-GB" dirty="0"/>
          </a:p>
        </p:txBody>
      </p:sp>
    </p:spTree>
    <p:extLst>
      <p:ext uri="{BB962C8B-B14F-4D97-AF65-F5344CB8AC3E}">
        <p14:creationId xmlns:p14="http://schemas.microsoft.com/office/powerpoint/2010/main" val="190659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611188" y="2492375"/>
            <a:ext cx="7620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GB" altLang="en-US" sz="6000" smtClean="0"/>
              <a:t>Food Guide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idx="4294967295"/>
          </p:nvPr>
        </p:nvSpPr>
        <p:spPr/>
        <p:txBody>
          <a:bodyPr wrap="square" numCol="1" anchorCtr="0" compatLnSpc="1">
            <a:prstTxWarp prst="textNoShape">
              <a:avLst/>
            </a:prstTxWarp>
          </a:bodyPr>
          <a:lstStyle/>
          <a:p>
            <a:pPr eaLnBrk="1" hangingPunct="1"/>
            <a:r>
              <a:rPr lang="en-GB" altLang="en-US" smtClean="0"/>
              <a:t>Food Guide</a:t>
            </a:r>
          </a:p>
        </p:txBody>
      </p:sp>
      <p:sp>
        <p:nvSpPr>
          <p:cNvPr id="45059" name="Rectangle 3"/>
          <p:cNvSpPr>
            <a:spLocks noGrp="1" noRot="1" noChangeArrowheads="1"/>
          </p:cNvSpPr>
          <p:nvPr>
            <p:ph idx="4294967295"/>
          </p:nvPr>
        </p:nvSpPr>
        <p:spPr>
          <a:xfrm>
            <a:off x="468313" y="1196975"/>
            <a:ext cx="7620000" cy="4800600"/>
          </a:xfrm>
        </p:spPr>
        <p:txBody>
          <a:bodyPr/>
          <a:lstStyle/>
          <a:p>
            <a:pPr eaLnBrk="1" hangingPunct="1">
              <a:lnSpc>
                <a:spcPct val="80000"/>
              </a:lnSpc>
            </a:pPr>
            <a:r>
              <a:rPr lang="en-GB" altLang="en-US" sz="2800" dirty="0" smtClean="0"/>
              <a:t>Students must bring enough food to last for two days – i.e. breakfast, lunch and dinner.</a:t>
            </a:r>
          </a:p>
          <a:p>
            <a:pPr eaLnBrk="1" hangingPunct="1">
              <a:lnSpc>
                <a:spcPct val="80000"/>
              </a:lnSpc>
            </a:pPr>
            <a:r>
              <a:rPr lang="en-GB" altLang="en-US" sz="2800" dirty="0" smtClean="0"/>
              <a:t>Students will sleep three to a tent and it is expected that </a:t>
            </a:r>
            <a:r>
              <a:rPr lang="en-GB" altLang="en-US" sz="2800" b="1" dirty="0" smtClean="0"/>
              <a:t>students will coordinate their meals</a:t>
            </a:r>
            <a:r>
              <a:rPr lang="en-GB" altLang="en-US" sz="2800" dirty="0" smtClean="0"/>
              <a:t> – particularly where cooking is required -  such that everyone in the tent eats the same meal. </a:t>
            </a:r>
          </a:p>
          <a:p>
            <a:pPr eaLnBrk="1" hangingPunct="1">
              <a:lnSpc>
                <a:spcPct val="80000"/>
              </a:lnSpc>
            </a:pPr>
            <a:r>
              <a:rPr lang="en-GB" altLang="en-US" sz="2800" dirty="0" smtClean="0"/>
              <a:t>Students must prepare a </a:t>
            </a:r>
            <a:r>
              <a:rPr lang="en-GB" altLang="en-US" sz="2800" b="1" dirty="0" smtClean="0"/>
              <a:t>substantial meal each evening</a:t>
            </a:r>
            <a:r>
              <a:rPr lang="en-GB" altLang="en-US" sz="2800" dirty="0" smtClean="0"/>
              <a:t> – pot noodles and super noodles do not count!!</a:t>
            </a:r>
          </a:p>
          <a:p>
            <a:pPr eaLnBrk="1" hangingPunct="1">
              <a:lnSpc>
                <a:spcPct val="80000"/>
              </a:lnSpc>
            </a:pPr>
            <a:r>
              <a:rPr lang="en-GB" altLang="en-US" sz="2800" dirty="0" smtClean="0"/>
              <a:t>No tins please.</a:t>
            </a:r>
          </a:p>
          <a:p>
            <a:pPr eaLnBrk="1" hangingPunct="1">
              <a:lnSpc>
                <a:spcPct val="80000"/>
              </a:lnSpc>
            </a:pPr>
            <a:r>
              <a:rPr lang="en-GB" altLang="en-US" sz="2800" dirty="0" smtClean="0"/>
              <a:t>Fresh pasta is preferred to dry pasta – it cooks quicker.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idx="4294967295"/>
          </p:nvPr>
        </p:nvSpPr>
        <p:spPr/>
        <p:txBody>
          <a:bodyPr wrap="square" numCol="1" anchorCtr="0" compatLnSpc="1">
            <a:prstTxWarp prst="textNoShape">
              <a:avLst/>
            </a:prstTxWarp>
          </a:bodyPr>
          <a:lstStyle/>
          <a:p>
            <a:pPr eaLnBrk="1" hangingPunct="1"/>
            <a:r>
              <a:rPr lang="en-GB" altLang="en-US" smtClean="0"/>
              <a:t>Food Guide</a:t>
            </a:r>
          </a:p>
        </p:txBody>
      </p:sp>
      <p:sp>
        <p:nvSpPr>
          <p:cNvPr id="46083" name="Rectangle 3"/>
          <p:cNvSpPr>
            <a:spLocks noGrp="1" noRot="1" noChangeArrowheads="1"/>
          </p:cNvSpPr>
          <p:nvPr>
            <p:ph idx="4294967295"/>
          </p:nvPr>
        </p:nvSpPr>
        <p:spPr/>
        <p:txBody>
          <a:bodyPr/>
          <a:lstStyle/>
          <a:p>
            <a:pPr eaLnBrk="1" hangingPunct="1">
              <a:lnSpc>
                <a:spcPct val="80000"/>
              </a:lnSpc>
            </a:pPr>
            <a:r>
              <a:rPr lang="en-GB" altLang="en-US" sz="2800" b="1" smtClean="0"/>
              <a:t>Please pre-cook food</a:t>
            </a:r>
            <a:r>
              <a:rPr lang="en-GB" altLang="en-US" sz="2800" smtClean="0"/>
              <a:t> before the expedition i.e. pre-cook any pieces of chicken, sausage or bacon.</a:t>
            </a:r>
          </a:p>
          <a:p>
            <a:pPr eaLnBrk="1" hangingPunct="1">
              <a:lnSpc>
                <a:spcPct val="80000"/>
              </a:lnSpc>
            </a:pPr>
            <a:r>
              <a:rPr lang="en-GB" altLang="en-US" sz="2800" smtClean="0"/>
              <a:t>Water – preferably stored in a </a:t>
            </a:r>
            <a:r>
              <a:rPr lang="en-GB" altLang="en-US" sz="2800" smtClean="0">
                <a:hlinkClick r:id="rId2"/>
              </a:rPr>
              <a:t>camelbak</a:t>
            </a:r>
            <a:r>
              <a:rPr lang="en-GB" altLang="en-US" sz="2800" smtClean="0"/>
              <a:t> rather than sports bottles – students can walk and drink at the same time.</a:t>
            </a:r>
          </a:p>
          <a:p>
            <a:pPr eaLnBrk="1" hangingPunct="1">
              <a:lnSpc>
                <a:spcPct val="80000"/>
              </a:lnSpc>
            </a:pPr>
            <a:r>
              <a:rPr lang="en-GB" altLang="en-US" sz="2800" smtClean="0"/>
              <a:t>Students will replenish their camelbaks each day from our water supplies.. although local streams can be used if checked properly!!</a:t>
            </a:r>
          </a:p>
          <a:p>
            <a:pPr eaLnBrk="1" hangingPunct="1">
              <a:lnSpc>
                <a:spcPct val="80000"/>
              </a:lnSpc>
              <a:buFont typeface="Arial" charset="0"/>
              <a:buNone/>
            </a:pPr>
            <a:endParaRPr lang="en-GB" altLang="en-US" sz="2800" smtClean="0"/>
          </a:p>
          <a:p>
            <a:pPr eaLnBrk="1" hangingPunct="1">
              <a:lnSpc>
                <a:spcPct val="80000"/>
              </a:lnSpc>
              <a:buFont typeface="Arial" charset="0"/>
              <a:buNone/>
            </a:pPr>
            <a:r>
              <a:rPr lang="en-GB" altLang="en-US" sz="280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fontAlgn="auto" hangingPunct="1">
              <a:spcAft>
                <a:spcPts val="0"/>
              </a:spcAft>
              <a:defRPr/>
            </a:pPr>
            <a:r>
              <a:rPr lang="en-GB"/>
              <a:t>Aim of the Award</a:t>
            </a:r>
          </a:p>
        </p:txBody>
      </p:sp>
      <p:sp>
        <p:nvSpPr>
          <p:cNvPr id="4099" name="Rectangle 3"/>
          <p:cNvSpPr>
            <a:spLocks noGrp="1" noRot="1" noChangeArrowheads="1"/>
          </p:cNvSpPr>
          <p:nvPr>
            <p:ph idx="1"/>
          </p:nvPr>
        </p:nvSpPr>
        <p:spPr>
          <a:xfrm>
            <a:off x="301625" y="2565400"/>
            <a:ext cx="8540750" cy="2447925"/>
          </a:xfrm>
        </p:spPr>
        <p:txBody>
          <a:bodyPr/>
          <a:lstStyle/>
          <a:p>
            <a:pPr eaLnBrk="1" hangingPunct="1">
              <a:buFont typeface="Wingdings" pitchFamily="2" charset="2"/>
              <a:buNone/>
            </a:pPr>
            <a:r>
              <a:rPr lang="en-GB" altLang="en-US" smtClean="0"/>
              <a:t> “To provide an enjoyable, challenging and rewarding programme of personal development for young people, which is of the highest quality and the widest reach.”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11188" y="2492375"/>
            <a:ext cx="7620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GB" altLang="en-US" sz="6000" smtClean="0"/>
              <a:t>Supervision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“Remote supervision”</a:t>
            </a:r>
            <a:endParaRPr lang="en-GB" dirty="0"/>
          </a:p>
        </p:txBody>
      </p:sp>
      <p:sp>
        <p:nvSpPr>
          <p:cNvPr id="3" name="Content Placeholder 2"/>
          <p:cNvSpPr>
            <a:spLocks noGrp="1"/>
          </p:cNvSpPr>
          <p:nvPr>
            <p:ph idx="1"/>
          </p:nvPr>
        </p:nvSpPr>
        <p:spPr/>
        <p:txBody>
          <a:bodyPr/>
          <a:lstStyle/>
          <a:p>
            <a:r>
              <a:rPr lang="en-US" altLang="en-US" b="1" dirty="0" smtClean="0"/>
              <a:t>Practice Expedition</a:t>
            </a:r>
          </a:p>
          <a:p>
            <a:r>
              <a:rPr lang="en-US" altLang="en-US" dirty="0" smtClean="0"/>
              <a:t>Students will spend the majority of their time being trained and supervised by the staff on the trip.</a:t>
            </a:r>
          </a:p>
          <a:p>
            <a:r>
              <a:rPr lang="en-US" altLang="en-US" dirty="0" smtClean="0"/>
              <a:t>Students will be given the opportunity to practice the skills being taught – this may require them to navigate to certain areas unsupervised – Teachers will be observing from a distance.</a:t>
            </a:r>
          </a:p>
          <a:p>
            <a:r>
              <a:rPr lang="en-US" altLang="en-US" b="1" dirty="0" smtClean="0"/>
              <a:t>Assessed Expedition</a:t>
            </a:r>
          </a:p>
          <a:p>
            <a:r>
              <a:rPr lang="en-US" altLang="en-US" dirty="0" smtClean="0"/>
              <a:t>Students will spend the majority of their time walking in their groups - unsupervised.</a:t>
            </a:r>
          </a:p>
          <a:p>
            <a:r>
              <a:rPr lang="en-US" altLang="en-US" dirty="0" smtClean="0"/>
              <a:t>Teachers will observe at times from a distance, but students must be able to navigate and deal with emergencies – initially on their own - until staff are notified and arrive.</a:t>
            </a:r>
          </a:p>
          <a:p>
            <a:endParaRPr lang="en-US" altLang="en-US" b="1" dirty="0" smtClean="0"/>
          </a:p>
          <a:p>
            <a:pPr lvl="1">
              <a:buFont typeface="Arial" charset="0"/>
              <a:buNone/>
            </a:pPr>
            <a:r>
              <a:rPr lang="en-US" altLang="en-US" dirty="0" smtClean="0"/>
              <a:t>	</a:t>
            </a:r>
            <a:endParaRPr lang="en-GB" alt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11188" y="2492375"/>
            <a:ext cx="7620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GB" altLang="en-US" sz="6000" dirty="0" smtClean="0"/>
              <a:t>Lyme Disease &amp; Ticks</a:t>
            </a:r>
          </a:p>
        </p:txBody>
      </p:sp>
    </p:spTree>
    <p:extLst>
      <p:ext uri="{BB962C8B-B14F-4D97-AF65-F5344CB8AC3E}">
        <p14:creationId xmlns:p14="http://schemas.microsoft.com/office/powerpoint/2010/main" val="1841964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Lyme Disease</a:t>
            </a:r>
            <a:endParaRPr lang="en-GB" dirty="0"/>
          </a:p>
        </p:txBody>
      </p:sp>
      <p:sp>
        <p:nvSpPr>
          <p:cNvPr id="3" name="Content Placeholder 2"/>
          <p:cNvSpPr>
            <a:spLocks noGrp="1"/>
          </p:cNvSpPr>
          <p:nvPr>
            <p:ph idx="1"/>
          </p:nvPr>
        </p:nvSpPr>
        <p:spPr>
          <a:xfrm>
            <a:off x="467544" y="1412776"/>
            <a:ext cx="7620000" cy="4800600"/>
          </a:xfrm>
        </p:spPr>
        <p:txBody>
          <a:bodyPr/>
          <a:lstStyle/>
          <a:p>
            <a:r>
              <a:rPr lang="en-US" altLang="en-US" dirty="0" smtClean="0"/>
              <a:t>Both the practice expedition and the assessed expedition have students walking through farmland/woodland.</a:t>
            </a:r>
          </a:p>
          <a:p>
            <a:endParaRPr lang="en-US" altLang="en-US" dirty="0" smtClean="0"/>
          </a:p>
          <a:p>
            <a:r>
              <a:rPr lang="en-US" altLang="en-US" dirty="0" smtClean="0"/>
              <a:t>Students will be made aware of Lyme Disease and Ticks prior to the first expedition.</a:t>
            </a:r>
          </a:p>
          <a:p>
            <a:endParaRPr lang="en-US" altLang="en-US" dirty="0" smtClean="0"/>
          </a:p>
          <a:p>
            <a:r>
              <a:rPr lang="en-US" altLang="en-US" dirty="0" smtClean="0"/>
              <a:t>Students should keep there arms and legs covered when walking through long grass or bracken. They should also check themselves over when they arrive at camp and when they return home.</a:t>
            </a:r>
          </a:p>
          <a:p>
            <a:endParaRPr lang="en-US" altLang="en-US" dirty="0" smtClean="0"/>
          </a:p>
          <a:p>
            <a:r>
              <a:rPr lang="en-US" altLang="en-US" dirty="0" smtClean="0"/>
              <a:t>I have posted a Lyme Disease &amp; Ticks leaflet on the school website if you require more information.</a:t>
            </a:r>
            <a:endParaRPr lang="en-GB" altLang="en-US" dirty="0" smtClean="0"/>
          </a:p>
        </p:txBody>
      </p:sp>
    </p:spTree>
    <p:extLst>
      <p:ext uri="{BB962C8B-B14F-4D97-AF65-F5344CB8AC3E}">
        <p14:creationId xmlns:p14="http://schemas.microsoft.com/office/powerpoint/2010/main" val="2353834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11188" y="2492375"/>
            <a:ext cx="7620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GB" altLang="en-US" sz="6000" smtClean="0"/>
              <a:t>Parental Assistance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anchorCtr="0" compatLnSpc="1">
            <a:prstTxWarp prst="textNoShape">
              <a:avLst/>
            </a:prstTxWarp>
          </a:bodyPr>
          <a:lstStyle/>
          <a:p>
            <a:r>
              <a:rPr lang="en-US" altLang="en-US" dirty="0" smtClean="0"/>
              <a:t>Parent Assistance</a:t>
            </a:r>
            <a:endParaRPr lang="en-GB" altLang="en-US" dirty="0" smtClean="0"/>
          </a:p>
        </p:txBody>
      </p:sp>
      <p:sp>
        <p:nvSpPr>
          <p:cNvPr id="3" name="Content Placeholder 2"/>
          <p:cNvSpPr>
            <a:spLocks noGrp="1"/>
          </p:cNvSpPr>
          <p:nvPr>
            <p:ph idx="4294967295"/>
          </p:nvPr>
        </p:nvSpPr>
        <p:spPr/>
        <p:txBody>
          <a:bodyPr/>
          <a:lstStyle/>
          <a:p>
            <a:r>
              <a:rPr lang="en-US" altLang="en-US" dirty="0" smtClean="0"/>
              <a:t>Encourage your son/daughter to </a:t>
            </a:r>
            <a:r>
              <a:rPr lang="en-US" altLang="en-US" dirty="0" err="1" smtClean="0"/>
              <a:t>organise</a:t>
            </a:r>
            <a:r>
              <a:rPr lang="en-US" altLang="en-US" dirty="0" smtClean="0"/>
              <a:t> as much of their DOFE expedition themselves.</a:t>
            </a:r>
          </a:p>
          <a:p>
            <a:pPr marL="114300" indent="0">
              <a:buNone/>
            </a:pPr>
            <a:endParaRPr lang="en-US" altLang="en-US" dirty="0" smtClean="0"/>
          </a:p>
          <a:p>
            <a:r>
              <a:rPr lang="en-US" altLang="en-US" dirty="0" smtClean="0"/>
              <a:t>Let them decide how many (old) clothes they wish to bring.</a:t>
            </a:r>
          </a:p>
          <a:p>
            <a:r>
              <a:rPr lang="en-US" altLang="en-US" dirty="0" smtClean="0"/>
              <a:t>Let them buy and prepare the food they will need.</a:t>
            </a:r>
          </a:p>
          <a:p>
            <a:r>
              <a:rPr lang="en-US" altLang="en-US" dirty="0" smtClean="0"/>
              <a:t>Encourage them to think about unexpected events – bad weather or really warm weather..</a:t>
            </a:r>
          </a:p>
          <a:p>
            <a:r>
              <a:rPr lang="en-US" altLang="en-US" dirty="0" smtClean="0"/>
              <a:t> Let them pack their own rucksack – that way they know where everything is, and if they forget something they only have themselves to blame!</a:t>
            </a:r>
          </a:p>
          <a:p>
            <a:r>
              <a:rPr lang="en-US" altLang="en-US" b="1" dirty="0" smtClean="0"/>
              <a:t>Can you  help transport kids to </a:t>
            </a:r>
            <a:r>
              <a:rPr lang="en-US" altLang="en-US" b="1" dirty="0" err="1" smtClean="0"/>
              <a:t>Strathaven</a:t>
            </a:r>
            <a:r>
              <a:rPr lang="en-US" altLang="en-US" b="1" dirty="0" smtClean="0"/>
              <a:t> on Tuesday, 5</a:t>
            </a:r>
            <a:r>
              <a:rPr lang="en-US" altLang="en-US" b="1" baseline="30000" dirty="0" smtClean="0"/>
              <a:t>th</a:t>
            </a:r>
            <a:r>
              <a:rPr lang="en-US" altLang="en-US" b="1" dirty="0" smtClean="0"/>
              <a:t> June – 2 parents (with cars) is all I need!</a:t>
            </a:r>
          </a:p>
          <a:p>
            <a:endParaRPr lang="en-US" altLang="en-US" dirty="0" smtClean="0"/>
          </a:p>
          <a:p>
            <a:endParaRPr lang="en-US" altLang="en-US" dirty="0" smtClean="0"/>
          </a:p>
          <a:p>
            <a:pPr marL="114300" indent="0">
              <a:buNone/>
            </a:pPr>
            <a:endParaRPr lang="en-US"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11188" y="2492375"/>
            <a:ext cx="7620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GB" altLang="en-US" sz="6000" dirty="0" smtClean="0"/>
              <a:t>Any Questions?</a:t>
            </a:r>
          </a:p>
        </p:txBody>
      </p:sp>
    </p:spTree>
    <p:extLst>
      <p:ext uri="{BB962C8B-B14F-4D97-AF65-F5344CB8AC3E}">
        <p14:creationId xmlns:p14="http://schemas.microsoft.com/office/powerpoint/2010/main" val="2494983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wrap="square" numCol="1" anchorCtr="0" compatLnSpc="1">
            <a:prstTxWarp prst="textNoShape">
              <a:avLst/>
            </a:prstTxWarp>
          </a:bodyPr>
          <a:lstStyle/>
          <a:p>
            <a:pPr eaLnBrk="1" hangingPunct="1"/>
            <a:r>
              <a:rPr lang="en-GB" altLang="en-US" smtClean="0"/>
              <a:t>Bronze Requirements</a:t>
            </a:r>
            <a:endParaRPr lang="en-US" altLang="en-US" smtClean="0"/>
          </a:p>
        </p:txBody>
      </p:sp>
      <p:sp>
        <p:nvSpPr>
          <p:cNvPr id="5123" name="Rectangle 3"/>
          <p:cNvSpPr>
            <a:spLocks noGrp="1" noRot="1" noChangeArrowheads="1"/>
          </p:cNvSpPr>
          <p:nvPr>
            <p:ph idx="1"/>
          </p:nvPr>
        </p:nvSpPr>
        <p:spPr/>
        <p:txBody>
          <a:bodyPr/>
          <a:lstStyle/>
          <a:p>
            <a:pPr eaLnBrk="1" hangingPunct="1"/>
            <a:r>
              <a:rPr lang="en-GB" altLang="en-US" sz="2800" b="1" smtClean="0"/>
              <a:t>Volunteering </a:t>
            </a:r>
            <a:r>
              <a:rPr lang="en-GB" altLang="en-US" sz="2800" smtClean="0"/>
              <a:t> involves working with young people, elderly, environment, charity or animals.</a:t>
            </a:r>
          </a:p>
          <a:p>
            <a:pPr eaLnBrk="1" hangingPunct="1"/>
            <a:r>
              <a:rPr lang="en-GB" altLang="en-US" sz="2800" b="1" smtClean="0"/>
              <a:t>Skills </a:t>
            </a:r>
            <a:r>
              <a:rPr lang="en-GB" altLang="en-US" sz="2800" smtClean="0"/>
              <a:t>creative, performance, care of animals, music, foreign language, life skills.</a:t>
            </a:r>
          </a:p>
          <a:p>
            <a:pPr eaLnBrk="1" hangingPunct="1"/>
            <a:r>
              <a:rPr lang="en-GB" altLang="en-US" sz="2800" b="1" smtClean="0"/>
              <a:t>Physical Recreation </a:t>
            </a:r>
            <a:r>
              <a:rPr lang="en-GB" altLang="en-US" sz="2800" smtClean="0"/>
              <a:t>team, individual, water, racquet, dance, fitness</a:t>
            </a:r>
          </a:p>
          <a:p>
            <a:pPr eaLnBrk="1" hangingPunct="1"/>
            <a:r>
              <a:rPr lang="en-GB" altLang="en-US" sz="2800" smtClean="0"/>
              <a:t>From the three categories above two are for 3 months duration, one is for 6 months.</a:t>
            </a:r>
          </a:p>
          <a:p>
            <a:pPr eaLnBrk="1" hangingPunct="1"/>
            <a:r>
              <a:rPr lang="en-GB" altLang="en-US" sz="2800" b="1" smtClean="0"/>
              <a:t>Expedition</a:t>
            </a:r>
            <a:r>
              <a:rPr lang="en-GB" altLang="en-US" sz="2800" smtClean="0"/>
              <a:t> - Two days/one overnight camp.</a:t>
            </a:r>
            <a:endParaRPr lang="en-US" altLang="en-US" sz="2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wrap="square" numCol="1" anchorCtr="0" compatLnSpc="1">
            <a:prstTxWarp prst="textNoShape">
              <a:avLst/>
            </a:prstTxWarp>
          </a:bodyPr>
          <a:lstStyle/>
          <a:p>
            <a:pPr eaLnBrk="1" hangingPunct="1"/>
            <a:r>
              <a:rPr lang="en-GB" altLang="en-US" dirty="0" smtClean="0"/>
              <a:t>Updating Profile</a:t>
            </a:r>
            <a:endParaRPr lang="en-US" altLang="en-US" dirty="0" smtClean="0"/>
          </a:p>
        </p:txBody>
      </p:sp>
      <p:sp>
        <p:nvSpPr>
          <p:cNvPr id="5123" name="Rectangle 3"/>
          <p:cNvSpPr>
            <a:spLocks noGrp="1" noRot="1" noChangeArrowheads="1"/>
          </p:cNvSpPr>
          <p:nvPr>
            <p:ph idx="1"/>
          </p:nvPr>
        </p:nvSpPr>
        <p:spPr>
          <a:xfrm>
            <a:off x="0" y="1340768"/>
            <a:ext cx="8460432" cy="5060032"/>
          </a:xfrm>
        </p:spPr>
        <p:txBody>
          <a:bodyPr/>
          <a:lstStyle/>
          <a:p>
            <a:pPr eaLnBrk="1" hangingPunct="1"/>
            <a:r>
              <a:rPr lang="en-GB" altLang="en-US" sz="2800" dirty="0" smtClean="0"/>
              <a:t>It is essential that students keep their </a:t>
            </a:r>
            <a:r>
              <a:rPr lang="en-GB" altLang="en-US" sz="2800" dirty="0" err="1" smtClean="0"/>
              <a:t>eDofE</a:t>
            </a:r>
            <a:r>
              <a:rPr lang="en-GB" altLang="en-US" sz="2800" dirty="0" smtClean="0"/>
              <a:t> profile up-to-date.</a:t>
            </a:r>
          </a:p>
          <a:p>
            <a:pPr marL="114300" indent="0" eaLnBrk="1" hangingPunct="1">
              <a:buNone/>
            </a:pPr>
            <a:endParaRPr lang="en-GB" altLang="en-US" sz="2800" dirty="0" smtClean="0"/>
          </a:p>
          <a:p>
            <a:pPr eaLnBrk="1" hangingPunct="1"/>
            <a:r>
              <a:rPr lang="en-GB" altLang="en-US" sz="2800" dirty="0" smtClean="0"/>
              <a:t>For a Bronze award students require a minimum of FOUR photographs (2 of which should contain the student), and twelve written entries </a:t>
            </a:r>
            <a:r>
              <a:rPr lang="en-GB" altLang="en-US" sz="2800" b="1" dirty="0" smtClean="0"/>
              <a:t>for each section.</a:t>
            </a:r>
          </a:p>
          <a:p>
            <a:pPr eaLnBrk="1" hangingPunct="1"/>
            <a:endParaRPr lang="en-GB" altLang="en-US" sz="2800" b="1" dirty="0" smtClean="0"/>
          </a:p>
          <a:p>
            <a:pPr eaLnBrk="1" hangingPunct="1"/>
            <a:r>
              <a:rPr lang="en-GB" altLang="en-US" sz="2800" dirty="0" smtClean="0"/>
              <a:t>Students, while out on expedition, should gather evidence to demonstrate they have met their expedition aim and to complete a presentation on return.</a:t>
            </a:r>
          </a:p>
          <a:p>
            <a:pPr marL="114300" indent="0" eaLnBrk="1" hangingPunct="1">
              <a:buNone/>
            </a:pPr>
            <a:endParaRPr lang="en-US" altLang="en-US" sz="2800" dirty="0" smtClean="0"/>
          </a:p>
        </p:txBody>
      </p:sp>
    </p:spTree>
    <p:extLst>
      <p:ext uri="{BB962C8B-B14F-4D97-AF65-F5344CB8AC3E}">
        <p14:creationId xmlns:p14="http://schemas.microsoft.com/office/powerpoint/2010/main" val="614259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11188" y="2492375"/>
            <a:ext cx="7620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GB" altLang="en-US" sz="6000" smtClean="0"/>
              <a:t>Student Training</a:t>
            </a:r>
          </a:p>
        </p:txBody>
      </p:sp>
    </p:spTree>
    <p:extLst>
      <p:ext uri="{BB962C8B-B14F-4D97-AF65-F5344CB8AC3E}">
        <p14:creationId xmlns:p14="http://schemas.microsoft.com/office/powerpoint/2010/main" val="459834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wrap="square" numCol="1" anchorCtr="0" compatLnSpc="1">
            <a:prstTxWarp prst="textNoShape">
              <a:avLst/>
            </a:prstTxWarp>
          </a:bodyPr>
          <a:lstStyle/>
          <a:p>
            <a:pPr eaLnBrk="1" hangingPunct="1"/>
            <a:r>
              <a:rPr lang="en-GB" altLang="en-US" dirty="0" smtClean="0"/>
              <a:t>Student Training</a:t>
            </a:r>
          </a:p>
        </p:txBody>
      </p:sp>
      <p:sp>
        <p:nvSpPr>
          <p:cNvPr id="16387" name="Rectangle 3"/>
          <p:cNvSpPr>
            <a:spLocks noGrp="1" noRot="1" noChangeArrowheads="1"/>
          </p:cNvSpPr>
          <p:nvPr>
            <p:ph idx="1"/>
          </p:nvPr>
        </p:nvSpPr>
        <p:spPr>
          <a:xfrm>
            <a:off x="457200" y="1600200"/>
            <a:ext cx="7786688" cy="4800600"/>
          </a:xfrm>
        </p:spPr>
        <p:txBody>
          <a:bodyPr/>
          <a:lstStyle/>
          <a:p>
            <a:pPr marL="114300" indent="0" eaLnBrk="1" hangingPunct="1">
              <a:buNone/>
              <a:tabLst>
                <a:tab pos="1530350" algn="l"/>
              </a:tabLst>
            </a:pPr>
            <a:r>
              <a:rPr lang="en-GB" altLang="en-US" sz="2800" dirty="0" smtClean="0"/>
              <a:t> 	- Map reading skills</a:t>
            </a:r>
          </a:p>
          <a:p>
            <a:pPr eaLnBrk="1" hangingPunct="1">
              <a:buFont typeface="Arial" charset="0"/>
              <a:buNone/>
              <a:tabLst>
                <a:tab pos="1530350" algn="l"/>
              </a:tabLst>
            </a:pPr>
            <a:r>
              <a:rPr lang="en-GB" altLang="en-US" sz="2800" dirty="0" smtClean="0"/>
              <a:t>		- </a:t>
            </a:r>
            <a:r>
              <a:rPr lang="en-GB" altLang="en-US" sz="2800" dirty="0" err="1" smtClean="0"/>
              <a:t>Campcraft</a:t>
            </a:r>
            <a:r>
              <a:rPr lang="en-GB" altLang="en-US" sz="2800" dirty="0" smtClean="0"/>
              <a:t> including cooking on a </a:t>
            </a:r>
            <a:r>
              <a:rPr lang="en-GB" altLang="en-US" sz="2800" dirty="0" err="1" smtClean="0"/>
              <a:t>trangia</a:t>
            </a:r>
            <a:r>
              <a:rPr lang="en-GB" altLang="en-US" sz="2800" dirty="0" smtClean="0"/>
              <a:t> </a:t>
            </a:r>
          </a:p>
          <a:p>
            <a:pPr marL="114300" indent="0" eaLnBrk="1" hangingPunct="1">
              <a:buNone/>
              <a:tabLst>
                <a:tab pos="1530350" algn="l"/>
              </a:tabLst>
            </a:pPr>
            <a:r>
              <a:rPr lang="en-GB" altLang="en-US" sz="2800" dirty="0" smtClean="0"/>
              <a:t> 	- Navigation and route planning</a:t>
            </a:r>
          </a:p>
          <a:p>
            <a:pPr marL="1143000" lvl="2" eaLnBrk="1" hangingPunct="1">
              <a:buFont typeface="Arial" charset="0"/>
              <a:buNone/>
              <a:tabLst>
                <a:tab pos="1530350" algn="l"/>
              </a:tabLst>
            </a:pPr>
            <a:r>
              <a:rPr lang="en-GB" altLang="en-US" sz="2800" dirty="0" smtClean="0"/>
              <a:t>		- First Aid Training</a:t>
            </a:r>
          </a:p>
          <a:p>
            <a:pPr eaLnBrk="1" hangingPunct="1">
              <a:buFont typeface="Arial" charset="0"/>
              <a:buNone/>
              <a:tabLst>
                <a:tab pos="1530350" algn="l"/>
              </a:tabLst>
            </a:pPr>
            <a:r>
              <a:rPr lang="en-GB" altLang="en-US" sz="2800" dirty="0" smtClean="0"/>
              <a:t>		- Equipment and hygiene</a:t>
            </a:r>
          </a:p>
          <a:p>
            <a:pPr eaLnBrk="1" hangingPunct="1">
              <a:buFont typeface="Arial" charset="0"/>
              <a:buNone/>
              <a:tabLst>
                <a:tab pos="1530350" algn="l"/>
              </a:tabLst>
            </a:pPr>
            <a:r>
              <a:rPr lang="en-GB" altLang="en-US" sz="2800" dirty="0" smtClean="0"/>
              <a:t>		- Expedition Prep</a:t>
            </a:r>
          </a:p>
          <a:p>
            <a:pPr marL="114300" indent="0" eaLnBrk="1" hangingPunct="1">
              <a:buNone/>
              <a:tabLst>
                <a:tab pos="1530350" algn="l"/>
              </a:tabLst>
            </a:pPr>
            <a:r>
              <a:rPr lang="en-GB" altLang="en-US" sz="2800" dirty="0" smtClean="0"/>
              <a:t> 	- Country code, plus revise all above</a:t>
            </a:r>
          </a:p>
          <a:p>
            <a:pPr marL="114300" indent="0" eaLnBrk="1" hangingPunct="1">
              <a:buNone/>
              <a:tabLst>
                <a:tab pos="1530350" algn="l"/>
              </a:tabLst>
            </a:pPr>
            <a:r>
              <a:rPr lang="en-GB" altLang="en-US" sz="2800" dirty="0" smtClean="0"/>
              <a:t> 	- Packing rucksacks, revise all above	</a:t>
            </a:r>
          </a:p>
        </p:txBody>
      </p:sp>
    </p:spTree>
    <p:extLst>
      <p:ext uri="{BB962C8B-B14F-4D97-AF65-F5344CB8AC3E}">
        <p14:creationId xmlns:p14="http://schemas.microsoft.com/office/powerpoint/2010/main" val="1220505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Focus on Expeditions</a:t>
            </a:r>
            <a:endParaRPr lang="en-GB" dirty="0"/>
          </a:p>
        </p:txBody>
      </p:sp>
      <p:pic>
        <p:nvPicPr>
          <p:cNvPr id="13315"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66800" y="1600200"/>
            <a:ext cx="6400800" cy="48006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fontAlgn="auto" hangingPunct="1">
              <a:spcAft>
                <a:spcPts val="0"/>
              </a:spcAft>
              <a:defRPr/>
            </a:pPr>
            <a:r>
              <a:rPr lang="en-GB"/>
              <a:t>Staffing</a:t>
            </a:r>
          </a:p>
        </p:txBody>
      </p:sp>
      <p:pic>
        <p:nvPicPr>
          <p:cNvPr id="15364" name="Picture 4" descr="pit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8" y="-471488"/>
            <a:ext cx="10404476" cy="780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038"/>
            <a:ext cx="885666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1513</TotalTime>
  <Words>1328</Words>
  <Application>Microsoft Office PowerPoint</Application>
  <PresentationFormat>On-screen Show (4:3)</PresentationFormat>
  <Paragraphs>189</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Adjacency</vt:lpstr>
      <vt:lpstr>PowerPoint Presentation</vt:lpstr>
      <vt:lpstr>DofE - Parents’ Evening Agenda</vt:lpstr>
      <vt:lpstr>Aim of the Award</vt:lpstr>
      <vt:lpstr>Bronze Requirements</vt:lpstr>
      <vt:lpstr>Updating Profile</vt:lpstr>
      <vt:lpstr>Student Training</vt:lpstr>
      <vt:lpstr>Student Training</vt:lpstr>
      <vt:lpstr>Focus on Expeditions</vt:lpstr>
      <vt:lpstr>Staffing</vt:lpstr>
      <vt:lpstr>Practice Expedition</vt:lpstr>
      <vt:lpstr>PowerPoint Presentation</vt:lpstr>
      <vt:lpstr>Practice Expedition - Bronze</vt:lpstr>
      <vt:lpstr>Assessed Expedition - Bronze</vt:lpstr>
      <vt:lpstr>Costs</vt:lpstr>
      <vt:lpstr>Costs of each expedition</vt:lpstr>
      <vt:lpstr>Emergency Procedures</vt:lpstr>
      <vt:lpstr>Emergency Procedures</vt:lpstr>
      <vt:lpstr>Kit Guide</vt:lpstr>
      <vt:lpstr>Kit Guide</vt:lpstr>
      <vt:lpstr>Kit Guide</vt:lpstr>
      <vt:lpstr>Kit Guide</vt:lpstr>
      <vt:lpstr>Kit Guide</vt:lpstr>
      <vt:lpstr>Kit Guide</vt:lpstr>
      <vt:lpstr>Rucksacks</vt:lpstr>
      <vt:lpstr>Packing your rucksack</vt:lpstr>
      <vt:lpstr>Adjusting your rucksacks</vt:lpstr>
      <vt:lpstr>Food Guide</vt:lpstr>
      <vt:lpstr>Food Guide</vt:lpstr>
      <vt:lpstr>Food Guide</vt:lpstr>
      <vt:lpstr>Supervision</vt:lpstr>
      <vt:lpstr>“Remote supervision”</vt:lpstr>
      <vt:lpstr>Lyme Disease &amp; Ticks</vt:lpstr>
      <vt:lpstr>Lyme Disease</vt:lpstr>
      <vt:lpstr>Parental Assistance</vt:lpstr>
      <vt:lpstr>Parent Assistance</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Duke of Edinburgh’s Award Scheme</dc:title>
  <dc:creator>tl</dc:creator>
  <cp:lastModifiedBy>Stuart Boag</cp:lastModifiedBy>
  <cp:revision>91</cp:revision>
  <dcterms:created xsi:type="dcterms:W3CDTF">2005-10-05T14:29:24Z</dcterms:created>
  <dcterms:modified xsi:type="dcterms:W3CDTF">2018-03-22T11:14:06Z</dcterms:modified>
</cp:coreProperties>
</file>