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 id="261" r:id="rId3"/>
    <p:sldId id="262" r:id="rId4"/>
    <p:sldId id="259" r:id="rId5"/>
    <p:sldId id="263" r:id="rId6"/>
    <p:sldId id="258" r:id="rId7"/>
    <p:sldId id="266" r:id="rId8"/>
    <p:sldId id="267" r:id="rId9"/>
    <p:sldId id="265"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90" d="100"/>
          <a:sy n="90"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3E9891C-79AE-4DE2-B609-0E931878ACED}"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8F47E9-B2B7-45B0-B20D-B6107F4B7F22}"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824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9891C-79AE-4DE2-B609-0E931878ACED}"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8F47E9-B2B7-45B0-B20D-B6107F4B7F22}" type="slidenum">
              <a:rPr lang="en-GB" smtClean="0"/>
              <a:t>‹#›</a:t>
            </a:fld>
            <a:endParaRPr lang="en-GB"/>
          </a:p>
        </p:txBody>
      </p:sp>
    </p:spTree>
    <p:extLst>
      <p:ext uri="{BB962C8B-B14F-4D97-AF65-F5344CB8AC3E}">
        <p14:creationId xmlns:p14="http://schemas.microsoft.com/office/powerpoint/2010/main" val="64513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9891C-79AE-4DE2-B609-0E931878ACED}"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8F47E9-B2B7-45B0-B20D-B6107F4B7F22}" type="slidenum">
              <a:rPr lang="en-GB" smtClean="0"/>
              <a:t>‹#›</a:t>
            </a:fld>
            <a:endParaRPr lang="en-GB"/>
          </a:p>
        </p:txBody>
      </p:sp>
    </p:spTree>
    <p:extLst>
      <p:ext uri="{BB962C8B-B14F-4D97-AF65-F5344CB8AC3E}">
        <p14:creationId xmlns:p14="http://schemas.microsoft.com/office/powerpoint/2010/main" val="180174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E9891C-79AE-4DE2-B609-0E931878ACED}"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8F47E9-B2B7-45B0-B20D-B6107F4B7F22}" type="slidenum">
              <a:rPr lang="en-GB" smtClean="0"/>
              <a:t>‹#›</a:t>
            </a:fld>
            <a:endParaRPr lang="en-GB"/>
          </a:p>
        </p:txBody>
      </p:sp>
    </p:spTree>
    <p:extLst>
      <p:ext uri="{BB962C8B-B14F-4D97-AF65-F5344CB8AC3E}">
        <p14:creationId xmlns:p14="http://schemas.microsoft.com/office/powerpoint/2010/main" val="381367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E9891C-79AE-4DE2-B609-0E931878ACED}" type="datetimeFigureOut">
              <a:rPr lang="en-GB" smtClean="0"/>
              <a:t>19/01/2021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8F47E9-B2B7-45B0-B20D-B6107F4B7F22}"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346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E9891C-79AE-4DE2-B609-0E931878ACED}"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8F47E9-B2B7-45B0-B20D-B6107F4B7F22}" type="slidenum">
              <a:rPr lang="en-GB" smtClean="0"/>
              <a:t>‹#›</a:t>
            </a:fld>
            <a:endParaRPr lang="en-GB"/>
          </a:p>
        </p:txBody>
      </p:sp>
    </p:spTree>
    <p:extLst>
      <p:ext uri="{BB962C8B-B14F-4D97-AF65-F5344CB8AC3E}">
        <p14:creationId xmlns:p14="http://schemas.microsoft.com/office/powerpoint/2010/main" val="701296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E9891C-79AE-4DE2-B609-0E931878ACED}" type="datetimeFigureOut">
              <a:rPr lang="en-GB" smtClean="0"/>
              <a:t>19/01/2021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8F47E9-B2B7-45B0-B20D-B6107F4B7F22}" type="slidenum">
              <a:rPr lang="en-GB" smtClean="0"/>
              <a:t>‹#›</a:t>
            </a:fld>
            <a:endParaRPr lang="en-GB"/>
          </a:p>
        </p:txBody>
      </p:sp>
    </p:spTree>
    <p:extLst>
      <p:ext uri="{BB962C8B-B14F-4D97-AF65-F5344CB8AC3E}">
        <p14:creationId xmlns:p14="http://schemas.microsoft.com/office/powerpoint/2010/main" val="2582036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E9891C-79AE-4DE2-B609-0E931878ACED}" type="datetimeFigureOut">
              <a:rPr lang="en-GB" smtClean="0"/>
              <a:t>19/01/2021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8F47E9-B2B7-45B0-B20D-B6107F4B7F22}" type="slidenum">
              <a:rPr lang="en-GB" smtClean="0"/>
              <a:t>‹#›</a:t>
            </a:fld>
            <a:endParaRPr lang="en-GB"/>
          </a:p>
        </p:txBody>
      </p:sp>
    </p:spTree>
    <p:extLst>
      <p:ext uri="{BB962C8B-B14F-4D97-AF65-F5344CB8AC3E}">
        <p14:creationId xmlns:p14="http://schemas.microsoft.com/office/powerpoint/2010/main" val="2584560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3E9891C-79AE-4DE2-B609-0E931878ACED}" type="datetimeFigureOut">
              <a:rPr lang="en-GB" smtClean="0"/>
              <a:t>19/01/2021</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248F47E9-B2B7-45B0-B20D-B6107F4B7F22}" type="slidenum">
              <a:rPr lang="en-GB" smtClean="0"/>
              <a:t>‹#›</a:t>
            </a:fld>
            <a:endParaRPr lang="en-GB"/>
          </a:p>
        </p:txBody>
      </p:sp>
    </p:spTree>
    <p:extLst>
      <p:ext uri="{BB962C8B-B14F-4D97-AF65-F5344CB8AC3E}">
        <p14:creationId xmlns:p14="http://schemas.microsoft.com/office/powerpoint/2010/main" val="236889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3E9891C-79AE-4DE2-B609-0E931878ACED}" type="datetimeFigureOut">
              <a:rPr lang="en-GB" smtClean="0"/>
              <a:t>19/01/2021</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48F47E9-B2B7-45B0-B20D-B6107F4B7F22}" type="slidenum">
              <a:rPr lang="en-GB" smtClean="0"/>
              <a:t>‹#›</a:t>
            </a:fld>
            <a:endParaRPr lang="en-GB"/>
          </a:p>
        </p:txBody>
      </p:sp>
    </p:spTree>
    <p:extLst>
      <p:ext uri="{BB962C8B-B14F-4D97-AF65-F5344CB8AC3E}">
        <p14:creationId xmlns:p14="http://schemas.microsoft.com/office/powerpoint/2010/main" val="537328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E9891C-79AE-4DE2-B609-0E931878ACED}" type="datetimeFigureOut">
              <a:rPr lang="en-GB" smtClean="0"/>
              <a:t>19/01/2021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8F47E9-B2B7-45B0-B20D-B6107F4B7F22}" type="slidenum">
              <a:rPr lang="en-GB" smtClean="0"/>
              <a:t>‹#›</a:t>
            </a:fld>
            <a:endParaRPr lang="en-GB"/>
          </a:p>
        </p:txBody>
      </p:sp>
    </p:spTree>
    <p:extLst>
      <p:ext uri="{BB962C8B-B14F-4D97-AF65-F5344CB8AC3E}">
        <p14:creationId xmlns:p14="http://schemas.microsoft.com/office/powerpoint/2010/main" val="12406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3E9891C-79AE-4DE2-B609-0E931878ACED}" type="datetimeFigureOut">
              <a:rPr lang="en-GB" smtClean="0"/>
              <a:t>19/01/2021</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48F47E9-B2B7-45B0-B20D-B6107F4B7F22}"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757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1F7495-1456-4ABD-8FC2-98F5AAB3FF14}"/>
              </a:ext>
            </a:extLst>
          </p:cNvPr>
          <p:cNvSpPr/>
          <p:nvPr/>
        </p:nvSpPr>
        <p:spPr>
          <a:xfrm>
            <a:off x="5580156" y="612843"/>
            <a:ext cx="5164684" cy="5632311"/>
          </a:xfrm>
          <a:prstGeom prst="rect">
            <a:avLst/>
          </a:prstGeom>
          <a:noFill/>
        </p:spPr>
        <p:txBody>
          <a:bodyPr wrap="none" lIns="91440" tIns="45720" rIns="91440" bIns="45720">
            <a:spAutoFit/>
          </a:bodyPr>
          <a:lstStyle/>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Flat-pack </a:t>
            </a:r>
            <a:b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furniture </a:t>
            </a:r>
          </a:p>
          <a:p>
            <a:pPr algn="ctr"/>
            <a:r>
              <a:rPr lang="en-US"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&amp; </a:t>
            </a:r>
          </a:p>
          <a:p>
            <a:pPr algn="ct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Knock-down </a:t>
            </a:r>
            <a:b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US" sz="7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fittings</a:t>
            </a:r>
          </a:p>
        </p:txBody>
      </p:sp>
      <p:sp>
        <p:nvSpPr>
          <p:cNvPr id="6" name="Rectangle 5">
            <a:extLst>
              <a:ext uri="{FF2B5EF4-FFF2-40B4-BE49-F238E27FC236}">
                <a16:creationId xmlns:a16="http://schemas.microsoft.com/office/drawing/2014/main" id="{BCC1F3D2-3D74-4F64-8C6F-E7C6C8D6F4EA}"/>
              </a:ext>
            </a:extLst>
          </p:cNvPr>
          <p:cNvSpPr/>
          <p:nvPr/>
        </p:nvSpPr>
        <p:spPr>
          <a:xfrm>
            <a:off x="173057" y="2136338"/>
            <a:ext cx="3956532" cy="2585323"/>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National 4/5 </a:t>
            </a:r>
          </a:p>
          <a:p>
            <a:pPr algn="ctr"/>
            <a:r>
              <a:rPr lang="en-US" sz="5400" b="1" dirty="0">
                <a:ln w="12700">
                  <a:solidFill>
                    <a:schemeClr val="accent5"/>
                  </a:solidFill>
                  <a:prstDash val="solid"/>
                </a:ln>
                <a:pattFill prst="ltDnDiag">
                  <a:fgClr>
                    <a:schemeClr val="accent5">
                      <a:lumMod val="60000"/>
                      <a:lumOff val="40000"/>
                    </a:schemeClr>
                  </a:fgClr>
                  <a:bgClr>
                    <a:schemeClr val="bg1"/>
                  </a:bgClr>
                </a:pattFill>
              </a:rPr>
              <a:t>Practical </a:t>
            </a:r>
          </a:p>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Woodwork </a:t>
            </a:r>
          </a:p>
        </p:txBody>
      </p:sp>
    </p:spTree>
    <p:extLst>
      <p:ext uri="{BB962C8B-B14F-4D97-AF65-F5344CB8AC3E}">
        <p14:creationId xmlns:p14="http://schemas.microsoft.com/office/powerpoint/2010/main" val="1373727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dicam 2021-01-19 10-55-44-070">
            <a:hlinkClick r:id="" action="ppaction://media"/>
            <a:extLst>
              <a:ext uri="{FF2B5EF4-FFF2-40B4-BE49-F238E27FC236}">
                <a16:creationId xmlns:a16="http://schemas.microsoft.com/office/drawing/2014/main" id="{D0B938C7-6831-4971-9BAA-971D33FBCAF7}"/>
              </a:ext>
            </a:extLst>
          </p:cNvPr>
          <p:cNvPicPr>
            <a:picLocks noChangeAspect="1"/>
          </p:cNvPicPr>
          <p:nvPr>
            <a:videoFile r:link="rId1"/>
            <p:extLst>
              <p:ext uri="{DAA4B4D4-6D71-4841-9C94-3DE7FCFB9230}">
                <p14:media xmlns:p14="http://schemas.microsoft.com/office/powerpoint/2010/main" r:embed="rId2">
                  <p14:trim st="356"/>
                </p14:media>
              </p:ext>
            </p:extLst>
          </p:nvPr>
        </p:nvPicPr>
        <p:blipFill rotWithShape="1">
          <a:blip r:embed="rId4"/>
          <a:srcRect l="39244" t="39690" r="39826" b="17985"/>
          <a:stretch>
            <a:fillRect/>
          </a:stretch>
        </p:blipFill>
        <p:spPr>
          <a:xfrm>
            <a:off x="6411433" y="2663787"/>
            <a:ext cx="3200401" cy="3640455"/>
          </a:xfrm>
          <a:prstGeom prst="rect">
            <a:avLst/>
          </a:prstGeom>
        </p:spPr>
      </p:pic>
      <p:sp>
        <p:nvSpPr>
          <p:cNvPr id="4" name="TextBox 3">
            <a:extLst>
              <a:ext uri="{FF2B5EF4-FFF2-40B4-BE49-F238E27FC236}">
                <a16:creationId xmlns:a16="http://schemas.microsoft.com/office/drawing/2014/main" id="{57C8EDF9-7FCA-4DFC-8187-B715A5E3BDAE}"/>
              </a:ext>
            </a:extLst>
          </p:cNvPr>
          <p:cNvSpPr txBox="1"/>
          <p:nvPr/>
        </p:nvSpPr>
        <p:spPr>
          <a:xfrm>
            <a:off x="486438" y="1465507"/>
            <a:ext cx="10858501" cy="1497589"/>
          </a:xfrm>
          <a:prstGeom prst="rect">
            <a:avLst/>
          </a:prstGeom>
          <a:noFill/>
        </p:spPr>
        <p:txBody>
          <a:bodyPr wrap="square">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‘table plate’ fitting (also known as a leg fastening) is ideal for chairs or tables because it can be set up quite easily with the use of a spanner and a screw driver.</a:t>
            </a:r>
          </a:p>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highlighted area shows how the parts fit together, using a table plate. The hanger bolt remains in the leg, and the nut is unscrewed to take the leg off. </a:t>
            </a:r>
          </a:p>
        </p:txBody>
      </p:sp>
      <p:sp>
        <p:nvSpPr>
          <p:cNvPr id="7" name="Rectangle 6">
            <a:extLst>
              <a:ext uri="{FF2B5EF4-FFF2-40B4-BE49-F238E27FC236}">
                <a16:creationId xmlns:a16="http://schemas.microsoft.com/office/drawing/2014/main" id="{A24D337F-B026-44D3-9DF8-E23AEE866BFF}"/>
              </a:ext>
            </a:extLst>
          </p:cNvPr>
          <p:cNvSpPr/>
          <p:nvPr/>
        </p:nvSpPr>
        <p:spPr>
          <a:xfrm>
            <a:off x="369622" y="358901"/>
            <a:ext cx="5210016" cy="923330"/>
          </a:xfrm>
          <a:prstGeom prst="rect">
            <a:avLst/>
          </a:prstGeom>
          <a:noFill/>
        </p:spPr>
        <p:txBody>
          <a:bodyPr wrap="none" lIns="91440" tIns="45720" rIns="91440" bIns="45720">
            <a:spAutoFit/>
          </a:bodyPr>
          <a:lstStyle/>
          <a:p>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Table plate fitting</a:t>
            </a:r>
          </a:p>
        </p:txBody>
      </p:sp>
      <p:pic>
        <p:nvPicPr>
          <p:cNvPr id="8" name="Picture 7">
            <a:extLst>
              <a:ext uri="{FF2B5EF4-FFF2-40B4-BE49-F238E27FC236}">
                <a16:creationId xmlns:a16="http://schemas.microsoft.com/office/drawing/2014/main" id="{1D762D01-1EE8-44FA-85B8-051D671C5388}"/>
              </a:ext>
            </a:extLst>
          </p:cNvPr>
          <p:cNvPicPr>
            <a:picLocks noChangeAspect="1"/>
          </p:cNvPicPr>
          <p:nvPr/>
        </p:nvPicPr>
        <p:blipFill rotWithShape="1">
          <a:blip r:embed="rId5"/>
          <a:srcRect l="20320" t="5233" r="16366" b="33643"/>
          <a:stretch/>
        </p:blipFill>
        <p:spPr>
          <a:xfrm>
            <a:off x="1363960" y="3641651"/>
            <a:ext cx="3615761" cy="1963493"/>
          </a:xfrm>
          <a:prstGeom prst="rect">
            <a:avLst/>
          </a:prstGeom>
        </p:spPr>
      </p:pic>
    </p:spTree>
    <p:extLst>
      <p:ext uri="{BB962C8B-B14F-4D97-AF65-F5344CB8AC3E}">
        <p14:creationId xmlns:p14="http://schemas.microsoft.com/office/powerpoint/2010/main" val="38727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607A89-656F-4EBF-96AA-BC1671F2C96E}"/>
              </a:ext>
            </a:extLst>
          </p:cNvPr>
          <p:cNvSpPr/>
          <p:nvPr/>
        </p:nvSpPr>
        <p:spPr>
          <a:xfrm>
            <a:off x="212308" y="243288"/>
            <a:ext cx="5688032"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Flat-pack furniture</a:t>
            </a:r>
          </a:p>
        </p:txBody>
      </p:sp>
      <p:pic>
        <p:nvPicPr>
          <p:cNvPr id="6" name="Picture 5">
            <a:extLst>
              <a:ext uri="{FF2B5EF4-FFF2-40B4-BE49-F238E27FC236}">
                <a16:creationId xmlns:a16="http://schemas.microsoft.com/office/drawing/2014/main" id="{D4CFC8B6-DF4B-4D59-9F03-37932746EA9C}"/>
              </a:ext>
            </a:extLst>
          </p:cNvPr>
          <p:cNvPicPr>
            <a:picLocks noChangeAspect="1"/>
          </p:cNvPicPr>
          <p:nvPr/>
        </p:nvPicPr>
        <p:blipFill rotWithShape="1">
          <a:blip r:embed="rId2"/>
          <a:srcRect l="14303" t="23566" r="68430" b="24806"/>
          <a:stretch/>
        </p:blipFill>
        <p:spPr>
          <a:xfrm>
            <a:off x="9930809" y="3051544"/>
            <a:ext cx="1828183" cy="3074673"/>
          </a:xfrm>
          <a:prstGeom prst="rect">
            <a:avLst/>
          </a:prstGeom>
        </p:spPr>
      </p:pic>
      <p:sp>
        <p:nvSpPr>
          <p:cNvPr id="8" name="TextBox 7">
            <a:extLst>
              <a:ext uri="{FF2B5EF4-FFF2-40B4-BE49-F238E27FC236}">
                <a16:creationId xmlns:a16="http://schemas.microsoft.com/office/drawing/2014/main" id="{D3538766-DE96-4B14-A209-A9460C7CA722}"/>
              </a:ext>
            </a:extLst>
          </p:cNvPr>
          <p:cNvSpPr txBox="1"/>
          <p:nvPr/>
        </p:nvSpPr>
        <p:spPr>
          <a:xfrm>
            <a:off x="357963" y="1316574"/>
            <a:ext cx="9030586" cy="5140190"/>
          </a:xfrm>
          <a:prstGeom prst="rect">
            <a:avLst/>
          </a:prstGeom>
          <a:noFill/>
        </p:spPr>
        <p:txBody>
          <a:bodyPr wrap="square">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Flat-pack furniture is now common place and allows the buyer to assemble the product at home. As expected from the name, furniture is purchased dismantled in several pieces which are packed flat in a box.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Flat-pack furniture has a number of advantages for the </a:t>
            </a:r>
            <a:r>
              <a:rPr lang="en-GB" b="1" dirty="0">
                <a:latin typeface="Calibri" panose="020F0502020204030204" pitchFamily="34" charset="0"/>
                <a:ea typeface="Calibri" panose="020F0502020204030204" pitchFamily="34" charset="0"/>
                <a:cs typeface="Times New Roman" panose="02020603050405020304" pitchFamily="18" charset="0"/>
              </a:rPr>
              <a:t>manufacturer</a:t>
            </a:r>
            <a:r>
              <a:rPr lang="en-GB" dirty="0">
                <a:latin typeface="Calibri" panose="020F0502020204030204" pitchFamily="34" charset="0"/>
                <a:ea typeface="Calibri" panose="020F0502020204030204" pitchFamily="34" charset="0"/>
                <a:cs typeface="Times New Roman" panose="02020603050405020304" pitchFamily="18" charset="0"/>
              </a:rPr>
              <a:t> as they can:</a:t>
            </a:r>
          </a:p>
          <a:p>
            <a:pPr marL="342900" lvl="0" indent="-342900">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Transport more of the item due to it being flat. </a:t>
            </a:r>
          </a:p>
          <a:p>
            <a:pPr marL="342900" lvl="0" indent="-342900">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Reduce the cost of manufacture because they do not need to assemble it. </a:t>
            </a:r>
          </a:p>
          <a:p>
            <a:pPr marL="342900" lvl="0" indent="-342900">
              <a:spcAft>
                <a:spcPts val="80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Improve sustainability due to reduced transport and manufacturing processes.</a:t>
            </a:r>
          </a:p>
          <a:p>
            <a:pPr marL="342900" lvl="0" indent="-342900">
              <a:spcAft>
                <a:spcPts val="800"/>
              </a:spcAft>
              <a:buFont typeface="Calibri" panose="020F050202020403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Knock-down fittings can be bought cheaply in bulk, which is less expensive than manufacturing wood joints.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Flat-pack furniture also has a number of advantages for the </a:t>
            </a:r>
            <a:r>
              <a:rPr lang="en-GB" b="1" dirty="0">
                <a:latin typeface="Calibri" panose="020F0502020204030204" pitchFamily="34" charset="0"/>
                <a:ea typeface="Calibri" panose="020F0502020204030204" pitchFamily="34" charset="0"/>
                <a:cs typeface="Times New Roman" panose="02020603050405020304" pitchFamily="18" charset="0"/>
              </a:rPr>
              <a:t>consumer</a:t>
            </a:r>
            <a:r>
              <a:rPr lang="en-GB" dirty="0">
                <a:latin typeface="Calibri" panose="020F0502020204030204" pitchFamily="34" charset="0"/>
                <a:ea typeface="Calibri" panose="020F0502020204030204" pitchFamily="34" charset="0"/>
                <a:cs typeface="Times New Roman" panose="02020603050405020304" pitchFamily="18" charset="0"/>
              </a:rPr>
              <a:t> as: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Costs are reduced due to reduction of manufacturing processes.</a:t>
            </a:r>
          </a:p>
          <a:p>
            <a:pPr lvl="0">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T</a:t>
            </a:r>
            <a:r>
              <a:rPr lang="en-GB" sz="1800" dirty="0">
                <a:effectLst/>
                <a:latin typeface="Calibri" panose="020F0502020204030204" pitchFamily="34" charset="0"/>
                <a:ea typeface="Calibri" panose="020F0502020204030204" pitchFamily="34" charset="0"/>
                <a:cs typeface="Times New Roman" panose="02020603050405020304" pitchFamily="18" charset="0"/>
              </a:rPr>
              <a:t>he readiness of off-the-shelf furniture can be fitted into your car for transport home, 	meaning no delivery fees.</a:t>
            </a:r>
          </a:p>
        </p:txBody>
      </p:sp>
      <p:pic>
        <p:nvPicPr>
          <p:cNvPr id="10" name="Picture 9">
            <a:extLst>
              <a:ext uri="{FF2B5EF4-FFF2-40B4-BE49-F238E27FC236}">
                <a16:creationId xmlns:a16="http://schemas.microsoft.com/office/drawing/2014/main" id="{8EB4D4D1-326D-44A7-B6F5-5562A4B1C932}"/>
              </a:ext>
            </a:extLst>
          </p:cNvPr>
          <p:cNvPicPr>
            <a:picLocks noChangeAspect="1"/>
          </p:cNvPicPr>
          <p:nvPr/>
        </p:nvPicPr>
        <p:blipFill rotWithShape="1">
          <a:blip r:embed="rId3"/>
          <a:srcRect l="38634" t="23256" r="34332" b="31628"/>
          <a:stretch/>
        </p:blipFill>
        <p:spPr>
          <a:xfrm>
            <a:off x="9691681" y="704953"/>
            <a:ext cx="2288011" cy="2147777"/>
          </a:xfrm>
          <a:prstGeom prst="rect">
            <a:avLst/>
          </a:prstGeom>
        </p:spPr>
      </p:pic>
    </p:spTree>
    <p:extLst>
      <p:ext uri="{BB962C8B-B14F-4D97-AF65-F5344CB8AC3E}">
        <p14:creationId xmlns:p14="http://schemas.microsoft.com/office/powerpoint/2010/main" val="2822959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F37B21-9A33-471E-8DDC-5F12A68492D2}"/>
              </a:ext>
            </a:extLst>
          </p:cNvPr>
          <p:cNvPicPr>
            <a:picLocks noChangeAspect="1"/>
          </p:cNvPicPr>
          <p:nvPr/>
        </p:nvPicPr>
        <p:blipFill rotWithShape="1">
          <a:blip r:embed="rId2"/>
          <a:srcRect l="27209" t="16899" r="28139" b="56899"/>
          <a:stretch/>
        </p:blipFill>
        <p:spPr>
          <a:xfrm>
            <a:off x="7639492" y="85239"/>
            <a:ext cx="3569339" cy="1178161"/>
          </a:xfrm>
          <a:prstGeom prst="rect">
            <a:avLst/>
          </a:prstGeom>
        </p:spPr>
      </p:pic>
      <p:pic>
        <p:nvPicPr>
          <p:cNvPr id="3" name="Picture 2" descr="Diagram&#10;&#10;Description automatically generated">
            <a:extLst>
              <a:ext uri="{FF2B5EF4-FFF2-40B4-BE49-F238E27FC236}">
                <a16:creationId xmlns:a16="http://schemas.microsoft.com/office/drawing/2014/main" id="{C1C472BB-B0C1-42F3-816D-37FE12F29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940" y="1263400"/>
            <a:ext cx="5302445" cy="4983842"/>
          </a:xfrm>
          <a:prstGeom prst="rect">
            <a:avLst/>
          </a:prstGeom>
        </p:spPr>
      </p:pic>
      <p:sp>
        <p:nvSpPr>
          <p:cNvPr id="4" name="Rectangle 3">
            <a:extLst>
              <a:ext uri="{FF2B5EF4-FFF2-40B4-BE49-F238E27FC236}">
                <a16:creationId xmlns:a16="http://schemas.microsoft.com/office/drawing/2014/main" id="{F4E5C77F-94DA-4AEE-A789-ECE164917146}"/>
              </a:ext>
            </a:extLst>
          </p:cNvPr>
          <p:cNvSpPr/>
          <p:nvPr/>
        </p:nvSpPr>
        <p:spPr>
          <a:xfrm>
            <a:off x="212308" y="243288"/>
            <a:ext cx="5688032"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Flat-pack furniture</a:t>
            </a:r>
          </a:p>
        </p:txBody>
      </p:sp>
      <p:sp>
        <p:nvSpPr>
          <p:cNvPr id="5" name="TextBox 4">
            <a:extLst>
              <a:ext uri="{FF2B5EF4-FFF2-40B4-BE49-F238E27FC236}">
                <a16:creationId xmlns:a16="http://schemas.microsoft.com/office/drawing/2014/main" id="{7CEA8FB1-46B3-434C-A406-FC619564E004}"/>
              </a:ext>
            </a:extLst>
          </p:cNvPr>
          <p:cNvSpPr txBox="1"/>
          <p:nvPr/>
        </p:nvSpPr>
        <p:spPr>
          <a:xfrm>
            <a:off x="382771" y="1263400"/>
            <a:ext cx="6262577" cy="5016758"/>
          </a:xfrm>
          <a:prstGeom prst="rect">
            <a:avLst/>
          </a:prstGeom>
          <a:noFill/>
        </p:spPr>
        <p:txBody>
          <a:bodyPr wrap="square" rtlCol="0">
            <a:spAutoFit/>
          </a:bodyPr>
          <a:lstStyle/>
          <a:p>
            <a:r>
              <a:rPr lang="en-GB" sz="2000" dirty="0"/>
              <a:t>Assembly instructions are provided with all flat pack furniture. You may have seen instructions like this if you’ve ever bought furniture from IKEA. </a:t>
            </a:r>
          </a:p>
          <a:p>
            <a:endParaRPr lang="en-GB" sz="2000" dirty="0"/>
          </a:p>
          <a:p>
            <a:r>
              <a:rPr lang="en-GB" sz="2000" dirty="0"/>
              <a:t>Often, assembly instructions will be in the form of a picture storyboard, which is significantly easier to understand than written instructions. This also means that instructions can be used worldwide and do not need to be translated into multiple languages, saving the company money. </a:t>
            </a:r>
          </a:p>
          <a:p>
            <a:endParaRPr lang="en-GB" sz="2000" dirty="0"/>
          </a:p>
          <a:p>
            <a:r>
              <a:rPr lang="en-GB" sz="2000" b="1" dirty="0"/>
              <a:t>Knock-down fittings </a:t>
            </a:r>
            <a:r>
              <a:rPr lang="en-GB" sz="2000" dirty="0"/>
              <a:t>are provided with the flat-pack furniture and manufacturers may also include basic tools like small spanners or Allen keys. Instructions will also state what other basic household tools you might need for assembly such as a screwdriver or hammer.  </a:t>
            </a:r>
          </a:p>
        </p:txBody>
      </p:sp>
    </p:spTree>
    <p:extLst>
      <p:ext uri="{BB962C8B-B14F-4D97-AF65-F5344CB8AC3E}">
        <p14:creationId xmlns:p14="http://schemas.microsoft.com/office/powerpoint/2010/main" val="2711268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98B15-6817-403A-AB42-BF08885FB44C}"/>
              </a:ext>
            </a:extLst>
          </p:cNvPr>
          <p:cNvPicPr>
            <a:picLocks noChangeAspect="1"/>
          </p:cNvPicPr>
          <p:nvPr/>
        </p:nvPicPr>
        <p:blipFill rotWithShape="1">
          <a:blip r:embed="rId2"/>
          <a:srcRect l="23808" t="14884" r="23866" b="19535"/>
          <a:stretch/>
        </p:blipFill>
        <p:spPr>
          <a:xfrm>
            <a:off x="4230098" y="471035"/>
            <a:ext cx="7878613" cy="5554422"/>
          </a:xfrm>
          <a:prstGeom prst="rect">
            <a:avLst/>
          </a:prstGeom>
        </p:spPr>
      </p:pic>
      <p:sp>
        <p:nvSpPr>
          <p:cNvPr id="5" name="TextBox 4">
            <a:extLst>
              <a:ext uri="{FF2B5EF4-FFF2-40B4-BE49-F238E27FC236}">
                <a16:creationId xmlns:a16="http://schemas.microsoft.com/office/drawing/2014/main" id="{6EBF89FA-30B7-46A5-B65F-70B2BC89E145}"/>
              </a:ext>
            </a:extLst>
          </p:cNvPr>
          <p:cNvSpPr txBox="1"/>
          <p:nvPr/>
        </p:nvSpPr>
        <p:spPr>
          <a:xfrm>
            <a:off x="358074" y="1904892"/>
            <a:ext cx="3744432" cy="4461478"/>
          </a:xfrm>
          <a:prstGeom prst="rect">
            <a:avLst/>
          </a:prstGeom>
          <a:noFill/>
        </p:spPr>
        <p:txBody>
          <a:bodyPr wrap="square">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Knock-down fittings are those that can be put together easily, normally using only a screw driver, a drill, a mallet/hammer and other basic tools such as an </a:t>
            </a:r>
            <a:r>
              <a:rPr lang="en-GB" sz="2000" dirty="0">
                <a:latin typeface="Calibri" panose="020F0502020204030204" pitchFamily="34" charset="0"/>
                <a:ea typeface="Calibri" panose="020F0502020204030204" pitchFamily="34" charset="0"/>
                <a:cs typeface="Times New Roman" panose="02020603050405020304" pitchFamily="18" charset="0"/>
              </a:rPr>
              <a:t>A</a:t>
            </a:r>
            <a:r>
              <a:rPr lang="en-GB" sz="2000" dirty="0">
                <a:effectLst/>
                <a:latin typeface="Calibri" panose="020F0502020204030204" pitchFamily="34" charset="0"/>
                <a:ea typeface="Calibri" panose="020F0502020204030204" pitchFamily="34" charset="0"/>
                <a:cs typeface="Times New Roman" panose="02020603050405020304" pitchFamily="18" charset="0"/>
              </a:rPr>
              <a:t>llen key. </a:t>
            </a:r>
          </a:p>
          <a:p>
            <a:pPr>
              <a:lnSpc>
                <a:spcPct val="107000"/>
              </a:lnSpc>
              <a:spcAft>
                <a:spcPts val="800"/>
              </a:spcAft>
            </a:pPr>
            <a:br>
              <a:rPr lang="en-GB" sz="2000" dirty="0">
                <a:effectLst/>
                <a:latin typeface="Calibri" panose="020F0502020204030204" pitchFamily="34" charset="0"/>
                <a:ea typeface="Calibri" panose="020F0502020204030204" pitchFamily="34" charset="0"/>
                <a:cs typeface="Times New Roman" panose="02020603050405020304" pitchFamily="18" charset="0"/>
              </a:rPr>
            </a:br>
            <a:r>
              <a:rPr lang="en-GB" sz="2000" dirty="0">
                <a:effectLst/>
                <a:latin typeface="Calibri" panose="020F0502020204030204" pitchFamily="34" charset="0"/>
                <a:ea typeface="Calibri" panose="020F0502020204030204" pitchFamily="34" charset="0"/>
                <a:cs typeface="Times New Roman" panose="02020603050405020304" pitchFamily="18" charset="0"/>
              </a:rPr>
              <a:t>They are temporary joints although many are used to permanently join together items such as cabinets and other pieces of furniture that are purchased in a flat pack.</a:t>
            </a:r>
          </a:p>
        </p:txBody>
      </p:sp>
      <p:sp>
        <p:nvSpPr>
          <p:cNvPr id="6" name="Rectangle 5">
            <a:extLst>
              <a:ext uri="{FF2B5EF4-FFF2-40B4-BE49-F238E27FC236}">
                <a16:creationId xmlns:a16="http://schemas.microsoft.com/office/drawing/2014/main" id="{3A7C352A-2502-4967-B1F7-7CBDF087A6CA}"/>
              </a:ext>
            </a:extLst>
          </p:cNvPr>
          <p:cNvSpPr/>
          <p:nvPr/>
        </p:nvSpPr>
        <p:spPr>
          <a:xfrm>
            <a:off x="270042" y="264553"/>
            <a:ext cx="3920497" cy="1754326"/>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Knock-down </a:t>
            </a:r>
            <a:b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b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fittings</a:t>
            </a:r>
          </a:p>
        </p:txBody>
      </p:sp>
    </p:spTree>
    <p:extLst>
      <p:ext uri="{BB962C8B-B14F-4D97-AF65-F5344CB8AC3E}">
        <p14:creationId xmlns:p14="http://schemas.microsoft.com/office/powerpoint/2010/main" val="59508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2C57C4-EB91-4826-AB2E-D0D72E438620}"/>
              </a:ext>
            </a:extLst>
          </p:cNvPr>
          <p:cNvSpPr/>
          <p:nvPr/>
        </p:nvSpPr>
        <p:spPr>
          <a:xfrm>
            <a:off x="509317" y="369534"/>
            <a:ext cx="4698017"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Modesty Blocks</a:t>
            </a:r>
          </a:p>
        </p:txBody>
      </p:sp>
      <p:sp>
        <p:nvSpPr>
          <p:cNvPr id="4" name="TextBox 3">
            <a:extLst>
              <a:ext uri="{FF2B5EF4-FFF2-40B4-BE49-F238E27FC236}">
                <a16:creationId xmlns:a16="http://schemas.microsoft.com/office/drawing/2014/main" id="{49744A2C-6DCE-4853-9E38-DF7D28EE6E60}"/>
              </a:ext>
            </a:extLst>
          </p:cNvPr>
          <p:cNvSpPr txBox="1"/>
          <p:nvPr/>
        </p:nvSpPr>
        <p:spPr>
          <a:xfrm>
            <a:off x="509317" y="1292864"/>
            <a:ext cx="4961176" cy="2712281"/>
          </a:xfrm>
          <a:prstGeom prst="rect">
            <a:avLst/>
          </a:prstGeom>
          <a:noFill/>
        </p:spPr>
        <p:txBody>
          <a:bodyPr wrap="square">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modesty block is a one-piece plastic block which is pressed against the two pieces of material (normally wood based). Screws are used to fix the block into position. This type of joint is used to fit modern cabinets such as those found in a kitchen. It is a relatively strong joint although it has the advantage that it can be dismantled using a screwdriver.</a:t>
            </a:r>
          </a:p>
        </p:txBody>
      </p:sp>
      <p:sp>
        <p:nvSpPr>
          <p:cNvPr id="6" name="TextBox 5">
            <a:extLst>
              <a:ext uri="{FF2B5EF4-FFF2-40B4-BE49-F238E27FC236}">
                <a16:creationId xmlns:a16="http://schemas.microsoft.com/office/drawing/2014/main" id="{06776CE0-66DE-4001-824D-E7B52AC39BE3}"/>
              </a:ext>
            </a:extLst>
          </p:cNvPr>
          <p:cNvSpPr txBox="1"/>
          <p:nvPr/>
        </p:nvSpPr>
        <p:spPr>
          <a:xfrm>
            <a:off x="6021572" y="1292864"/>
            <a:ext cx="5782323" cy="2382960"/>
          </a:xfrm>
          <a:prstGeom prst="rect">
            <a:avLst/>
          </a:prstGeom>
          <a:noFill/>
        </p:spPr>
        <p:txBody>
          <a:bodyPr wrap="square">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This works in the same way as a modesty block but is made from a small square wooden batten instead of plastic.  A piece of material such as pine can be drilled and screws can be passed through these holes. This gives a cheap and effective knock-down joint. The screws are normally countersunk into the knock-down fitting.</a:t>
            </a:r>
          </a:p>
        </p:txBody>
      </p:sp>
      <p:sp>
        <p:nvSpPr>
          <p:cNvPr id="7" name="Rectangle 6">
            <a:extLst>
              <a:ext uri="{FF2B5EF4-FFF2-40B4-BE49-F238E27FC236}">
                <a16:creationId xmlns:a16="http://schemas.microsoft.com/office/drawing/2014/main" id="{5031F28B-3AA4-47DF-8CC8-87742062E38E}"/>
              </a:ext>
            </a:extLst>
          </p:cNvPr>
          <p:cNvSpPr/>
          <p:nvPr/>
        </p:nvSpPr>
        <p:spPr>
          <a:xfrm>
            <a:off x="5893810" y="369534"/>
            <a:ext cx="6193619"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Natural Wood Fitting</a:t>
            </a:r>
          </a:p>
        </p:txBody>
      </p:sp>
      <p:pic>
        <p:nvPicPr>
          <p:cNvPr id="8" name="bandicam 2021-01-19 10-35-16-880">
            <a:hlinkClick r:id="" action="ppaction://media"/>
            <a:extLst>
              <a:ext uri="{FF2B5EF4-FFF2-40B4-BE49-F238E27FC236}">
                <a16:creationId xmlns:a16="http://schemas.microsoft.com/office/drawing/2014/main" id="{547B5207-D93D-4243-9EB0-3721FFA1383D}"/>
              </a:ext>
            </a:extLst>
          </p:cNvPr>
          <p:cNvPicPr>
            <a:picLocks noChangeAspect="1"/>
          </p:cNvPicPr>
          <p:nvPr>
            <a:videoFile r:link="rId1"/>
            <p:extLst>
              <p:ext uri="{DAA4B4D4-6D71-4841-9C94-3DE7FCFB9230}">
                <p14:media xmlns:p14="http://schemas.microsoft.com/office/powerpoint/2010/main" r:embed="rId2">
                  <p14:trim st="38230" end="29830.9999"/>
                </p14:media>
              </p:ext>
            </p:extLst>
          </p:nvPr>
        </p:nvPicPr>
        <p:blipFill rotWithShape="1">
          <a:blip r:embed="rId4"/>
          <a:srcRect l="37849" t="56434" r="30851" b="14729"/>
          <a:stretch>
            <a:fillRect/>
          </a:stretch>
        </p:blipFill>
        <p:spPr>
          <a:xfrm>
            <a:off x="8715153" y="4121448"/>
            <a:ext cx="4178596" cy="1977657"/>
          </a:xfrm>
          <a:prstGeom prst="rect">
            <a:avLst/>
          </a:prstGeom>
        </p:spPr>
      </p:pic>
      <p:pic>
        <p:nvPicPr>
          <p:cNvPr id="9" name="bandicam 2021-01-19 10-35-16-880">
            <a:hlinkClick r:id="" action="ppaction://media"/>
            <a:extLst>
              <a:ext uri="{FF2B5EF4-FFF2-40B4-BE49-F238E27FC236}">
                <a16:creationId xmlns:a16="http://schemas.microsoft.com/office/drawing/2014/main" id="{15E5DA94-48DF-478A-BC33-D426BA5E72FE}"/>
              </a:ext>
            </a:extLst>
          </p:cNvPr>
          <p:cNvPicPr>
            <a:picLocks noChangeAspect="1"/>
          </p:cNvPicPr>
          <p:nvPr>
            <a:videoFile r:link="rId1"/>
            <p:extLst>
              <p:ext uri="{DAA4B4D4-6D71-4841-9C94-3DE7FCFB9230}">
                <p14:media xmlns:p14="http://schemas.microsoft.com/office/powerpoint/2010/main" r:embed="rId2">
                  <p14:trim st="34552" end="30110.9999"/>
                </p14:media>
              </p:ext>
            </p:extLst>
          </p:nvPr>
        </p:nvPicPr>
        <p:blipFill rotWithShape="1">
          <a:blip r:embed="rId5"/>
          <a:srcRect l="56699" t="30246" r="27691" b="40917"/>
          <a:stretch/>
        </p:blipFill>
        <p:spPr>
          <a:xfrm>
            <a:off x="2626243" y="4291495"/>
            <a:ext cx="1903228" cy="1977657"/>
          </a:xfrm>
          <a:prstGeom prst="rect">
            <a:avLst/>
          </a:prstGeom>
        </p:spPr>
      </p:pic>
      <p:pic>
        <p:nvPicPr>
          <p:cNvPr id="10" name="bandicam 2021-01-19 10-35-16-880">
            <a:hlinkClick r:id="" action="ppaction://media"/>
            <a:extLst>
              <a:ext uri="{FF2B5EF4-FFF2-40B4-BE49-F238E27FC236}">
                <a16:creationId xmlns:a16="http://schemas.microsoft.com/office/drawing/2014/main" id="{0D6FEF71-F41C-43C4-8B89-57C39222EA9A}"/>
              </a:ext>
            </a:extLst>
          </p:cNvPr>
          <p:cNvPicPr>
            <a:picLocks noChangeAspect="1"/>
          </p:cNvPicPr>
          <p:nvPr>
            <a:videoFile r:link="rId1"/>
            <p:extLst>
              <p:ext uri="{DAA4B4D4-6D71-4841-9C94-3DE7FCFB9230}">
                <p14:media xmlns:p14="http://schemas.microsoft.com/office/powerpoint/2010/main" r:embed="rId2">
                  <p14:trim st="47000" end="23566.9999"/>
                </p14:media>
              </p:ext>
            </p:extLst>
          </p:nvPr>
        </p:nvPicPr>
        <p:blipFill rotWithShape="1">
          <a:blip r:embed="rId6"/>
          <a:srcRect l="57035" t="10853" r="28401" b="66046"/>
          <a:stretch/>
        </p:blipFill>
        <p:spPr>
          <a:xfrm>
            <a:off x="5658404" y="4291495"/>
            <a:ext cx="1775638" cy="1584252"/>
          </a:xfrm>
          <a:prstGeom prst="rect">
            <a:avLst/>
          </a:prstGeom>
        </p:spPr>
      </p:pic>
      <p:pic>
        <p:nvPicPr>
          <p:cNvPr id="12" name="Picture 11">
            <a:extLst>
              <a:ext uri="{FF2B5EF4-FFF2-40B4-BE49-F238E27FC236}">
                <a16:creationId xmlns:a16="http://schemas.microsoft.com/office/drawing/2014/main" id="{9F0139AB-51D1-4720-BA13-066F55602B80}"/>
              </a:ext>
            </a:extLst>
          </p:cNvPr>
          <p:cNvPicPr>
            <a:picLocks noChangeAspect="1"/>
          </p:cNvPicPr>
          <p:nvPr/>
        </p:nvPicPr>
        <p:blipFill rotWithShape="1">
          <a:blip r:embed="rId7"/>
          <a:srcRect l="15611" t="33799" r="64767" b="37277"/>
          <a:stretch/>
        </p:blipFill>
        <p:spPr>
          <a:xfrm>
            <a:off x="334144" y="4539783"/>
            <a:ext cx="1720207" cy="1426340"/>
          </a:xfrm>
          <a:prstGeom prst="rect">
            <a:avLst/>
          </a:prstGeom>
        </p:spPr>
      </p:pic>
    </p:spTree>
    <p:extLst>
      <p:ext uri="{BB962C8B-B14F-4D97-AF65-F5344CB8AC3E}">
        <p14:creationId xmlns:p14="http://schemas.microsoft.com/office/powerpoint/2010/main" val="16712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04" fill="hold"/>
                                        <p:tgtEl>
                                          <p:spTgt spid="9"/>
                                        </p:tgtEl>
                                      </p:cBhvr>
                                    </p:cmd>
                                  </p:childTnLst>
                                </p:cTn>
                              </p:par>
                              <p:par>
                                <p:cTn id="7" presetID="1" presetClass="mediacall" presetSubtype="0" fill="hold" nodeType="withEffect">
                                  <p:stCondLst>
                                    <p:cond delay="0"/>
                                  </p:stCondLst>
                                  <p:childTnLst>
                                    <p:cmd type="call" cmd="playFrom(0.0)">
                                      <p:cBhvr>
                                        <p:cTn id="8" dur="3000" fill="hold"/>
                                        <p:tgtEl>
                                          <p:spTgt spid="10"/>
                                        </p:tgtEl>
                                      </p:cBhvr>
                                    </p:cmd>
                                  </p:childTnLst>
                                </p:cTn>
                              </p:par>
                              <p:par>
                                <p:cTn id="9" presetID="1" presetClass="mediacall" presetSubtype="0" fill="hold" nodeType="withEffect">
                                  <p:stCondLst>
                                    <p:cond delay="0"/>
                                  </p:stCondLst>
                                  <p:childTnLst>
                                    <p:cmd type="call" cmd="playFrom(0.0)">
                                      <p:cBhvr>
                                        <p:cTn id="10" dur="55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repeatCount="indefinite"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video>
              <p:cMediaNode vol="80000">
                <p:cTn id="23" repeatCount="indefinite" fill="hold" display="0">
                  <p:stCondLst>
                    <p:cond delay="indefinite"/>
                  </p:stCondLst>
                </p:cTn>
                <p:tgtEl>
                  <p:spTgt spid="8"/>
                </p:tgtEl>
              </p:cMediaNode>
            </p:video>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dicam 2021-01-19 10-35-16-880">
            <a:hlinkClick r:id="" action="ppaction://media"/>
            <a:extLst>
              <a:ext uri="{FF2B5EF4-FFF2-40B4-BE49-F238E27FC236}">
                <a16:creationId xmlns:a16="http://schemas.microsoft.com/office/drawing/2014/main" id="{26AF9D57-DA8C-4525-8DB3-CC8A9C6C1CE5}"/>
              </a:ext>
            </a:extLst>
          </p:cNvPr>
          <p:cNvPicPr>
            <a:picLocks noChangeAspect="1"/>
          </p:cNvPicPr>
          <p:nvPr>
            <a:videoFile r:link="rId1"/>
            <p:extLst>
              <p:ext uri="{DAA4B4D4-6D71-4841-9C94-3DE7FCFB9230}">
                <p14:media xmlns:p14="http://schemas.microsoft.com/office/powerpoint/2010/main" r:embed="rId2">
                  <p14:trim st="47000" end="17787.9999"/>
                </p14:media>
              </p:ext>
            </p:extLst>
          </p:nvPr>
        </p:nvPicPr>
        <p:blipFill rotWithShape="1">
          <a:blip r:embed="rId4"/>
          <a:srcRect l="35232" t="53490" r="34419" b="28835"/>
          <a:stretch>
            <a:fillRect/>
          </a:stretch>
        </p:blipFill>
        <p:spPr>
          <a:xfrm>
            <a:off x="2536639" y="3306725"/>
            <a:ext cx="7382176" cy="2418300"/>
          </a:xfrm>
          <a:prstGeom prst="rect">
            <a:avLst/>
          </a:prstGeom>
        </p:spPr>
      </p:pic>
      <p:sp>
        <p:nvSpPr>
          <p:cNvPr id="6" name="Rectangle 5">
            <a:extLst>
              <a:ext uri="{FF2B5EF4-FFF2-40B4-BE49-F238E27FC236}">
                <a16:creationId xmlns:a16="http://schemas.microsoft.com/office/drawing/2014/main" id="{D96D15DC-C44D-4172-A4B9-9319F3806D65}"/>
              </a:ext>
            </a:extLst>
          </p:cNvPr>
          <p:cNvSpPr/>
          <p:nvPr/>
        </p:nvSpPr>
        <p:spPr>
          <a:xfrm>
            <a:off x="315261" y="369534"/>
            <a:ext cx="5086136"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Two </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Block Fitting</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8" name="TextBox 7">
            <a:extLst>
              <a:ext uri="{FF2B5EF4-FFF2-40B4-BE49-F238E27FC236}">
                <a16:creationId xmlns:a16="http://schemas.microsoft.com/office/drawing/2014/main" id="{8A2C6BC5-888D-4996-8172-442D3C7CA2E0}"/>
              </a:ext>
            </a:extLst>
          </p:cNvPr>
          <p:cNvSpPr txBox="1"/>
          <p:nvPr/>
        </p:nvSpPr>
        <p:spPr>
          <a:xfrm>
            <a:off x="411928" y="1726204"/>
            <a:ext cx="11262621" cy="1394997"/>
          </a:xfrm>
          <a:prstGeom prst="rect">
            <a:avLst/>
          </a:prstGeom>
          <a:noFill/>
        </p:spPr>
        <p:txBody>
          <a:bodyPr wrap="square">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These are also known as Bloc-joints. These are made from plastic. The </a:t>
            </a:r>
            <a:r>
              <a:rPr lang="en-GB" sz="2000" dirty="0">
                <a:latin typeface="Calibri" panose="020F0502020204030204" pitchFamily="34" charset="0"/>
                <a:ea typeface="Calibri" panose="020F0502020204030204" pitchFamily="34" charset="0"/>
                <a:cs typeface="Times New Roman" panose="02020603050405020304" pitchFamily="18" charset="0"/>
              </a:rPr>
              <a:t>two halves of the fitting are fixed to both pieces of the wood. </a:t>
            </a:r>
            <a:r>
              <a:rPr lang="en-GB" sz="2000" dirty="0">
                <a:effectLst/>
                <a:latin typeface="Calibri" panose="020F0502020204030204" pitchFamily="34" charset="0"/>
                <a:ea typeface="Calibri" panose="020F0502020204030204" pitchFamily="34" charset="0"/>
                <a:cs typeface="Times New Roman" panose="02020603050405020304" pitchFamily="18" charset="0"/>
              </a:rPr>
              <a:t>A bolt passes through the first fitting into the thread of the second. As the bolt is tightened it draws the two fittings together. The pins help keep the fitting straight. This gives a very strong joint and it can be dismantled using a screwdriver.</a:t>
            </a:r>
          </a:p>
        </p:txBody>
      </p:sp>
    </p:spTree>
    <p:extLst>
      <p:ext uri="{BB962C8B-B14F-4D97-AF65-F5344CB8AC3E}">
        <p14:creationId xmlns:p14="http://schemas.microsoft.com/office/powerpoint/2010/main" val="166952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2D5F7-BA78-487D-8348-35F2E51BEDFE}"/>
              </a:ext>
            </a:extLst>
          </p:cNvPr>
          <p:cNvSpPr txBox="1"/>
          <p:nvPr/>
        </p:nvSpPr>
        <p:spPr>
          <a:xfrm>
            <a:off x="469354" y="1637057"/>
            <a:ext cx="11045705" cy="1065676"/>
          </a:xfrm>
          <a:prstGeom prst="rect">
            <a:avLst/>
          </a:prstGeom>
          <a:noFill/>
        </p:spPr>
        <p:txBody>
          <a:bodyPr wrap="square">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These are normally moulded in plastic which makes them strong. Screws pass through the four holes which hold the sides at each corner firmly together – two into the vertical side, and two into the horizontal side. </a:t>
            </a:r>
          </a:p>
        </p:txBody>
      </p:sp>
      <p:sp>
        <p:nvSpPr>
          <p:cNvPr id="4" name="Rectangle 3">
            <a:extLst>
              <a:ext uri="{FF2B5EF4-FFF2-40B4-BE49-F238E27FC236}">
                <a16:creationId xmlns:a16="http://schemas.microsoft.com/office/drawing/2014/main" id="{9276CDE8-F419-4E58-A7AA-A9C8B177319D}"/>
              </a:ext>
            </a:extLst>
          </p:cNvPr>
          <p:cNvSpPr/>
          <p:nvPr/>
        </p:nvSpPr>
        <p:spPr>
          <a:xfrm>
            <a:off x="369622" y="358901"/>
            <a:ext cx="3148619" cy="923330"/>
          </a:xfrm>
          <a:prstGeom prst="rect">
            <a:avLst/>
          </a:prstGeom>
          <a:noFill/>
        </p:spPr>
        <p:txBody>
          <a:bodyPr wrap="none" lIns="91440" tIns="45720" rIns="91440" bIns="45720">
            <a:spAutoFit/>
          </a:bodyPr>
          <a:lstStyle/>
          <a:p>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Rigid Joint</a:t>
            </a:r>
          </a:p>
        </p:txBody>
      </p:sp>
      <p:pic>
        <p:nvPicPr>
          <p:cNvPr id="5" name="bandicam 2021-01-19 10-35-16-880">
            <a:hlinkClick r:id="" action="ppaction://media"/>
            <a:extLst>
              <a:ext uri="{FF2B5EF4-FFF2-40B4-BE49-F238E27FC236}">
                <a16:creationId xmlns:a16="http://schemas.microsoft.com/office/drawing/2014/main" id="{8BC8D78A-A86B-45DB-AD47-C12452C0E1B9}"/>
              </a:ext>
            </a:extLst>
          </p:cNvPr>
          <p:cNvPicPr>
            <a:picLocks noChangeAspect="1"/>
          </p:cNvPicPr>
          <p:nvPr>
            <a:videoFile r:link="rId1"/>
            <p:extLst>
              <p:ext uri="{DAA4B4D4-6D71-4841-9C94-3DE7FCFB9230}">
                <p14:media xmlns:p14="http://schemas.microsoft.com/office/powerpoint/2010/main" r:embed="rId2">
                  <p14:trim st="58051" end="4484.9999"/>
                </p14:media>
              </p:ext>
            </p:extLst>
          </p:nvPr>
        </p:nvPicPr>
        <p:blipFill rotWithShape="1">
          <a:blip r:embed="rId4"/>
          <a:srcRect l="37449" t="51582" r="34357" b="14696"/>
          <a:stretch/>
        </p:blipFill>
        <p:spPr>
          <a:xfrm>
            <a:off x="770680" y="2965657"/>
            <a:ext cx="4219534" cy="2838892"/>
          </a:xfrm>
          <a:prstGeom prst="rect">
            <a:avLst/>
          </a:prstGeom>
        </p:spPr>
      </p:pic>
      <p:pic>
        <p:nvPicPr>
          <p:cNvPr id="6" name="bandicam 2021-01-19 10-35-16-880">
            <a:hlinkClick r:id="" action="ppaction://media"/>
            <a:extLst>
              <a:ext uri="{FF2B5EF4-FFF2-40B4-BE49-F238E27FC236}">
                <a16:creationId xmlns:a16="http://schemas.microsoft.com/office/drawing/2014/main" id="{9B351CED-E163-46B6-AB80-4E00C7949C65}"/>
              </a:ext>
            </a:extLst>
          </p:cNvPr>
          <p:cNvPicPr>
            <a:picLocks noChangeAspect="1"/>
          </p:cNvPicPr>
          <p:nvPr>
            <a:videoFile r:link="rId1"/>
            <p:extLst>
              <p:ext uri="{DAA4B4D4-6D71-4841-9C94-3DE7FCFB9230}">
                <p14:media xmlns:p14="http://schemas.microsoft.com/office/powerpoint/2010/main" r:embed="rId2">
                  <p14:trim st="58051" end="4484.9999"/>
                </p14:media>
              </p:ext>
            </p:extLst>
          </p:nvPr>
        </p:nvPicPr>
        <p:blipFill rotWithShape="1">
          <a:blip r:embed="rId4"/>
          <a:srcRect l="55719" t="28248" r="28123" b="51510"/>
          <a:stretch/>
        </p:blipFill>
        <p:spPr>
          <a:xfrm>
            <a:off x="4851991" y="2965657"/>
            <a:ext cx="3200400" cy="2255286"/>
          </a:xfrm>
          <a:prstGeom prst="rect">
            <a:avLst/>
          </a:prstGeom>
        </p:spPr>
      </p:pic>
      <p:pic>
        <p:nvPicPr>
          <p:cNvPr id="8" name="Picture 7">
            <a:extLst>
              <a:ext uri="{FF2B5EF4-FFF2-40B4-BE49-F238E27FC236}">
                <a16:creationId xmlns:a16="http://schemas.microsoft.com/office/drawing/2014/main" id="{0F2C885B-94C4-44FC-8D40-59716BE85103}"/>
              </a:ext>
            </a:extLst>
          </p:cNvPr>
          <p:cNvPicPr>
            <a:picLocks noChangeAspect="1"/>
          </p:cNvPicPr>
          <p:nvPr/>
        </p:nvPicPr>
        <p:blipFill rotWithShape="1">
          <a:blip r:embed="rId5"/>
          <a:srcRect l="17761" t="33023" r="60756" b="37675"/>
          <a:stretch/>
        </p:blipFill>
        <p:spPr>
          <a:xfrm>
            <a:off x="8803758" y="3274826"/>
            <a:ext cx="3046409" cy="2337367"/>
          </a:xfrm>
          <a:prstGeom prst="rect">
            <a:avLst/>
          </a:prstGeom>
        </p:spPr>
      </p:pic>
    </p:spTree>
    <p:extLst>
      <p:ext uri="{BB962C8B-B14F-4D97-AF65-F5344CB8AC3E}">
        <p14:creationId xmlns:p14="http://schemas.microsoft.com/office/powerpoint/2010/main" val="2242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1" fill="hold"/>
                                        <p:tgtEl>
                                          <p:spTgt spid="5"/>
                                        </p:tgtEl>
                                      </p:cBhvr>
                                    </p:cmd>
                                  </p:childTnLst>
                                </p:cTn>
                              </p:par>
                              <p:par>
                                <p:cTn id="7" presetID="1" presetClass="mediacall" presetSubtype="0" fill="hold" nodeType="withEffect">
                                  <p:stCondLst>
                                    <p:cond delay="0"/>
                                  </p:stCondLst>
                                  <p:childTnLst>
                                    <p:cmd type="call" cmd="playFrom(0.0)">
                                      <p:cBhvr>
                                        <p:cTn id="8" dur="11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D641C6-6F23-47AB-8EB4-077013CE7334}"/>
              </a:ext>
            </a:extLst>
          </p:cNvPr>
          <p:cNvSpPr/>
          <p:nvPr/>
        </p:nvSpPr>
        <p:spPr>
          <a:xfrm>
            <a:off x="369622" y="358901"/>
            <a:ext cx="5969006" cy="923330"/>
          </a:xfrm>
          <a:prstGeom prst="rect">
            <a:avLst/>
          </a:prstGeom>
          <a:noFill/>
        </p:spPr>
        <p:txBody>
          <a:bodyPr wrap="none" lIns="91440" tIns="45720" rIns="91440" bIns="45720">
            <a:spAutoFit/>
          </a:bodyPr>
          <a:lstStyle/>
          <a:p>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Cross Dowel Fittings</a:t>
            </a:r>
          </a:p>
        </p:txBody>
      </p:sp>
      <p:sp>
        <p:nvSpPr>
          <p:cNvPr id="4" name="TextBox 3">
            <a:extLst>
              <a:ext uri="{FF2B5EF4-FFF2-40B4-BE49-F238E27FC236}">
                <a16:creationId xmlns:a16="http://schemas.microsoft.com/office/drawing/2014/main" id="{D32EE32B-1BA2-4F23-A5EC-B8948FBA0CEE}"/>
              </a:ext>
            </a:extLst>
          </p:cNvPr>
          <p:cNvSpPr txBox="1"/>
          <p:nvPr/>
        </p:nvSpPr>
        <p:spPr>
          <a:xfrm>
            <a:off x="369621" y="1500856"/>
            <a:ext cx="11294295" cy="1724318"/>
          </a:xfrm>
          <a:prstGeom prst="rect">
            <a:avLst/>
          </a:prstGeom>
          <a:noFill/>
        </p:spPr>
        <p:txBody>
          <a:bodyPr wrap="square">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These fittings are also referred to as scan fittings and are strong enough to be either permanent or temporary joints. The cylinder (known as a cross-dowel) is inserted into the first side of a cabinet in a pre-drilled hole. A screw or bolt is then pushed through the hole in the second side until it meets the cylinder. It can then be tightened with a screw driver, spanner or Allen key until both sides of the cabinet pull together. A washer is often used to prevent the screw or bol</a:t>
            </a:r>
            <a:r>
              <a:rPr lang="en-GB" sz="2000" dirty="0">
                <a:latin typeface="Calibri" panose="020F0502020204030204" pitchFamily="34" charset="0"/>
                <a:ea typeface="Calibri" panose="020F0502020204030204" pitchFamily="34" charset="0"/>
                <a:cs typeface="Times New Roman" panose="02020603050405020304" pitchFamily="18" charset="0"/>
              </a:rPr>
              <a:t>t from damaging the wood.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bandicam 2021-01-19 10-35-16-880">
            <a:hlinkClick r:id="" action="ppaction://media"/>
            <a:extLst>
              <a:ext uri="{FF2B5EF4-FFF2-40B4-BE49-F238E27FC236}">
                <a16:creationId xmlns:a16="http://schemas.microsoft.com/office/drawing/2014/main" id="{2985CC96-E86C-49BD-BE76-977727DC0A09}"/>
              </a:ext>
            </a:extLst>
          </p:cNvPr>
          <p:cNvPicPr>
            <a:picLocks noChangeAspect="1"/>
          </p:cNvPicPr>
          <p:nvPr>
            <a:videoFile r:link="rId1"/>
            <p:extLst>
              <p:ext uri="{DAA4B4D4-6D71-4841-9C94-3DE7FCFB9230}">
                <p14:media xmlns:p14="http://schemas.microsoft.com/office/powerpoint/2010/main" r:embed="rId2">
                  <p14:trim end="68394.9999"/>
                </p14:media>
              </p:ext>
            </p:extLst>
          </p:nvPr>
        </p:nvPicPr>
        <p:blipFill rotWithShape="1">
          <a:blip r:embed="rId4"/>
          <a:srcRect l="27533" t="35828" r="53773" b="34180"/>
          <a:stretch>
            <a:fillRect/>
          </a:stretch>
        </p:blipFill>
        <p:spPr>
          <a:xfrm>
            <a:off x="2794953" y="3225174"/>
            <a:ext cx="3255336" cy="2937743"/>
          </a:xfrm>
          <a:prstGeom prst="rect">
            <a:avLst/>
          </a:prstGeom>
        </p:spPr>
      </p:pic>
      <p:pic>
        <p:nvPicPr>
          <p:cNvPr id="8" name="Picture 7">
            <a:extLst>
              <a:ext uri="{FF2B5EF4-FFF2-40B4-BE49-F238E27FC236}">
                <a16:creationId xmlns:a16="http://schemas.microsoft.com/office/drawing/2014/main" id="{180CD864-2C87-4804-B205-C7FAB366E9F9}"/>
              </a:ext>
            </a:extLst>
          </p:cNvPr>
          <p:cNvPicPr>
            <a:picLocks noChangeAspect="1"/>
          </p:cNvPicPr>
          <p:nvPr/>
        </p:nvPicPr>
        <p:blipFill>
          <a:blip r:embed="rId5"/>
          <a:stretch>
            <a:fillRect/>
          </a:stretch>
        </p:blipFill>
        <p:spPr>
          <a:xfrm>
            <a:off x="7851238" y="3654138"/>
            <a:ext cx="3091617" cy="2079815"/>
          </a:xfrm>
          <a:prstGeom prst="rect">
            <a:avLst/>
          </a:prstGeom>
        </p:spPr>
      </p:pic>
    </p:spTree>
    <p:extLst>
      <p:ext uri="{BB962C8B-B14F-4D97-AF65-F5344CB8AC3E}">
        <p14:creationId xmlns:p14="http://schemas.microsoft.com/office/powerpoint/2010/main" val="16953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AD3DED-BE98-41CF-9D9A-5D81368AE35C}"/>
              </a:ext>
            </a:extLst>
          </p:cNvPr>
          <p:cNvSpPr txBox="1"/>
          <p:nvPr/>
        </p:nvSpPr>
        <p:spPr>
          <a:xfrm>
            <a:off x="369622" y="1367040"/>
            <a:ext cx="11326192" cy="1929503"/>
          </a:xfrm>
          <a:prstGeom prst="rect">
            <a:avLst/>
          </a:prstGeom>
          <a:noFill/>
        </p:spPr>
        <p:txBody>
          <a:bodyPr wrap="square">
            <a:spAutoFit/>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disk fits into a recess in the first side of the cabinet. It rotates by inserting a screwdriver into the slot in its side. The shaft is screwed into the second side of the cabinet.</a:t>
            </a:r>
          </a:p>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The collar of the shaft is passed through the hole in the second slot in the disk. When the disk rotates the shaft is locked in position. This keeps both sides of the cabinet locked together.</a:t>
            </a:r>
          </a:p>
        </p:txBody>
      </p:sp>
      <p:sp>
        <p:nvSpPr>
          <p:cNvPr id="6" name="Rectangle 5">
            <a:extLst>
              <a:ext uri="{FF2B5EF4-FFF2-40B4-BE49-F238E27FC236}">
                <a16:creationId xmlns:a16="http://schemas.microsoft.com/office/drawing/2014/main" id="{BA4E84C3-CE3B-47B9-8682-4A1AAD3652DB}"/>
              </a:ext>
            </a:extLst>
          </p:cNvPr>
          <p:cNvSpPr/>
          <p:nvPr/>
        </p:nvSpPr>
        <p:spPr>
          <a:xfrm>
            <a:off x="369622" y="358901"/>
            <a:ext cx="3291927" cy="923330"/>
          </a:xfrm>
          <a:prstGeom prst="rect">
            <a:avLst/>
          </a:prstGeom>
          <a:noFill/>
        </p:spPr>
        <p:txBody>
          <a:bodyPr wrap="none" lIns="91440" tIns="45720" rIns="91440" bIns="45720">
            <a:spAutoFit/>
          </a:bodyPr>
          <a:lstStyle/>
          <a:p>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CAM Locks</a:t>
            </a:r>
          </a:p>
        </p:txBody>
      </p:sp>
      <p:pic>
        <p:nvPicPr>
          <p:cNvPr id="7" name="bandicam 2021-01-19 10-35-16-880">
            <a:hlinkClick r:id="" action="ppaction://media"/>
            <a:extLst>
              <a:ext uri="{FF2B5EF4-FFF2-40B4-BE49-F238E27FC236}">
                <a16:creationId xmlns:a16="http://schemas.microsoft.com/office/drawing/2014/main" id="{95EB6E60-FD9E-4D7F-BBCE-F20BD78F955A}"/>
              </a:ext>
            </a:extLst>
          </p:cNvPr>
          <p:cNvPicPr>
            <a:picLocks noChangeAspect="1"/>
          </p:cNvPicPr>
          <p:nvPr>
            <a:videoFile r:link="rId1"/>
            <p:extLst>
              <p:ext uri="{DAA4B4D4-6D71-4841-9C94-3DE7FCFB9230}">
                <p14:media xmlns:p14="http://schemas.microsoft.com/office/powerpoint/2010/main" r:embed="rId2">
                  <p14:trim st="9000" end="47083.9999"/>
                </p14:media>
              </p:ext>
            </p:extLst>
          </p:nvPr>
        </p:nvPicPr>
        <p:blipFill rotWithShape="1">
          <a:blip r:embed="rId4"/>
          <a:srcRect l="23807" t="25892" r="27180" b="45426"/>
          <a:stretch>
            <a:fillRect/>
          </a:stretch>
        </p:blipFill>
        <p:spPr>
          <a:xfrm>
            <a:off x="1023488" y="3429000"/>
            <a:ext cx="7461294" cy="2456121"/>
          </a:xfrm>
          <a:prstGeom prst="rect">
            <a:avLst/>
          </a:prstGeom>
        </p:spPr>
      </p:pic>
      <p:pic>
        <p:nvPicPr>
          <p:cNvPr id="9" name="Picture 8">
            <a:extLst>
              <a:ext uri="{FF2B5EF4-FFF2-40B4-BE49-F238E27FC236}">
                <a16:creationId xmlns:a16="http://schemas.microsoft.com/office/drawing/2014/main" id="{5D79AB87-59BC-4E2B-AA19-AEEE7F72C665}"/>
              </a:ext>
            </a:extLst>
          </p:cNvPr>
          <p:cNvPicPr>
            <a:picLocks noChangeAspect="1"/>
          </p:cNvPicPr>
          <p:nvPr/>
        </p:nvPicPr>
        <p:blipFill rotWithShape="1">
          <a:blip r:embed="rId5"/>
          <a:srcRect l="15523" t="33953" r="55959" b="25271"/>
          <a:stretch/>
        </p:blipFill>
        <p:spPr>
          <a:xfrm>
            <a:off x="9223428" y="3795374"/>
            <a:ext cx="2359378" cy="1897603"/>
          </a:xfrm>
          <a:prstGeom prst="rect">
            <a:avLst/>
          </a:prstGeom>
        </p:spPr>
      </p:pic>
    </p:spTree>
    <p:extLst>
      <p:ext uri="{BB962C8B-B14F-4D97-AF65-F5344CB8AC3E}">
        <p14:creationId xmlns:p14="http://schemas.microsoft.com/office/powerpoint/2010/main" val="191218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137</TotalTime>
  <Words>875</Words>
  <Application>Microsoft Office PowerPoint</Application>
  <PresentationFormat>Widescreen</PresentationFormat>
  <Paragraphs>42</Paragraphs>
  <Slides>10</Slides>
  <Notes>0</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Calibri</vt:lpstr>
      <vt:lpstr>Calibri Light</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Miss Murray</dc:creator>
  <cp:lastModifiedBy>Miss Murray</cp:lastModifiedBy>
  <cp:revision>22</cp:revision>
  <dcterms:created xsi:type="dcterms:W3CDTF">2021-01-19T10:36:46Z</dcterms:created>
  <dcterms:modified xsi:type="dcterms:W3CDTF">2021-01-19T12:54:23Z</dcterms:modified>
</cp:coreProperties>
</file>