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8"/>
  </p:notesMasterIdLst>
  <p:handoutMasterIdLst>
    <p:handoutMasterId r:id="rId19"/>
  </p:handoutMasterIdLst>
  <p:sldIdLst>
    <p:sldId id="256" r:id="rId5"/>
    <p:sldId id="264" r:id="rId6"/>
    <p:sldId id="265" r:id="rId7"/>
    <p:sldId id="266" r:id="rId8"/>
    <p:sldId id="267" r:id="rId9"/>
    <p:sldId id="268" r:id="rId10"/>
    <p:sldId id="269" r:id="rId11"/>
    <p:sldId id="271" r:id="rId12"/>
    <p:sldId id="270" r:id="rId13"/>
    <p:sldId id="272" r:id="rId14"/>
    <p:sldId id="273" r:id="rId15"/>
    <p:sldId id="274" r:id="rId16"/>
    <p:sldId id="275"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12" autoAdjust="0"/>
  </p:normalViewPr>
  <p:slideViewPr>
    <p:cSldViewPr snapToGrid="0">
      <p:cViewPr varScale="1">
        <p:scale>
          <a:sx n="71" d="100"/>
          <a:sy n="71" d="100"/>
        </p:scale>
        <p:origin x="576" y="60"/>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5/7/2019</a:t>
            </a:fld>
            <a:endParaRPr lang="en-US" dirty="0"/>
          </a:p>
        </p:txBody>
      </p:sp>
      <p:sp>
        <p:nvSpPr>
          <p:cNvPr id="4" name="Footer Placeholder 3">
            <a:extLst>
              <a:ext uri="{FF2B5EF4-FFF2-40B4-BE49-F238E27FC236}">
                <a16:creationId xmlns:a16="http://schemas.microsoft.com/office/drawing/2014/main" xmlns=""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5/7/2019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xmlns=""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xmlns=""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xmlns=""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xmlns=""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xmlns=""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xmlns=""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xmlns=""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xmlns=""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xmlns=""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xmlns=""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xmlns=""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xmlns=""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2" name="Title 1">
            <a:extLst>
              <a:ext uri="{FF2B5EF4-FFF2-40B4-BE49-F238E27FC236}">
                <a16:creationId xmlns:a16="http://schemas.microsoft.com/office/drawing/2014/main" xmlns=""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xmlns=""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xmlns=""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xmlns=""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xmlns=""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xmlns=""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xmlns=""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xmlns=""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xmlns=""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xmlns=""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xmlns=""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35" name="Text Placeholder 34">
            <a:extLst>
              <a:ext uri="{FF2B5EF4-FFF2-40B4-BE49-F238E27FC236}">
                <a16:creationId xmlns:a16="http://schemas.microsoft.com/office/drawing/2014/main" xmlns=""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smtClean="0"/>
              <a:t>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xmlns=""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xmlns=""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xmlns=""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xmlns=""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xmlns=""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xmlns=""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xmlns=""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xmlns=""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xmlns=""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xmlns=""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xmlns=""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xmlns=""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xmlns=""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xmlns=""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xmlns=""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xmlns=""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xmlns=""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smtClean="0"/>
              <a:t>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22" name="Content Placeholder 2">
            <a:extLst>
              <a:ext uri="{FF2B5EF4-FFF2-40B4-BE49-F238E27FC236}">
                <a16:creationId xmlns:a16="http://schemas.microsoft.com/office/drawing/2014/main" xmlns="" id="{6C9B7F00-EB71-4AB0-9B4E-A64B7BB58EC5}"/>
              </a:ext>
            </a:extLst>
          </p:cNvPr>
          <p:cNvSpPr>
            <a:spLocks noGrp="1"/>
          </p:cNvSpPr>
          <p:nvPr>
            <p:ph idx="1"/>
          </p:nvPr>
        </p:nvSpPr>
        <p:spPr>
          <a:xfrm>
            <a:off x="911225" y="1825625"/>
            <a:ext cx="10442575" cy="4351338"/>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17" name="Content Placeholder 2">
            <a:extLst>
              <a:ext uri="{FF2B5EF4-FFF2-40B4-BE49-F238E27FC236}">
                <a16:creationId xmlns:a16="http://schemas.microsoft.com/office/drawing/2014/main" xmlns="" id="{F2DC463F-D8D9-4961-B44E-0CCDE38BA290}"/>
              </a:ext>
            </a:extLst>
          </p:cNvPr>
          <p:cNvSpPr>
            <a:spLocks noGrp="1"/>
          </p:cNvSpPr>
          <p:nvPr>
            <p:ph sz="half" idx="1"/>
          </p:nvPr>
        </p:nvSpPr>
        <p:spPr>
          <a:xfrm>
            <a:off x="838200" y="1825625"/>
            <a:ext cx="5181600" cy="397608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8" name="Content Placeholder 3">
            <a:extLst>
              <a:ext uri="{FF2B5EF4-FFF2-40B4-BE49-F238E27FC236}">
                <a16:creationId xmlns:a16="http://schemas.microsoft.com/office/drawing/2014/main" xmlns="" id="{5DB1D622-84A6-489A-91BE-DF1D23C03B54}"/>
              </a:ext>
            </a:extLst>
          </p:cNvPr>
          <p:cNvSpPr>
            <a:spLocks noGrp="1"/>
          </p:cNvSpPr>
          <p:nvPr>
            <p:ph sz="half" idx="2"/>
          </p:nvPr>
        </p:nvSpPr>
        <p:spPr>
          <a:xfrm>
            <a:off x="6172200" y="1825625"/>
            <a:ext cx="5181600" cy="3976085"/>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17" name="Text Placeholder 2">
            <a:extLst>
              <a:ext uri="{FF2B5EF4-FFF2-40B4-BE49-F238E27FC236}">
                <a16:creationId xmlns:a16="http://schemas.microsoft.com/office/drawing/2014/main" xmlns=""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18" name="Content Placeholder 3">
            <a:extLst>
              <a:ext uri="{FF2B5EF4-FFF2-40B4-BE49-F238E27FC236}">
                <a16:creationId xmlns:a16="http://schemas.microsoft.com/office/drawing/2014/main" xmlns="" id="{9D3AFCF0-98C5-4ECC-A2A6-BA8BA0A64592}"/>
              </a:ext>
            </a:extLst>
          </p:cNvPr>
          <p:cNvSpPr>
            <a:spLocks noGrp="1"/>
          </p:cNvSpPr>
          <p:nvPr>
            <p:ph sz="half" idx="2"/>
          </p:nvPr>
        </p:nvSpPr>
        <p:spPr>
          <a:xfrm>
            <a:off x="839788" y="2638097"/>
            <a:ext cx="5157787" cy="3184634"/>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9" name="Text Placeholder 4">
            <a:extLst>
              <a:ext uri="{FF2B5EF4-FFF2-40B4-BE49-F238E27FC236}">
                <a16:creationId xmlns:a16="http://schemas.microsoft.com/office/drawing/2014/main" xmlns=""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0" name="Content Placeholder 5">
            <a:extLst>
              <a:ext uri="{FF2B5EF4-FFF2-40B4-BE49-F238E27FC236}">
                <a16:creationId xmlns:a16="http://schemas.microsoft.com/office/drawing/2014/main" xmlns="" id="{D8D8261D-A3B4-4909-8FCD-D7C160F42D85}"/>
              </a:ext>
            </a:extLst>
          </p:cNvPr>
          <p:cNvSpPr>
            <a:spLocks noGrp="1"/>
          </p:cNvSpPr>
          <p:nvPr>
            <p:ph sz="quarter" idx="4"/>
          </p:nvPr>
        </p:nvSpPr>
        <p:spPr>
          <a:xfrm>
            <a:off x="6172200" y="2638097"/>
            <a:ext cx="5183188" cy="3184634"/>
          </a:xfrm>
        </p:spPr>
        <p:txBody>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xmlns=""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9" name="Text Placeholder 3">
            <a:extLst>
              <a:ext uri="{FF2B5EF4-FFF2-40B4-BE49-F238E27FC236}">
                <a16:creationId xmlns:a16="http://schemas.microsoft.com/office/drawing/2014/main" xmlns=""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2" name="Title 1">
            <a:extLst>
              <a:ext uri="{FF2B5EF4-FFF2-40B4-BE49-F238E27FC236}">
                <a16:creationId xmlns:a16="http://schemas.microsoft.com/office/drawing/2014/main" xmlns=""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xmlns=""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18" name="Text Placeholder 3">
            <a:extLst>
              <a:ext uri="{FF2B5EF4-FFF2-40B4-BE49-F238E27FC236}">
                <a16:creationId xmlns:a16="http://schemas.microsoft.com/office/drawing/2014/main" xmlns=""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2" name="Title 1">
            <a:extLst>
              <a:ext uri="{FF2B5EF4-FFF2-40B4-BE49-F238E27FC236}">
                <a16:creationId xmlns:a16="http://schemas.microsoft.com/office/drawing/2014/main" xmlns=""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smtClean="0"/>
              <a:t>Click to edit Master title style</a:t>
            </a:r>
            <a:endParaRPr lang="en-US" noProof="0"/>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xmlns=""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smtClean="0"/>
              <a:t>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xmlns=""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xmlns=""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xmlns=""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xmlns=""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xmlns=""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xmlns=""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xmlns=""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xmlns=""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xmlns=""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xmlns=""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xmlns=""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xmlns=""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xmlns=""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xmlns=""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xmlns=""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xmlns=""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xmlns=""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xmlns=""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smtClean="0"/>
              <a:t>Edit Master text styles</a:t>
            </a:r>
          </a:p>
        </p:txBody>
      </p:sp>
      <p:sp>
        <p:nvSpPr>
          <p:cNvPr id="33" name="Text Placeholder 21">
            <a:extLst>
              <a:ext uri="{FF2B5EF4-FFF2-40B4-BE49-F238E27FC236}">
                <a16:creationId xmlns:a16="http://schemas.microsoft.com/office/drawing/2014/main" xmlns=""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xmlns=""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smtClean="0"/>
              <a:t>Edit Master text styles</a:t>
            </a:r>
          </a:p>
        </p:txBody>
      </p:sp>
      <p:sp>
        <p:nvSpPr>
          <p:cNvPr id="37" name="Text Placeholder 21">
            <a:extLst>
              <a:ext uri="{FF2B5EF4-FFF2-40B4-BE49-F238E27FC236}">
                <a16:creationId xmlns:a16="http://schemas.microsoft.com/office/drawing/2014/main" xmlns=""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xmlns=""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smtClean="0"/>
              <a:t>Edit Master text styles</a:t>
            </a:r>
          </a:p>
        </p:txBody>
      </p:sp>
      <p:sp>
        <p:nvSpPr>
          <p:cNvPr id="40" name="Text Placeholder 24">
            <a:extLst>
              <a:ext uri="{FF2B5EF4-FFF2-40B4-BE49-F238E27FC236}">
                <a16:creationId xmlns:a16="http://schemas.microsoft.com/office/drawing/2014/main" xmlns=""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Edit Master text styles</a:t>
            </a:r>
          </a:p>
        </p:txBody>
      </p:sp>
      <p:sp>
        <p:nvSpPr>
          <p:cNvPr id="43" name="Text Placeholder 24">
            <a:extLst>
              <a:ext uri="{FF2B5EF4-FFF2-40B4-BE49-F238E27FC236}">
                <a16:creationId xmlns:a16="http://schemas.microsoft.com/office/drawing/2014/main" xmlns=""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Edit Master text styles</a:t>
            </a:r>
          </a:p>
        </p:txBody>
      </p:sp>
      <p:sp>
        <p:nvSpPr>
          <p:cNvPr id="45" name="Text Placeholder 24">
            <a:extLst>
              <a:ext uri="{FF2B5EF4-FFF2-40B4-BE49-F238E27FC236}">
                <a16:creationId xmlns:a16="http://schemas.microsoft.com/office/drawing/2014/main" xmlns=""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smtClean="0"/>
              <a:t>Edit Master text styles</a:t>
            </a:r>
          </a:p>
        </p:txBody>
      </p:sp>
      <p:sp>
        <p:nvSpPr>
          <p:cNvPr id="46" name="Text Placeholder 24">
            <a:extLst>
              <a:ext uri="{FF2B5EF4-FFF2-40B4-BE49-F238E27FC236}">
                <a16:creationId xmlns:a16="http://schemas.microsoft.com/office/drawing/2014/main" xmlns=""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smtClean="0"/>
              <a:t>Edit Master text styles</a:t>
            </a:r>
          </a:p>
        </p:txBody>
      </p:sp>
      <p:sp>
        <p:nvSpPr>
          <p:cNvPr id="48" name="Text Placeholder 24">
            <a:extLst>
              <a:ext uri="{FF2B5EF4-FFF2-40B4-BE49-F238E27FC236}">
                <a16:creationId xmlns:a16="http://schemas.microsoft.com/office/drawing/2014/main" xmlns=""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smtClean="0"/>
              <a:t>Edit Master text styles</a:t>
            </a:r>
          </a:p>
        </p:txBody>
      </p:sp>
      <p:sp>
        <p:nvSpPr>
          <p:cNvPr id="49" name="Text Placeholder 24">
            <a:extLst>
              <a:ext uri="{FF2B5EF4-FFF2-40B4-BE49-F238E27FC236}">
                <a16:creationId xmlns:a16="http://schemas.microsoft.com/office/drawing/2014/main" xmlns=""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smtClean="0"/>
              <a:t>Edit Master text styles</a:t>
            </a:r>
          </a:p>
        </p:txBody>
      </p:sp>
      <p:sp>
        <p:nvSpPr>
          <p:cNvPr id="50" name="Text Placeholder 24">
            <a:extLst>
              <a:ext uri="{FF2B5EF4-FFF2-40B4-BE49-F238E27FC236}">
                <a16:creationId xmlns:a16="http://schemas.microsoft.com/office/drawing/2014/main" xmlns=""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smtClean="0"/>
              <a:t>Edit Master text styles</a:t>
            </a:r>
          </a:p>
        </p:txBody>
      </p:sp>
      <p:sp>
        <p:nvSpPr>
          <p:cNvPr id="55" name="Picture Placeholder 12">
            <a:extLst>
              <a:ext uri="{FF2B5EF4-FFF2-40B4-BE49-F238E27FC236}">
                <a16:creationId xmlns:a16="http://schemas.microsoft.com/office/drawing/2014/main" xmlns=""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6" name="Picture Placeholder 12">
            <a:extLst>
              <a:ext uri="{FF2B5EF4-FFF2-40B4-BE49-F238E27FC236}">
                <a16:creationId xmlns:a16="http://schemas.microsoft.com/office/drawing/2014/main" xmlns=""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7" name="Picture Placeholder 12">
            <a:extLst>
              <a:ext uri="{FF2B5EF4-FFF2-40B4-BE49-F238E27FC236}">
                <a16:creationId xmlns:a16="http://schemas.microsoft.com/office/drawing/2014/main" xmlns=""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58" name="Picture Placeholder 9">
            <a:extLst>
              <a:ext uri="{FF2B5EF4-FFF2-40B4-BE49-F238E27FC236}">
                <a16:creationId xmlns:a16="http://schemas.microsoft.com/office/drawing/2014/main" xmlns=""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smtClean="0"/>
              <a:t>Click icon to add picture</a:t>
            </a:r>
            <a:endParaRPr lang="en-US" noProof="0" dirty="0"/>
          </a:p>
        </p:txBody>
      </p:sp>
      <p:sp>
        <p:nvSpPr>
          <p:cNvPr id="2" name="Title 1">
            <a:extLst>
              <a:ext uri="{FF2B5EF4-FFF2-40B4-BE49-F238E27FC236}">
                <a16:creationId xmlns:a16="http://schemas.microsoft.com/office/drawing/2014/main" xmlns=""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xmlns=""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xmlns=""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xmlns=""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xmlns=""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xmlns=""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xmlns=""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xmlns=""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xmlns=""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xmlns=""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xmlns=""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Edit Master text styles</a:t>
            </a:r>
          </a:p>
        </p:txBody>
      </p:sp>
      <p:grpSp>
        <p:nvGrpSpPr>
          <p:cNvPr id="19" name="Graphic 17">
            <a:extLst>
              <a:ext uri="{FF2B5EF4-FFF2-40B4-BE49-F238E27FC236}">
                <a16:creationId xmlns:a16="http://schemas.microsoft.com/office/drawing/2014/main" xmlns=""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xmlns=""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xmlns=""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xmlns=""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xmlns=""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xmlns=""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xmlns=""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xmlns=""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xmlns=""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xmlns=""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xmlns=""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xmlns=""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xmlns=""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xmlns=""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xmlns=""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xmlns=""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Edit Master text styles</a:t>
            </a:r>
          </a:p>
        </p:txBody>
      </p:sp>
      <p:sp>
        <p:nvSpPr>
          <p:cNvPr id="20" name="Text Placeholder 16">
            <a:extLst>
              <a:ext uri="{FF2B5EF4-FFF2-40B4-BE49-F238E27FC236}">
                <a16:creationId xmlns:a16="http://schemas.microsoft.com/office/drawing/2014/main" xmlns=""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smtClean="0"/>
              <a:t>Edit Master text styles</a:t>
            </a:r>
          </a:p>
        </p:txBody>
      </p:sp>
      <p:grpSp>
        <p:nvGrpSpPr>
          <p:cNvPr id="22" name="Graphic 20">
            <a:extLst>
              <a:ext uri="{FF2B5EF4-FFF2-40B4-BE49-F238E27FC236}">
                <a16:creationId xmlns:a16="http://schemas.microsoft.com/office/drawing/2014/main" xmlns=""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xmlns=""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xmlns=""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xmlns=""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smtClean="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xmlns=""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xmlns=""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xmlns=""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xmlns=""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xmlns=""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smtClean="0"/>
              <a:t>Edit Master text styles</a:t>
            </a:r>
          </a:p>
          <a:p>
            <a:pPr lvl="1"/>
            <a:r>
              <a:rPr lang="en-US" noProof="0" smtClean="0"/>
              <a:t>Second level</a:t>
            </a:r>
          </a:p>
        </p:txBody>
      </p:sp>
      <p:sp>
        <p:nvSpPr>
          <p:cNvPr id="8" name="Footer Placeholder 7">
            <a:extLst>
              <a:ext uri="{FF2B5EF4-FFF2-40B4-BE49-F238E27FC236}">
                <a16:creationId xmlns:a16="http://schemas.microsoft.com/office/drawing/2014/main" xmlns=""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xmlns=""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xmlns=""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xmlns=""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xmlns=""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xmlns=""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xmlns=""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smtClean="0"/>
              <a:t>Edit Master text styles</a:t>
            </a:r>
          </a:p>
          <a:p>
            <a:pPr lvl="1"/>
            <a:r>
              <a:rPr lang="en-US" noProof="0" smtClean="0"/>
              <a:t>Second level</a:t>
            </a:r>
          </a:p>
        </p:txBody>
      </p:sp>
      <p:sp>
        <p:nvSpPr>
          <p:cNvPr id="17" name="Text Placeholder 2">
            <a:extLst>
              <a:ext uri="{FF2B5EF4-FFF2-40B4-BE49-F238E27FC236}">
                <a16:creationId xmlns:a16="http://schemas.microsoft.com/office/drawing/2014/main" xmlns=""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xmlns=""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xmlns=""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xmlns=""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xmlns=""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xmlns=""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smtClean="0"/>
              <a:t>Click icon to add chart</a:t>
            </a:r>
            <a:endParaRPr lang="en-US" noProof="0" dirty="0"/>
          </a:p>
        </p:txBody>
      </p:sp>
      <p:sp>
        <p:nvSpPr>
          <p:cNvPr id="27" name="Freeform: Shape 26">
            <a:extLst>
              <a:ext uri="{FF2B5EF4-FFF2-40B4-BE49-F238E27FC236}">
                <a16:creationId xmlns:a16="http://schemas.microsoft.com/office/drawing/2014/main" xmlns=""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xmlns=""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xmlns=""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xmlns=""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xmlns=""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xmlns=""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xmlns=""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xmlns=""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xmlns=""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xmlns=""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xmlns=""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smtClean="0"/>
              <a:t>Click icon to add table</a:t>
            </a:r>
            <a:endParaRPr lang="en-US" noProof="0" dirty="0"/>
          </a:p>
        </p:txBody>
      </p:sp>
      <p:sp>
        <p:nvSpPr>
          <p:cNvPr id="17" name="Freeform: Shape 16">
            <a:extLst>
              <a:ext uri="{FF2B5EF4-FFF2-40B4-BE49-F238E27FC236}">
                <a16:creationId xmlns:a16="http://schemas.microsoft.com/office/drawing/2014/main" xmlns=""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xmlns=""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xmlns=""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xmlns=""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xmlns=""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xmlns=""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xmlns=""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xmlns=""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xmlns=""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xmlns=""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xmlns=""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5" name="Title 22">
            <a:extLst>
              <a:ext uri="{FF2B5EF4-FFF2-40B4-BE49-F238E27FC236}">
                <a16:creationId xmlns:a16="http://schemas.microsoft.com/office/drawing/2014/main" xmlns=""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xmlns=""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xmlns=""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xmlns=""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xmlns=""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xmlns=""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xmlns=""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smtClean="0"/>
              <a:t>Click icon to add media</a:t>
            </a:r>
            <a:endParaRPr lang="en-US" noProof="0" dirty="0"/>
          </a:p>
        </p:txBody>
      </p:sp>
      <p:sp>
        <p:nvSpPr>
          <p:cNvPr id="17" name="Freeform: Shape 16">
            <a:extLst>
              <a:ext uri="{FF2B5EF4-FFF2-40B4-BE49-F238E27FC236}">
                <a16:creationId xmlns:a16="http://schemas.microsoft.com/office/drawing/2014/main" xmlns=""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xmlns=""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xmlns=""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xmlns=""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a:extLst>
              <a:ext uri="{FF2B5EF4-FFF2-40B4-BE49-F238E27FC236}">
                <a16:creationId xmlns:a16="http://schemas.microsoft.com/office/drawing/2014/main" xmlns=""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xmlns=""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xmlns=""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0.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xmlns=""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7" name="Text Placeholder 6">
            <a:extLst>
              <a:ext uri="{FF2B5EF4-FFF2-40B4-BE49-F238E27FC236}">
                <a16:creationId xmlns:a16="http://schemas.microsoft.com/office/drawing/2014/main" xmlns="" id="{7671E014-38A6-4604-84E2-0E92500FBC52}"/>
              </a:ext>
            </a:extLst>
          </p:cNvPr>
          <p:cNvSpPr>
            <a:spLocks noGrp="1"/>
          </p:cNvSpPr>
          <p:nvPr>
            <p:ph type="body" sz="quarter" idx="16"/>
          </p:nvPr>
        </p:nvSpPr>
        <p:spPr/>
        <p:txBody>
          <a:bodyPr/>
          <a:lstStyle/>
          <a:p>
            <a:r>
              <a:rPr lang="en-GB" dirty="0" smtClean="0"/>
              <a:t>2019</a:t>
            </a:r>
            <a:endParaRPr lang="ru-RU" dirty="0"/>
          </a:p>
        </p:txBody>
      </p:sp>
      <p:sp>
        <p:nvSpPr>
          <p:cNvPr id="2" name="Title 1">
            <a:extLst>
              <a:ext uri="{FF2B5EF4-FFF2-40B4-BE49-F238E27FC236}">
                <a16:creationId xmlns:a16="http://schemas.microsoft.com/office/drawing/2014/main" xmlns="" id="{2FF535A0-9A52-40AD-972C-D0F96C905295}"/>
              </a:ext>
            </a:extLst>
          </p:cNvPr>
          <p:cNvSpPr>
            <a:spLocks noGrp="1"/>
          </p:cNvSpPr>
          <p:nvPr>
            <p:ph type="ctrTitle"/>
          </p:nvPr>
        </p:nvSpPr>
        <p:spPr/>
        <p:txBody>
          <a:bodyPr/>
          <a:lstStyle/>
          <a:p>
            <a:pPr algn="ctr"/>
            <a:r>
              <a:rPr lang="en-GB" dirty="0" smtClean="0"/>
              <a:t>CIRCLES</a:t>
            </a:r>
            <a:endParaRPr lang="ru-RU" dirty="0"/>
          </a:p>
        </p:txBody>
      </p:sp>
      <p:sp>
        <p:nvSpPr>
          <p:cNvPr id="3" name="Subtitle 2">
            <a:extLst>
              <a:ext uri="{FF2B5EF4-FFF2-40B4-BE49-F238E27FC236}">
                <a16:creationId xmlns:a16="http://schemas.microsoft.com/office/drawing/2014/main" xmlns="" id="{5A81143F-FBEE-4565-886D-08852310C84F}"/>
              </a:ext>
            </a:extLst>
          </p:cNvPr>
          <p:cNvSpPr>
            <a:spLocks noGrp="1"/>
          </p:cNvSpPr>
          <p:nvPr>
            <p:ph type="subTitle" idx="1"/>
          </p:nvPr>
        </p:nvSpPr>
        <p:spPr/>
        <p:txBody>
          <a:bodyPr/>
          <a:lstStyle/>
          <a:p>
            <a:pPr algn="ctr"/>
            <a:r>
              <a:rPr lang="en-GB" dirty="0" smtClean="0"/>
              <a:t>Turnbull High School </a:t>
            </a:r>
            <a:endParaRPr lang="ru-RU" dirty="0"/>
          </a:p>
        </p:txBody>
      </p:sp>
    </p:spTree>
    <p:extLst>
      <p:ext uri="{BB962C8B-B14F-4D97-AF65-F5344CB8AC3E}">
        <p14:creationId xmlns:p14="http://schemas.microsoft.com/office/powerpoint/2010/main" val="3997746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10</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22346" y="298963"/>
            <a:ext cx="11583654" cy="5386090"/>
          </a:xfrm>
          <a:prstGeom prst="rect">
            <a:avLst/>
          </a:prstGeom>
          <a:noFill/>
        </p:spPr>
        <p:txBody>
          <a:bodyPr wrap="square" rtlCol="0">
            <a:spAutoFit/>
          </a:bodyPr>
          <a:lstStyle/>
          <a:p>
            <a:r>
              <a:rPr lang="en-GB" sz="2000" u="sng" dirty="0" smtClean="0">
                <a:latin typeface="Arial Rounded MT Bold" panose="020F0704030504030204" pitchFamily="34" charset="0"/>
              </a:rPr>
              <a:t>DRAWING CIRCLES</a:t>
            </a:r>
          </a:p>
          <a:p>
            <a:endParaRPr lang="en-GB" dirty="0">
              <a:latin typeface="Arial Rounded MT Bold" panose="020F0704030504030204" pitchFamily="34" charset="0"/>
            </a:endParaRPr>
          </a:p>
          <a:p>
            <a:r>
              <a:rPr lang="en-GB" dirty="0" smtClean="0">
                <a:latin typeface="Arial Rounded MT Bold" panose="020F0704030504030204" pitchFamily="34" charset="0"/>
              </a:rPr>
              <a:t>1.  To set your compass, place the point on the zero on the scale on your ruler. </a:t>
            </a:r>
            <a:br>
              <a:rPr lang="en-GB" dirty="0" smtClean="0">
                <a:latin typeface="Arial Rounded MT Bold" panose="020F0704030504030204" pitchFamily="34" charset="0"/>
              </a:rPr>
            </a:br>
            <a:endParaRPr lang="en-GB" dirty="0" smtClean="0">
              <a:latin typeface="Arial Rounded MT Bold" panose="020F0704030504030204" pitchFamily="34" charset="0"/>
            </a:endParaRPr>
          </a:p>
          <a:p>
            <a:pPr marL="342900" indent="-342900">
              <a:buAutoNum type="arabicPeriod" startAt="2"/>
            </a:pPr>
            <a:r>
              <a:rPr lang="en-GB" dirty="0" smtClean="0">
                <a:latin typeface="Arial Rounded MT Bold" panose="020F0704030504030204" pitchFamily="34" charset="0"/>
              </a:rPr>
              <a:t>Move the pencil along the scale until is reaches the size you want (remember this should be in millimetres). </a:t>
            </a:r>
            <a:br>
              <a:rPr lang="en-GB" dirty="0" smtClean="0">
                <a:latin typeface="Arial Rounded MT Bold" panose="020F0704030504030204" pitchFamily="34" charset="0"/>
              </a:rPr>
            </a:br>
            <a:endParaRPr lang="en-GB" dirty="0" smtClean="0">
              <a:latin typeface="Arial Rounded MT Bold" panose="020F0704030504030204" pitchFamily="34" charset="0"/>
            </a:endParaRPr>
          </a:p>
          <a:p>
            <a:pPr marL="342900" indent="-342900">
              <a:buAutoNum type="arabicPeriod" startAt="2"/>
            </a:pPr>
            <a:r>
              <a:rPr lang="en-GB" dirty="0">
                <a:latin typeface="Arial Rounded MT Bold" panose="020F0704030504030204" pitchFamily="34" charset="0"/>
              </a:rPr>
              <a:t> </a:t>
            </a:r>
            <a:r>
              <a:rPr lang="en-GB" dirty="0" smtClean="0">
                <a:latin typeface="Arial Rounded MT Bold" panose="020F0704030504030204" pitchFamily="34" charset="0"/>
              </a:rPr>
              <a:t>Once set, place the point of the compass on the centre point. Spin the compass around this point to draw the circle. </a:t>
            </a:r>
          </a:p>
          <a:p>
            <a:pPr marL="342900" indent="-342900">
              <a:buAutoNum type="arabicPeriod" startAt="2"/>
            </a:pPr>
            <a:endParaRPr lang="en-GB" dirty="0">
              <a:latin typeface="Arial Rounded MT Bold" panose="020F0704030504030204" pitchFamily="34" charset="0"/>
            </a:endParaRPr>
          </a:p>
          <a:p>
            <a:pPr algn="ctr"/>
            <a:r>
              <a:rPr lang="en-GB" dirty="0" smtClean="0">
                <a:latin typeface="Arial Rounded MT Bold" panose="020F0704030504030204" pitchFamily="34" charset="0"/>
              </a:rPr>
              <a:t>*Handy Tip* </a:t>
            </a:r>
            <a:br>
              <a:rPr lang="en-GB" dirty="0" smtClean="0">
                <a:latin typeface="Arial Rounded MT Bold" panose="020F0704030504030204" pitchFamily="34" charset="0"/>
              </a:rPr>
            </a:br>
            <a:r>
              <a:rPr lang="en-GB" dirty="0" smtClean="0">
                <a:latin typeface="Arial Rounded MT Bold" panose="020F0704030504030204" pitchFamily="34" charset="0"/>
              </a:rPr>
              <a:t>You may find it easier to draw the circle by keeping the point still and spinning the paper instead of the compass. Try it both ways and see what works best for you. </a:t>
            </a:r>
          </a:p>
          <a:p>
            <a:endParaRPr lang="en-GB" dirty="0">
              <a:latin typeface="Arial Rounded MT Bold" panose="020F0704030504030204" pitchFamily="34" charset="0"/>
            </a:endParaRP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endParaRPr lang="en-GB" dirty="0" smtClean="0">
              <a:latin typeface="Arial Rounded MT Bold" panose="020F0704030504030204" pitchFamily="34" charset="0"/>
            </a:endParaRPr>
          </a:p>
          <a:p>
            <a:endParaRPr lang="en-GB" dirty="0" smtClean="0">
              <a:latin typeface="Arial Rounded MT Bold" panose="020F0704030504030204" pitchFamily="34" charset="0"/>
            </a:endParaRPr>
          </a:p>
          <a:p>
            <a:endParaRPr lang="en-GB" u="sng" dirty="0">
              <a:latin typeface="Arial Rounded MT Bold" panose="020F0704030504030204" pitchFamily="34" charset="0"/>
            </a:endParaRPr>
          </a:p>
        </p:txBody>
      </p:sp>
      <p:pic>
        <p:nvPicPr>
          <p:cNvPr id="7" name="Picture 6"/>
          <p:cNvPicPr>
            <a:picLocks noChangeAspect="1"/>
          </p:cNvPicPr>
          <p:nvPr/>
        </p:nvPicPr>
        <p:blipFill>
          <a:blip r:embed="rId2"/>
          <a:stretch>
            <a:fillRect/>
          </a:stretch>
        </p:blipFill>
        <p:spPr>
          <a:xfrm>
            <a:off x="811873" y="4191000"/>
            <a:ext cx="10404600" cy="867050"/>
          </a:xfrm>
          <a:prstGeom prst="rect">
            <a:avLst/>
          </a:prstGeom>
        </p:spPr>
      </p:pic>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backgroundRemoval t="0" b="97778" l="0" r="98726"/>
                    </a14:imgEffect>
                  </a14:imgLayer>
                </a14:imgProps>
              </a:ext>
              <a:ext uri="{28A0092B-C50C-407E-A947-70E740481C1C}">
                <a14:useLocalDpi xmlns:a14="http://schemas.microsoft.com/office/drawing/2010/main" val="0"/>
              </a:ext>
            </a:extLst>
          </a:blip>
          <a:stretch>
            <a:fillRect/>
          </a:stretch>
        </p:blipFill>
        <p:spPr>
          <a:xfrm rot="10628341">
            <a:off x="810643" y="4866063"/>
            <a:ext cx="1489953" cy="1878147"/>
          </a:xfrm>
          <a:prstGeom prst="rect">
            <a:avLst/>
          </a:prstGeom>
        </p:spPr>
      </p:pic>
    </p:spTree>
    <p:extLst>
      <p:ext uri="{BB962C8B-B14F-4D97-AF65-F5344CB8AC3E}">
        <p14:creationId xmlns:p14="http://schemas.microsoft.com/office/powerpoint/2010/main" val="61342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2400" noProof="0" dirty="0" smtClean="0"/>
              <a:t>ACTIVITY 4 </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11</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349500" y="1754824"/>
            <a:ext cx="7089777" cy="1323439"/>
          </a:xfrm>
          <a:prstGeom prst="rect">
            <a:avLst/>
          </a:prstGeom>
          <a:noFill/>
        </p:spPr>
        <p:txBody>
          <a:bodyPr wrap="square" rtlCol="0">
            <a:spAutoFit/>
          </a:bodyPr>
          <a:lstStyle/>
          <a:p>
            <a:pPr algn="ctr"/>
            <a:r>
              <a:rPr lang="en-GB" sz="4000" dirty="0" smtClean="0">
                <a:latin typeface="Arial Rounded MT Bold" panose="020F0704030504030204" pitchFamily="34" charset="0"/>
              </a:rPr>
              <a:t>COMPLETE ACTIVITY 4 ON YOUR WORKSHEETS</a:t>
            </a:r>
            <a:endParaRPr lang="en-GB" sz="4400" dirty="0">
              <a:latin typeface="Arial Rounded MT Bold" panose="020F0704030504030204" pitchFamily="34" charset="0"/>
            </a:endParaRPr>
          </a:p>
        </p:txBody>
      </p:sp>
      <p:sp>
        <p:nvSpPr>
          <p:cNvPr id="7" name="TextBox 6"/>
          <p:cNvSpPr txBox="1"/>
          <p:nvPr/>
        </p:nvSpPr>
        <p:spPr>
          <a:xfrm>
            <a:off x="1624265" y="4191000"/>
            <a:ext cx="8879304" cy="830997"/>
          </a:xfrm>
          <a:prstGeom prst="rect">
            <a:avLst/>
          </a:prstGeom>
          <a:noFill/>
        </p:spPr>
        <p:txBody>
          <a:bodyPr wrap="square" rtlCol="0">
            <a:spAutoFit/>
          </a:bodyPr>
          <a:lstStyle/>
          <a:p>
            <a:pPr algn="ctr"/>
            <a:r>
              <a:rPr lang="en-GB" sz="2400" dirty="0" smtClean="0">
                <a:latin typeface="Arial Rounded MT Bold" panose="020F0704030504030204" pitchFamily="34" charset="0"/>
              </a:rPr>
              <a:t>ASK THE PERSON NEXT TO YOU TO DOUBLE CHECK YOUR SIZES ONCE YOU’VE DRAWN YOUR CIRCLES.</a:t>
            </a:r>
            <a:endParaRPr lang="en-GB" sz="2800" dirty="0">
              <a:latin typeface="Arial Rounded MT Bold" panose="020F0704030504030204" pitchFamily="34" charset="0"/>
            </a:endParaRPr>
          </a:p>
        </p:txBody>
      </p:sp>
    </p:spTree>
    <p:extLst>
      <p:ext uri="{BB962C8B-B14F-4D97-AF65-F5344CB8AC3E}">
        <p14:creationId xmlns:p14="http://schemas.microsoft.com/office/powerpoint/2010/main" val="2726255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2400" noProof="0" dirty="0" smtClean="0"/>
              <a:t>ACTIVITY 5 </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12</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222346" y="298963"/>
            <a:ext cx="11583654" cy="5847755"/>
          </a:xfrm>
          <a:prstGeom prst="rect">
            <a:avLst/>
          </a:prstGeom>
          <a:noFill/>
        </p:spPr>
        <p:txBody>
          <a:bodyPr wrap="square" rtlCol="0">
            <a:spAutoFit/>
          </a:bodyPr>
          <a:lstStyle/>
          <a:p>
            <a:r>
              <a:rPr lang="en-GB" sz="2000" u="sng" dirty="0" smtClean="0">
                <a:latin typeface="Arial Rounded MT Bold" panose="020F0704030504030204" pitchFamily="34" charset="0"/>
              </a:rPr>
              <a:t>DRAWING CIRCLES</a:t>
            </a:r>
          </a:p>
          <a:p>
            <a:endParaRPr lang="en-GB" dirty="0">
              <a:latin typeface="Arial Rounded MT Bold" panose="020F0704030504030204" pitchFamily="34" charset="0"/>
            </a:endParaRPr>
          </a:p>
          <a:p>
            <a:r>
              <a:rPr lang="en-GB" dirty="0" smtClean="0">
                <a:latin typeface="Arial Rounded MT Bold" panose="020F0704030504030204" pitchFamily="34" charset="0"/>
              </a:rPr>
              <a:t>We already know that to draw a circle with a compass, we need to know the RADIUS.</a:t>
            </a:r>
          </a:p>
          <a:p>
            <a:r>
              <a:rPr lang="en-GB" dirty="0" smtClean="0">
                <a:latin typeface="Arial Rounded MT Bold" panose="020F0704030504030204" pitchFamily="34" charset="0"/>
              </a:rPr>
              <a:t> </a:t>
            </a:r>
          </a:p>
          <a:p>
            <a:endParaRPr lang="en-GB" dirty="0">
              <a:latin typeface="Arial Rounded MT Bold" panose="020F0704030504030204" pitchFamily="34" charset="0"/>
            </a:endParaRPr>
          </a:p>
          <a:p>
            <a:pPr algn="ctr"/>
            <a:r>
              <a:rPr lang="en-GB" sz="2400" dirty="0" smtClean="0">
                <a:latin typeface="Arial Rounded MT Bold" panose="020F0704030504030204" pitchFamily="34" charset="0"/>
              </a:rPr>
              <a:t>What would we do if we were given the diameter instead? </a:t>
            </a:r>
          </a:p>
          <a:p>
            <a:pPr algn="ctr"/>
            <a:endParaRPr lang="en-GB" sz="2000" i="1" dirty="0">
              <a:latin typeface="Arial Rounded MT Bold" panose="020F0704030504030204" pitchFamily="34" charset="0"/>
            </a:endParaRPr>
          </a:p>
          <a:p>
            <a:pPr algn="ctr"/>
            <a:r>
              <a:rPr lang="en-GB" sz="4000" b="1" i="1" dirty="0" smtClean="0">
                <a:latin typeface="Arial Rounded MT Bold" panose="020F0704030504030204" pitchFamily="34" charset="0"/>
              </a:rPr>
              <a:t>HALF THE SIZE</a:t>
            </a:r>
          </a:p>
          <a:p>
            <a:pPr algn="ctr"/>
            <a:endParaRPr lang="en-GB" sz="4800" b="1" i="1" dirty="0">
              <a:latin typeface="Arial Rounded MT Bold" panose="020F0704030504030204" pitchFamily="34" charset="0"/>
            </a:endParaRPr>
          </a:p>
          <a:p>
            <a:pPr algn="ctr"/>
            <a:r>
              <a:rPr lang="en-GB" sz="2400" b="1" i="1" dirty="0" smtClean="0">
                <a:latin typeface="Arial Rounded MT Bold" panose="020F0704030504030204" pitchFamily="34" charset="0"/>
              </a:rPr>
              <a:t>Complete ACTIVITY 5 on your worksheets. </a:t>
            </a:r>
          </a:p>
          <a:p>
            <a:pPr algn="ctr"/>
            <a:r>
              <a:rPr lang="en-GB" b="1" i="1" dirty="0" smtClean="0">
                <a:latin typeface="Arial Rounded MT Bold" panose="020F0704030504030204" pitchFamily="34" charset="0"/>
              </a:rPr>
              <a:t>Remember to half the diameter size to draw the circle. If you don’t half it, your circle will end up twice the size it should be! </a:t>
            </a:r>
            <a:endParaRPr lang="en-GB" b="1" i="1" dirty="0">
              <a:latin typeface="Arial Rounded MT Bold" panose="020F0704030504030204" pitchFamily="34" charset="0"/>
            </a:endParaRP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endParaRPr lang="en-GB" dirty="0" smtClean="0">
              <a:latin typeface="Arial Rounded MT Bold" panose="020F0704030504030204" pitchFamily="34" charset="0"/>
            </a:endParaRPr>
          </a:p>
          <a:p>
            <a:endParaRPr lang="en-GB" dirty="0" smtClean="0">
              <a:latin typeface="Arial Rounded MT Bold" panose="020F0704030504030204" pitchFamily="34" charset="0"/>
            </a:endParaRPr>
          </a:p>
          <a:p>
            <a:endParaRPr lang="en-GB" u="sng" dirty="0">
              <a:latin typeface="Arial Rounded MT Bold" panose="020F0704030504030204" pitchFamily="34" charset="0"/>
            </a:endParaRPr>
          </a:p>
        </p:txBody>
      </p:sp>
    </p:spTree>
    <p:extLst>
      <p:ext uri="{BB962C8B-B14F-4D97-AF65-F5344CB8AC3E}">
        <p14:creationId xmlns:p14="http://schemas.microsoft.com/office/powerpoint/2010/main" val="118656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54025" y="6233408"/>
            <a:ext cx="2639323" cy="365125"/>
          </a:xfrm>
        </p:spPr>
        <p:txBody>
          <a:bodyPr/>
          <a:lstStyle/>
          <a:p>
            <a:r>
              <a:rPr lang="en-US" sz="2400" dirty="0" smtClean="0"/>
              <a:t>QUICK QUIZ</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13</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 name="Group 13"/>
          <p:cNvGrpSpPr/>
          <p:nvPr/>
        </p:nvGrpSpPr>
        <p:grpSpPr>
          <a:xfrm>
            <a:off x="8209642" y="907357"/>
            <a:ext cx="3836989" cy="3847456"/>
            <a:chOff x="3718843" y="927091"/>
            <a:chExt cx="4899946" cy="4913313"/>
          </a:xfrm>
        </p:grpSpPr>
        <p:sp>
          <p:nvSpPr>
            <p:cNvPr id="6" name="Oval 3"/>
            <p:cNvSpPr>
              <a:spLocks noChangeArrowheads="1"/>
            </p:cNvSpPr>
            <p:nvPr/>
          </p:nvSpPr>
          <p:spPr bwMode="auto">
            <a:xfrm>
              <a:off x="3718843" y="956786"/>
              <a:ext cx="4870237" cy="4868782"/>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cxnSp>
          <p:nvCxnSpPr>
            <p:cNvPr id="7" name="AutoShape 4"/>
            <p:cNvCxnSpPr>
              <a:cxnSpLocks noChangeShapeType="1"/>
            </p:cNvCxnSpPr>
            <p:nvPr/>
          </p:nvCxnSpPr>
          <p:spPr bwMode="auto">
            <a:xfrm>
              <a:off x="6153961" y="927091"/>
              <a:ext cx="0" cy="4913313"/>
            </a:xfrm>
            <a:prstGeom prst="straightConnector1">
              <a:avLst/>
            </a:prstGeom>
            <a:noFill/>
            <a:ln w="25400">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8" name="AutoShape 5"/>
            <p:cNvCxnSpPr>
              <a:cxnSpLocks noChangeShapeType="1"/>
            </p:cNvCxnSpPr>
            <p:nvPr/>
          </p:nvCxnSpPr>
          <p:spPr bwMode="auto">
            <a:xfrm flipH="1">
              <a:off x="6153973" y="3406012"/>
              <a:ext cx="2464816" cy="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 name="AutoShape 7"/>
            <p:cNvCxnSpPr>
              <a:cxnSpLocks noChangeShapeType="1"/>
            </p:cNvCxnSpPr>
            <p:nvPr/>
          </p:nvCxnSpPr>
          <p:spPr bwMode="auto">
            <a:xfrm rot="2621452">
              <a:off x="6153879" y="3264205"/>
              <a:ext cx="0" cy="28203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1" name="AutoShape 8"/>
            <p:cNvCxnSpPr>
              <a:cxnSpLocks noChangeShapeType="1"/>
            </p:cNvCxnSpPr>
            <p:nvPr/>
          </p:nvCxnSpPr>
          <p:spPr bwMode="auto">
            <a:xfrm rot="8021452">
              <a:off x="6153880" y="3264163"/>
              <a:ext cx="0" cy="282117"/>
            </a:xfrm>
            <a:prstGeom prst="straightConnector1">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5" name="TextBox 14"/>
          <p:cNvSpPr txBox="1"/>
          <p:nvPr/>
        </p:nvSpPr>
        <p:spPr>
          <a:xfrm>
            <a:off x="556950" y="168442"/>
            <a:ext cx="9315329" cy="5770811"/>
          </a:xfrm>
          <a:prstGeom prst="rect">
            <a:avLst/>
          </a:prstGeom>
          <a:noFill/>
        </p:spPr>
        <p:txBody>
          <a:bodyPr wrap="square" rtlCol="0">
            <a:spAutoFit/>
          </a:bodyPr>
          <a:lstStyle/>
          <a:p>
            <a:pPr marL="342900" indent="-342900">
              <a:lnSpc>
                <a:spcPct val="150000"/>
              </a:lnSpc>
              <a:buAutoNum type="arabicPeriod"/>
            </a:pPr>
            <a:r>
              <a:rPr lang="en-GB" dirty="0" smtClean="0">
                <a:latin typeface="Arial Rounded MT Bold" panose="020F0704030504030204" pitchFamily="34" charset="0"/>
              </a:rPr>
              <a:t>What is the name of the red line? </a:t>
            </a: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is the name of the green line? </a:t>
            </a: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is the name of the black outline? </a:t>
            </a: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size should the compass be set to when drawing a circle? </a:t>
            </a: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does this symbol mean? </a:t>
            </a:r>
            <a:r>
              <a:rPr lang="en-GB" dirty="0">
                <a:latin typeface="Arial Rounded MT Bold" panose="020F0704030504030204" pitchFamily="34" charset="0"/>
              </a:rPr>
              <a:t>Ø</a:t>
            </a:r>
            <a:endParaRPr lang="en-GB" dirty="0" smtClean="0">
              <a:latin typeface="Arial Rounded MT Bold" panose="020F0704030504030204" pitchFamily="34" charset="0"/>
            </a:endParaRP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does this symbol mean? R</a:t>
            </a:r>
          </a:p>
          <a:p>
            <a:pPr marL="342900" indent="-342900">
              <a:lnSpc>
                <a:spcPct val="150000"/>
              </a:lnSpc>
              <a:buAutoNum type="arabicPeriod"/>
            </a:pPr>
            <a:endParaRPr lang="en-GB" dirty="0">
              <a:latin typeface="Arial Rounded MT Bold" panose="020F0704030504030204" pitchFamily="34" charset="0"/>
            </a:endParaRPr>
          </a:p>
          <a:p>
            <a:pPr marL="342900" indent="-342900">
              <a:lnSpc>
                <a:spcPct val="150000"/>
              </a:lnSpc>
              <a:buAutoNum type="arabicPeriod"/>
            </a:pPr>
            <a:r>
              <a:rPr lang="en-GB" dirty="0" smtClean="0">
                <a:latin typeface="Arial Rounded MT Bold" panose="020F0704030504030204" pitchFamily="34" charset="0"/>
              </a:rPr>
              <a:t>What size should the compass be set to if you are asked to draw a circle Ø40. </a:t>
            </a:r>
          </a:p>
          <a:p>
            <a:pPr marL="342900" indent="-342900">
              <a:buAutoNum type="arabicPeriod"/>
            </a:pPr>
            <a:endParaRPr lang="en-GB" dirty="0">
              <a:latin typeface="Arial Rounded MT Bold" panose="020F0704030504030204" pitchFamily="34" charset="0"/>
            </a:endParaRPr>
          </a:p>
        </p:txBody>
      </p:sp>
      <p:sp>
        <p:nvSpPr>
          <p:cNvPr id="17" name="TextBox 16"/>
          <p:cNvSpPr txBox="1"/>
          <p:nvPr/>
        </p:nvSpPr>
        <p:spPr>
          <a:xfrm>
            <a:off x="867538" y="677960"/>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RADIUS</a:t>
            </a:r>
            <a:endParaRPr lang="en-GB" dirty="0">
              <a:solidFill>
                <a:schemeClr val="accent3">
                  <a:lumMod val="75000"/>
                </a:schemeClr>
              </a:solidFill>
              <a:latin typeface="Arial Rounded MT Bold" panose="020F0704030504030204" pitchFamily="34" charset="0"/>
            </a:endParaRPr>
          </a:p>
        </p:txBody>
      </p:sp>
      <p:sp>
        <p:nvSpPr>
          <p:cNvPr id="18" name="TextBox 17"/>
          <p:cNvSpPr txBox="1"/>
          <p:nvPr/>
        </p:nvSpPr>
        <p:spPr>
          <a:xfrm>
            <a:off x="867538" y="1536700"/>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DIAMETER</a:t>
            </a:r>
            <a:endParaRPr lang="en-GB" dirty="0">
              <a:solidFill>
                <a:schemeClr val="accent3">
                  <a:lumMod val="75000"/>
                </a:schemeClr>
              </a:solidFill>
              <a:latin typeface="Arial Rounded MT Bold" panose="020F0704030504030204" pitchFamily="34" charset="0"/>
            </a:endParaRPr>
          </a:p>
        </p:txBody>
      </p:sp>
      <p:sp>
        <p:nvSpPr>
          <p:cNvPr id="19" name="TextBox 18"/>
          <p:cNvSpPr txBox="1"/>
          <p:nvPr/>
        </p:nvSpPr>
        <p:spPr>
          <a:xfrm>
            <a:off x="867538" y="2347804"/>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CIRCUMFERENCE</a:t>
            </a:r>
            <a:endParaRPr lang="en-GB" dirty="0">
              <a:solidFill>
                <a:schemeClr val="accent3">
                  <a:lumMod val="75000"/>
                </a:schemeClr>
              </a:solidFill>
              <a:latin typeface="Arial Rounded MT Bold" panose="020F0704030504030204" pitchFamily="34" charset="0"/>
            </a:endParaRPr>
          </a:p>
        </p:txBody>
      </p:sp>
      <p:sp>
        <p:nvSpPr>
          <p:cNvPr id="20" name="TextBox 19"/>
          <p:cNvSpPr txBox="1"/>
          <p:nvPr/>
        </p:nvSpPr>
        <p:spPr>
          <a:xfrm>
            <a:off x="867538" y="3147594"/>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THE RADIUS</a:t>
            </a:r>
            <a:endParaRPr lang="en-GB" dirty="0">
              <a:solidFill>
                <a:schemeClr val="accent3">
                  <a:lumMod val="75000"/>
                </a:schemeClr>
              </a:solidFill>
              <a:latin typeface="Arial Rounded MT Bold" panose="020F0704030504030204" pitchFamily="34" charset="0"/>
            </a:endParaRPr>
          </a:p>
        </p:txBody>
      </p:sp>
      <p:sp>
        <p:nvSpPr>
          <p:cNvPr id="21" name="TextBox 20"/>
          <p:cNvSpPr txBox="1"/>
          <p:nvPr/>
        </p:nvSpPr>
        <p:spPr>
          <a:xfrm>
            <a:off x="867538" y="3979033"/>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DIAMETER</a:t>
            </a:r>
            <a:endParaRPr lang="en-GB" dirty="0">
              <a:solidFill>
                <a:schemeClr val="accent3">
                  <a:lumMod val="75000"/>
                </a:schemeClr>
              </a:solidFill>
              <a:latin typeface="Arial Rounded MT Bold" panose="020F0704030504030204" pitchFamily="34" charset="0"/>
            </a:endParaRPr>
          </a:p>
        </p:txBody>
      </p:sp>
      <p:sp>
        <p:nvSpPr>
          <p:cNvPr id="22" name="TextBox 21"/>
          <p:cNvSpPr txBox="1"/>
          <p:nvPr/>
        </p:nvSpPr>
        <p:spPr>
          <a:xfrm>
            <a:off x="867538" y="4754813"/>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RADIUS</a:t>
            </a:r>
            <a:endParaRPr lang="en-GB" dirty="0">
              <a:solidFill>
                <a:schemeClr val="accent3">
                  <a:lumMod val="75000"/>
                </a:schemeClr>
              </a:solidFill>
              <a:latin typeface="Arial Rounded MT Bold" panose="020F0704030504030204" pitchFamily="34" charset="0"/>
            </a:endParaRPr>
          </a:p>
        </p:txBody>
      </p:sp>
      <p:sp>
        <p:nvSpPr>
          <p:cNvPr id="23" name="TextBox 22"/>
          <p:cNvSpPr txBox="1"/>
          <p:nvPr/>
        </p:nvSpPr>
        <p:spPr>
          <a:xfrm>
            <a:off x="867538" y="5571544"/>
            <a:ext cx="2478505" cy="369332"/>
          </a:xfrm>
          <a:prstGeom prst="rect">
            <a:avLst/>
          </a:prstGeom>
          <a:noFill/>
        </p:spPr>
        <p:txBody>
          <a:bodyPr wrap="square" rtlCol="0">
            <a:spAutoFit/>
          </a:bodyPr>
          <a:lstStyle/>
          <a:p>
            <a:r>
              <a:rPr lang="en-GB" dirty="0" smtClean="0">
                <a:solidFill>
                  <a:schemeClr val="accent3">
                    <a:lumMod val="75000"/>
                  </a:schemeClr>
                </a:solidFill>
                <a:latin typeface="Arial Rounded MT Bold" panose="020F0704030504030204" pitchFamily="34" charset="0"/>
              </a:rPr>
              <a:t>20 mm</a:t>
            </a:r>
            <a:endParaRPr lang="en-GB" dirty="0">
              <a:solidFill>
                <a:schemeClr val="accent3">
                  <a:lumMod val="75000"/>
                </a:schemeClr>
              </a:solidFill>
              <a:latin typeface="Arial Rounded MT Bold" panose="020F0704030504030204" pitchFamily="34" charset="0"/>
            </a:endParaRPr>
          </a:p>
        </p:txBody>
      </p:sp>
    </p:spTree>
    <p:extLst>
      <p:ext uri="{BB962C8B-B14F-4D97-AF65-F5344CB8AC3E}">
        <p14:creationId xmlns:p14="http://schemas.microsoft.com/office/powerpoint/2010/main" val="104711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8C0CDE5-970C-4CC4-BF43-0DA127E73E82}" type="slidenum">
              <a:rPr lang="en-US" noProof="0" smtClean="0"/>
              <a:t>2</a:t>
            </a:fld>
            <a:endParaRPr lang="en-US" noProof="0" dirty="0"/>
          </a:p>
        </p:txBody>
      </p:sp>
      <p:sp>
        <p:nvSpPr>
          <p:cNvPr id="5" name="Rectangle 4"/>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37903" y="810710"/>
            <a:ext cx="10525840" cy="6370975"/>
          </a:xfrm>
          <a:prstGeom prst="rect">
            <a:avLst/>
          </a:prstGeom>
          <a:noFill/>
        </p:spPr>
        <p:txBody>
          <a:bodyPr wrap="square" rtlCol="0">
            <a:spAutoFit/>
          </a:bodyPr>
          <a:lstStyle/>
          <a:p>
            <a:r>
              <a:rPr lang="en-GB" sz="2400" b="1" u="sng" dirty="0" smtClean="0">
                <a:latin typeface="Arial Rounded MT Bold" panose="020F0704030504030204" pitchFamily="34" charset="0"/>
              </a:rPr>
              <a:t>Learning Intentions: </a:t>
            </a:r>
          </a:p>
          <a:p>
            <a:r>
              <a:rPr lang="en-GB" sz="2400" dirty="0" smtClean="0">
                <a:latin typeface="Arial Rounded MT Bold" panose="020F0704030504030204" pitchFamily="34" charset="0"/>
              </a:rPr>
              <a:t>By the end of this unit, you should: </a:t>
            </a:r>
          </a:p>
          <a:p>
            <a:endParaRPr lang="en-GB" sz="2400" dirty="0">
              <a:latin typeface="Arial Rounded MT Bold" panose="020F0704030504030204" pitchFamily="34" charset="0"/>
            </a:endParaRPr>
          </a:p>
          <a:p>
            <a:pPr marL="342900" indent="-342900">
              <a:buFontTx/>
              <a:buChar char="-"/>
            </a:pPr>
            <a:r>
              <a:rPr lang="en-GB" sz="2400" dirty="0" smtClean="0">
                <a:latin typeface="Arial Rounded MT Bold" panose="020F0704030504030204" pitchFamily="34" charset="0"/>
              </a:rPr>
              <a:t>know the different parts of the circle. </a:t>
            </a:r>
          </a:p>
          <a:p>
            <a:pPr marL="342900" indent="-342900">
              <a:buFontTx/>
              <a:buChar char="-"/>
            </a:pPr>
            <a:r>
              <a:rPr lang="en-GB" sz="2400" dirty="0" smtClean="0">
                <a:latin typeface="Arial Rounded MT Bold" panose="020F0704030504030204" pitchFamily="34" charset="0"/>
              </a:rPr>
              <a:t>understand how they relate to each other.</a:t>
            </a:r>
          </a:p>
          <a:p>
            <a:pPr marL="342900" indent="-342900">
              <a:buFontTx/>
              <a:buChar char="-"/>
            </a:pPr>
            <a:r>
              <a:rPr lang="en-GB" sz="2400" dirty="0" smtClean="0">
                <a:latin typeface="Arial Rounded MT Bold" panose="020F0704030504030204" pitchFamily="34" charset="0"/>
              </a:rPr>
              <a:t>be able to draw a circle to a given size.</a:t>
            </a:r>
          </a:p>
          <a:p>
            <a:endParaRPr lang="en-GB" sz="2400" dirty="0" smtClean="0">
              <a:latin typeface="Arial Rounded MT Bold" panose="020F0704030504030204" pitchFamily="34" charset="0"/>
            </a:endParaRPr>
          </a:p>
          <a:p>
            <a:endParaRPr lang="en-GB" sz="2400" dirty="0">
              <a:latin typeface="Arial Rounded MT Bold" panose="020F0704030504030204" pitchFamily="34" charset="0"/>
            </a:endParaRPr>
          </a:p>
          <a:p>
            <a:r>
              <a:rPr lang="en-GB" sz="2400" b="1" u="sng" dirty="0" smtClean="0">
                <a:latin typeface="Arial Rounded MT Bold" panose="020F0704030504030204" pitchFamily="34" charset="0"/>
              </a:rPr>
              <a:t>Success Criteria: </a:t>
            </a:r>
            <a:r>
              <a:rPr lang="en-GB" sz="2400" dirty="0" smtClean="0">
                <a:latin typeface="Arial Rounded MT Bold" panose="020F0704030504030204" pitchFamily="34" charset="0"/>
              </a:rPr>
              <a:t/>
            </a:r>
            <a:br>
              <a:rPr lang="en-GB" sz="2400" dirty="0" smtClean="0">
                <a:latin typeface="Arial Rounded MT Bold" panose="020F0704030504030204" pitchFamily="34" charset="0"/>
              </a:rPr>
            </a:br>
            <a:r>
              <a:rPr lang="en-GB" sz="2400" dirty="0" smtClean="0">
                <a:latin typeface="Arial Rounded MT Bold" panose="020F0704030504030204" pitchFamily="34" charset="0"/>
              </a:rPr>
              <a:t>You will know if you have been successful when: </a:t>
            </a:r>
          </a:p>
          <a:p>
            <a:endParaRPr lang="en-GB" sz="2400" dirty="0">
              <a:latin typeface="Arial Rounded MT Bold" panose="020F0704030504030204" pitchFamily="34" charset="0"/>
            </a:endParaRPr>
          </a:p>
          <a:p>
            <a:pPr marL="342900" indent="-342900">
              <a:buFontTx/>
              <a:buChar char="-"/>
            </a:pPr>
            <a:r>
              <a:rPr lang="en-GB" sz="2400" dirty="0" smtClean="0">
                <a:latin typeface="Arial Rounded MT Bold" panose="020F0704030504030204" pitchFamily="34" charset="0"/>
              </a:rPr>
              <a:t>you can identify the circumference, radius and diameter of a circle. </a:t>
            </a:r>
          </a:p>
          <a:p>
            <a:pPr marL="342900" indent="-342900">
              <a:buFontTx/>
              <a:buChar char="-"/>
            </a:pPr>
            <a:r>
              <a:rPr lang="en-GB" sz="2400" dirty="0" smtClean="0">
                <a:latin typeface="Arial Rounded MT Bold" panose="020F0704030504030204" pitchFamily="34" charset="0"/>
              </a:rPr>
              <a:t>you can explain the relationship between these parts </a:t>
            </a:r>
          </a:p>
          <a:p>
            <a:pPr marL="342900" indent="-342900">
              <a:buFontTx/>
              <a:buChar char="-"/>
            </a:pPr>
            <a:r>
              <a:rPr lang="en-GB" sz="2400" dirty="0" smtClean="0">
                <a:latin typeface="Arial Rounded MT Bold" panose="020F0704030504030204" pitchFamily="34" charset="0"/>
              </a:rPr>
              <a:t>you can use a compass to draw a circle to a given radius or diameter. </a:t>
            </a:r>
          </a:p>
          <a:p>
            <a:endParaRPr lang="en-GB" sz="2400" dirty="0">
              <a:latin typeface="Arial Rounded MT Bold" panose="020F0704030504030204" pitchFamily="34" charset="0"/>
            </a:endParaRPr>
          </a:p>
          <a:p>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111255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660400" y="6128386"/>
            <a:ext cx="2639323" cy="365125"/>
          </a:xfrm>
        </p:spPr>
        <p:txBody>
          <a:bodyPr/>
          <a:lstStyle/>
          <a:p>
            <a:r>
              <a:rPr lang="en-US" sz="2400" dirty="0" smtClean="0"/>
              <a:t>ACTIVITY 1</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3</a:t>
            </a:fld>
            <a:endParaRPr lang="en-US" noProof="0" dirty="0"/>
          </a:p>
        </p:txBody>
      </p:sp>
      <p:grpSp>
        <p:nvGrpSpPr>
          <p:cNvPr id="4" name="Group 2"/>
          <p:cNvGrpSpPr>
            <a:grpSpLocks/>
          </p:cNvGrpSpPr>
          <p:nvPr/>
        </p:nvGrpSpPr>
        <p:grpSpPr bwMode="auto">
          <a:xfrm>
            <a:off x="7042924" y="899124"/>
            <a:ext cx="1582045" cy="1562920"/>
            <a:chOff x="107139545" y="106815988"/>
            <a:chExt cx="2363372" cy="2335238"/>
          </a:xfrm>
        </p:grpSpPr>
        <p:sp>
          <p:nvSpPr>
            <p:cNvPr id="5" name="Oval 3"/>
            <p:cNvSpPr>
              <a:spLocks noChangeArrowheads="1"/>
            </p:cNvSpPr>
            <p:nvPr/>
          </p:nvSpPr>
          <p:spPr bwMode="auto">
            <a:xfrm>
              <a:off x="107139545" y="106815989"/>
              <a:ext cx="2335237" cy="2335237"/>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cxnSp>
          <p:nvCxnSpPr>
            <p:cNvPr id="1028" name="AutoShape 4"/>
            <p:cNvCxnSpPr>
              <a:cxnSpLocks noChangeShapeType="1"/>
            </p:cNvCxnSpPr>
            <p:nvPr/>
          </p:nvCxnSpPr>
          <p:spPr bwMode="auto">
            <a:xfrm>
              <a:off x="108307163" y="106815988"/>
              <a:ext cx="0" cy="2321169"/>
            </a:xfrm>
            <a:prstGeom prst="straightConnector1">
              <a:avLst/>
            </a:prstGeom>
            <a:noFill/>
            <a:ln w="25400" algn="ctr">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29" name="AutoShape 5"/>
            <p:cNvCxnSpPr>
              <a:cxnSpLocks noChangeShapeType="1"/>
            </p:cNvCxnSpPr>
            <p:nvPr/>
          </p:nvCxnSpPr>
          <p:spPr bwMode="auto">
            <a:xfrm flipH="1">
              <a:off x="108293095" y="107983607"/>
              <a:ext cx="1209822"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grpSp>
        <p:nvGrpSpPr>
          <p:cNvPr id="6" name="Group 6"/>
          <p:cNvGrpSpPr>
            <a:grpSpLocks/>
          </p:cNvGrpSpPr>
          <p:nvPr/>
        </p:nvGrpSpPr>
        <p:grpSpPr bwMode="auto">
          <a:xfrm rot="2179798">
            <a:off x="10530837" y="1231281"/>
            <a:ext cx="922240" cy="911615"/>
            <a:chOff x="108927901" y="110559752"/>
            <a:chExt cx="2363372" cy="2335238"/>
          </a:xfrm>
        </p:grpSpPr>
        <p:sp>
          <p:nvSpPr>
            <p:cNvPr id="7" name="Oval 7"/>
            <p:cNvSpPr>
              <a:spLocks noChangeArrowheads="1"/>
            </p:cNvSpPr>
            <p:nvPr/>
          </p:nvSpPr>
          <p:spPr bwMode="auto">
            <a:xfrm>
              <a:off x="108927901" y="110559753"/>
              <a:ext cx="2335237" cy="2335237"/>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cxnSp>
          <p:nvCxnSpPr>
            <p:cNvPr id="1032" name="AutoShape 8"/>
            <p:cNvCxnSpPr>
              <a:cxnSpLocks noChangeShapeType="1"/>
            </p:cNvCxnSpPr>
            <p:nvPr/>
          </p:nvCxnSpPr>
          <p:spPr bwMode="auto">
            <a:xfrm>
              <a:off x="110095519" y="110559752"/>
              <a:ext cx="0" cy="2321169"/>
            </a:xfrm>
            <a:prstGeom prst="straightConnector1">
              <a:avLst/>
            </a:prstGeom>
            <a:noFill/>
            <a:ln w="25400" algn="ctr">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3" name="AutoShape 9"/>
            <p:cNvCxnSpPr>
              <a:cxnSpLocks noChangeShapeType="1"/>
            </p:cNvCxnSpPr>
            <p:nvPr/>
          </p:nvCxnSpPr>
          <p:spPr bwMode="auto">
            <a:xfrm flipH="1">
              <a:off x="110081451" y="111727371"/>
              <a:ext cx="1209822"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grpSp>
        <p:nvGrpSpPr>
          <p:cNvPr id="8" name="Group 10"/>
          <p:cNvGrpSpPr>
            <a:grpSpLocks/>
          </p:cNvGrpSpPr>
          <p:nvPr/>
        </p:nvGrpSpPr>
        <p:grpSpPr bwMode="auto">
          <a:xfrm rot="18646816">
            <a:off x="7764492" y="3024962"/>
            <a:ext cx="3427587" cy="3386150"/>
            <a:chOff x="108927901" y="110559752"/>
            <a:chExt cx="2363372" cy="2335238"/>
          </a:xfrm>
        </p:grpSpPr>
        <p:sp>
          <p:nvSpPr>
            <p:cNvPr id="9" name="Oval 11"/>
            <p:cNvSpPr>
              <a:spLocks noChangeArrowheads="1"/>
            </p:cNvSpPr>
            <p:nvPr/>
          </p:nvSpPr>
          <p:spPr bwMode="auto">
            <a:xfrm>
              <a:off x="108927901" y="110559753"/>
              <a:ext cx="2335237" cy="2335237"/>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cxnSp>
          <p:nvCxnSpPr>
            <p:cNvPr id="1036" name="AutoShape 12"/>
            <p:cNvCxnSpPr>
              <a:cxnSpLocks noChangeShapeType="1"/>
            </p:cNvCxnSpPr>
            <p:nvPr/>
          </p:nvCxnSpPr>
          <p:spPr bwMode="auto">
            <a:xfrm>
              <a:off x="110095519" y="110559752"/>
              <a:ext cx="0" cy="2321169"/>
            </a:xfrm>
            <a:prstGeom prst="straightConnector1">
              <a:avLst/>
            </a:prstGeom>
            <a:noFill/>
            <a:ln w="25400" algn="ctr">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7" name="AutoShape 13"/>
            <p:cNvCxnSpPr>
              <a:cxnSpLocks noChangeShapeType="1"/>
            </p:cNvCxnSpPr>
            <p:nvPr/>
          </p:nvCxnSpPr>
          <p:spPr bwMode="auto">
            <a:xfrm flipH="1">
              <a:off x="110081451" y="111727371"/>
              <a:ext cx="1209822" cy="0"/>
            </a:xfrm>
            <a:prstGeom prst="straightConnector1">
              <a:avLst/>
            </a:prstGeom>
            <a:noFill/>
            <a:ln w="2540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0" name="TextBox 9"/>
          <p:cNvSpPr txBox="1"/>
          <p:nvPr/>
        </p:nvSpPr>
        <p:spPr>
          <a:xfrm>
            <a:off x="660400" y="723900"/>
            <a:ext cx="5429248" cy="4339650"/>
          </a:xfrm>
          <a:prstGeom prst="rect">
            <a:avLst/>
          </a:prstGeom>
          <a:noFill/>
        </p:spPr>
        <p:txBody>
          <a:bodyPr wrap="square" rtlCol="0">
            <a:spAutoFit/>
          </a:bodyPr>
          <a:lstStyle/>
          <a:p>
            <a:r>
              <a:rPr lang="en-GB" sz="2400" dirty="0">
                <a:latin typeface="Arial Rounded MT Bold" panose="020F0704030504030204" pitchFamily="34" charset="0"/>
              </a:rPr>
              <a:t>F</a:t>
            </a:r>
            <a:r>
              <a:rPr lang="en-GB" sz="2400" dirty="0" smtClean="0">
                <a:latin typeface="Arial Rounded MT Bold" panose="020F0704030504030204" pitchFamily="34" charset="0"/>
              </a:rPr>
              <a:t>or each of the three circles: </a:t>
            </a:r>
          </a:p>
          <a:p>
            <a:endParaRPr lang="en-GB" sz="2400" dirty="0" smtClean="0">
              <a:latin typeface="Arial Rounded MT Bold" panose="020F0704030504030204" pitchFamily="34" charset="0"/>
            </a:endParaRPr>
          </a:p>
          <a:p>
            <a:pPr marL="342900" indent="-342900">
              <a:buFont typeface="Arial" panose="020B0604020202020204" pitchFamily="34" charset="0"/>
              <a:buChar char="•"/>
            </a:pPr>
            <a:r>
              <a:rPr lang="en-GB" sz="2400" dirty="0" smtClean="0">
                <a:latin typeface="Arial Rounded MT Bold" panose="020F0704030504030204" pitchFamily="34" charset="0"/>
              </a:rPr>
              <a:t>cut a piece of string the same length as the red line. </a:t>
            </a:r>
            <a:br>
              <a:rPr lang="en-GB" sz="2400" dirty="0" smtClean="0">
                <a:latin typeface="Arial Rounded MT Bold" panose="020F0704030504030204" pitchFamily="34" charset="0"/>
              </a:rPr>
            </a:br>
            <a:endParaRPr lang="en-GB" sz="2400" dirty="0">
              <a:latin typeface="Arial Rounded MT Bold" panose="020F0704030504030204" pitchFamily="34" charset="0"/>
            </a:endParaRPr>
          </a:p>
          <a:p>
            <a:pPr marL="342900" indent="-342900">
              <a:buFont typeface="Arial" panose="020B0604020202020204" pitchFamily="34" charset="0"/>
              <a:buChar char="•"/>
            </a:pPr>
            <a:r>
              <a:rPr lang="en-GB" sz="2400" dirty="0" smtClean="0">
                <a:latin typeface="Arial Rounded MT Bold" panose="020F0704030504030204" pitchFamily="34" charset="0"/>
              </a:rPr>
              <a:t>cut </a:t>
            </a:r>
            <a:r>
              <a:rPr lang="en-GB" sz="2400" dirty="0">
                <a:latin typeface="Arial Rounded MT Bold" panose="020F0704030504030204" pitchFamily="34" charset="0"/>
              </a:rPr>
              <a:t>a piece of string the same length as the </a:t>
            </a:r>
            <a:r>
              <a:rPr lang="en-GB" sz="2400" dirty="0" smtClean="0">
                <a:latin typeface="Arial Rounded MT Bold" panose="020F0704030504030204" pitchFamily="34" charset="0"/>
              </a:rPr>
              <a:t>green </a:t>
            </a:r>
            <a:r>
              <a:rPr lang="en-GB" sz="2400" dirty="0">
                <a:latin typeface="Arial Rounded MT Bold" panose="020F0704030504030204" pitchFamily="34" charset="0"/>
              </a:rPr>
              <a:t>line. </a:t>
            </a:r>
            <a:r>
              <a:rPr lang="en-GB" sz="2400" dirty="0" smtClean="0">
                <a:latin typeface="Arial Rounded MT Bold" panose="020F0704030504030204" pitchFamily="34" charset="0"/>
              </a:rPr>
              <a:t/>
            </a:r>
            <a:br>
              <a:rPr lang="en-GB" sz="2400" dirty="0" smtClean="0">
                <a:latin typeface="Arial Rounded MT Bold" panose="020F0704030504030204" pitchFamily="34" charset="0"/>
              </a:rPr>
            </a:br>
            <a:endParaRPr lang="en-GB" sz="2400" dirty="0">
              <a:latin typeface="Arial Rounded MT Bold" panose="020F0704030504030204" pitchFamily="34" charset="0"/>
            </a:endParaRPr>
          </a:p>
          <a:p>
            <a:pPr marL="342900" indent="-342900">
              <a:buFont typeface="Arial" panose="020B0604020202020204" pitchFamily="34" charset="0"/>
              <a:buChar char="•"/>
            </a:pPr>
            <a:r>
              <a:rPr lang="en-GB" sz="2400" dirty="0" smtClean="0">
                <a:latin typeface="Arial Rounded MT Bold" panose="020F0704030504030204" pitchFamily="34" charset="0"/>
              </a:rPr>
              <a:t>cut </a:t>
            </a:r>
            <a:r>
              <a:rPr lang="en-GB" sz="2400" dirty="0">
                <a:latin typeface="Arial Rounded MT Bold" panose="020F0704030504030204" pitchFamily="34" charset="0"/>
              </a:rPr>
              <a:t>a piece of string the same length as the </a:t>
            </a:r>
            <a:r>
              <a:rPr lang="en-GB" sz="2400" dirty="0" smtClean="0">
                <a:latin typeface="Arial Rounded MT Bold" panose="020F0704030504030204" pitchFamily="34" charset="0"/>
              </a:rPr>
              <a:t>black outline</a:t>
            </a:r>
            <a:r>
              <a:rPr lang="en-GB" sz="2400" dirty="0">
                <a:latin typeface="Arial Rounded MT Bold" panose="020F0704030504030204" pitchFamily="34" charset="0"/>
              </a:rPr>
              <a:t>. </a:t>
            </a:r>
          </a:p>
          <a:p>
            <a:pPr marL="285750" indent="-285750">
              <a:buFontTx/>
              <a:buChar char="-"/>
            </a:pPr>
            <a:endParaRPr lang="en-GB" dirty="0">
              <a:latin typeface="Arial Rounded MT Bold" panose="020F0704030504030204" pitchFamily="34" charset="0"/>
            </a:endParaRPr>
          </a:p>
          <a:p>
            <a:pPr marL="285750" indent="-285750">
              <a:buFontTx/>
              <a:buChar char="-"/>
            </a:pPr>
            <a:endParaRPr lang="en-GB" dirty="0">
              <a:latin typeface="Arial Rounded MT Bold" panose="020F0704030504030204" pitchFamily="34" charset="0"/>
            </a:endParaRPr>
          </a:p>
        </p:txBody>
      </p:sp>
      <p:sp>
        <p:nvSpPr>
          <p:cNvPr id="17" name="TextBox 16"/>
          <p:cNvSpPr txBox="1"/>
          <p:nvPr/>
        </p:nvSpPr>
        <p:spPr>
          <a:xfrm>
            <a:off x="2603849" y="4949637"/>
            <a:ext cx="5168900" cy="1292662"/>
          </a:xfrm>
          <a:prstGeom prst="rect">
            <a:avLst/>
          </a:prstGeom>
          <a:noFill/>
        </p:spPr>
        <p:txBody>
          <a:bodyPr wrap="square" rtlCol="0">
            <a:spAutoFit/>
          </a:bodyPr>
          <a:lstStyle/>
          <a:p>
            <a:pPr algn="ctr"/>
            <a:r>
              <a:rPr lang="en-GB" sz="2000" i="1" dirty="0" smtClean="0">
                <a:latin typeface="Arial Rounded MT Bold" panose="020F0704030504030204" pitchFamily="34" charset="0"/>
              </a:rPr>
              <a:t>Keep your three pieces of string for each circle together. You will be comparing them for </a:t>
            </a:r>
            <a:r>
              <a:rPr lang="en-GB" sz="2000" i="1" dirty="0">
                <a:latin typeface="Arial Rounded MT Bold" panose="020F0704030504030204" pitchFamily="34" charset="0"/>
              </a:rPr>
              <a:t>A</a:t>
            </a:r>
            <a:r>
              <a:rPr lang="en-GB" sz="2000" i="1" dirty="0" smtClean="0">
                <a:latin typeface="Arial Rounded MT Bold" panose="020F0704030504030204" pitchFamily="34" charset="0"/>
              </a:rPr>
              <a:t>ctivity 2.  </a:t>
            </a:r>
            <a:endParaRPr lang="en-GB" sz="2000" i="1" dirty="0">
              <a:latin typeface="Arial Rounded MT Bold" panose="020F0704030504030204" pitchFamily="34" charset="0"/>
            </a:endParaRPr>
          </a:p>
          <a:p>
            <a:pPr marL="285750" indent="-285750">
              <a:buFontTx/>
              <a:buChar char="-"/>
            </a:pPr>
            <a:endParaRPr lang="en-GB" dirty="0">
              <a:latin typeface="Arial Rounded MT Bold" panose="020F0704030504030204" pitchFamily="34" charset="0"/>
            </a:endParaRPr>
          </a:p>
        </p:txBody>
      </p:sp>
    </p:spTree>
    <p:extLst>
      <p:ext uri="{BB962C8B-B14F-4D97-AF65-F5344CB8AC3E}">
        <p14:creationId xmlns:p14="http://schemas.microsoft.com/office/powerpoint/2010/main" val="1121853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2400" noProof="0" dirty="0" smtClean="0"/>
              <a:t>ACTIVITY 2 </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4</a:t>
            </a:fld>
            <a:endParaRPr lang="en-US" noProof="0" dirty="0"/>
          </a:p>
        </p:txBody>
      </p:sp>
      <p:sp>
        <p:nvSpPr>
          <p:cNvPr id="4" name="TextBox 3"/>
          <p:cNvSpPr txBox="1"/>
          <p:nvPr/>
        </p:nvSpPr>
        <p:spPr>
          <a:xfrm>
            <a:off x="772193" y="2176623"/>
            <a:ext cx="11264900" cy="2492990"/>
          </a:xfrm>
          <a:prstGeom prst="rect">
            <a:avLst/>
          </a:prstGeom>
          <a:noFill/>
        </p:spPr>
        <p:txBody>
          <a:bodyPr wrap="square" rtlCol="0">
            <a:spAutoFit/>
          </a:bodyPr>
          <a:lstStyle/>
          <a:p>
            <a:r>
              <a:rPr lang="en-GB" sz="2000" dirty="0">
                <a:latin typeface="Arial Rounded MT Bold" panose="020F0704030504030204" pitchFamily="34" charset="0"/>
              </a:rPr>
              <a:t>In your group or with the person next to you, </a:t>
            </a:r>
            <a:r>
              <a:rPr lang="en-GB" sz="2000" i="1" dirty="0">
                <a:latin typeface="Arial Rounded MT Bold" panose="020F0704030504030204" pitchFamily="34" charset="0"/>
              </a:rPr>
              <a:t>use your string to discuss</a:t>
            </a:r>
            <a:r>
              <a:rPr lang="en-GB" sz="2000" dirty="0">
                <a:latin typeface="Arial Rounded MT Bold" panose="020F0704030504030204" pitchFamily="34" charset="0"/>
              </a:rPr>
              <a:t>: </a:t>
            </a:r>
          </a:p>
          <a:p>
            <a:r>
              <a:rPr lang="en-GB" sz="2000" dirty="0">
                <a:latin typeface="Arial Rounded MT Bold" panose="020F0704030504030204" pitchFamily="34" charset="0"/>
              </a:rPr>
              <a:t> </a:t>
            </a:r>
          </a:p>
          <a:p>
            <a:pPr marL="342900" indent="-342900">
              <a:buFont typeface="Arial" panose="020B0604020202020204" pitchFamily="34" charset="0"/>
              <a:buChar char="•"/>
            </a:pPr>
            <a:r>
              <a:rPr lang="en-GB" sz="2000" dirty="0" smtClean="0">
                <a:latin typeface="Arial Rounded MT Bold" panose="020F0704030504030204" pitchFamily="34" charset="0"/>
              </a:rPr>
              <a:t>what </a:t>
            </a:r>
            <a:r>
              <a:rPr lang="en-GB" sz="2000" dirty="0">
                <a:latin typeface="Arial Rounded MT Bold" panose="020F0704030504030204" pitchFamily="34" charset="0"/>
              </a:rPr>
              <a:t>you notice about the length of the red line compared to the green line. </a:t>
            </a:r>
            <a:r>
              <a:rPr lang="en-GB" sz="2000" dirty="0" smtClean="0">
                <a:latin typeface="Arial Rounded MT Bold" panose="020F0704030504030204" pitchFamily="34" charset="0"/>
              </a:rPr>
              <a:t/>
            </a:r>
            <a:br>
              <a:rPr lang="en-GB" sz="2000" dirty="0" smtClean="0">
                <a:latin typeface="Arial Rounded MT Bold" panose="020F0704030504030204" pitchFamily="34" charset="0"/>
              </a:rPr>
            </a:br>
            <a:endParaRPr lang="en-GB" sz="2000" dirty="0">
              <a:latin typeface="Arial Rounded MT Bold" panose="020F0704030504030204" pitchFamily="34" charset="0"/>
            </a:endParaRPr>
          </a:p>
          <a:p>
            <a:pPr marL="342900" indent="-342900">
              <a:buFont typeface="Arial" panose="020B0604020202020204" pitchFamily="34" charset="0"/>
              <a:buChar char="•"/>
            </a:pPr>
            <a:r>
              <a:rPr lang="en-GB" sz="2000" dirty="0" smtClean="0">
                <a:latin typeface="Arial Rounded MT Bold" panose="020F0704030504030204" pitchFamily="34" charset="0"/>
              </a:rPr>
              <a:t>what </a:t>
            </a:r>
            <a:r>
              <a:rPr lang="en-GB" sz="2000" dirty="0">
                <a:latin typeface="Arial Rounded MT Bold" panose="020F0704030504030204" pitchFamily="34" charset="0"/>
              </a:rPr>
              <a:t>you notice about the length of the green line compared to the length of the black outline. </a:t>
            </a:r>
          </a:p>
          <a:p>
            <a:r>
              <a:rPr lang="en-GB" dirty="0"/>
              <a:t> </a:t>
            </a:r>
          </a:p>
          <a:p>
            <a:endParaRPr lang="en-GB" dirty="0"/>
          </a:p>
        </p:txBody>
      </p:sp>
      <p:sp>
        <p:nvSpPr>
          <p:cNvPr id="5" name="TextBox 4"/>
          <p:cNvSpPr txBox="1"/>
          <p:nvPr/>
        </p:nvSpPr>
        <p:spPr>
          <a:xfrm>
            <a:off x="3861249" y="5360075"/>
            <a:ext cx="5364852" cy="707886"/>
          </a:xfrm>
          <a:prstGeom prst="rect">
            <a:avLst/>
          </a:prstGeom>
          <a:noFill/>
        </p:spPr>
        <p:txBody>
          <a:bodyPr wrap="square" rtlCol="0">
            <a:spAutoFit/>
          </a:bodyPr>
          <a:lstStyle/>
          <a:p>
            <a:pPr algn="ctr"/>
            <a:r>
              <a:rPr lang="en-GB" sz="2000" dirty="0" smtClean="0">
                <a:latin typeface="Arial Rounded MT Bold" panose="020F0704030504030204" pitchFamily="34" charset="0"/>
              </a:rPr>
              <a:t>Note your thoughts down on your worksheet. </a:t>
            </a:r>
            <a:endParaRPr lang="en-GB" sz="2000" dirty="0">
              <a:latin typeface="Arial Rounded MT Bold" panose="020F0704030504030204" pitchFamily="34" charset="0"/>
            </a:endParaRPr>
          </a:p>
        </p:txBody>
      </p:sp>
      <p:sp>
        <p:nvSpPr>
          <p:cNvPr id="6" name="TextBox 5"/>
          <p:cNvSpPr txBox="1"/>
          <p:nvPr/>
        </p:nvSpPr>
        <p:spPr>
          <a:xfrm>
            <a:off x="1726980" y="1240913"/>
            <a:ext cx="8622851" cy="830997"/>
          </a:xfrm>
          <a:prstGeom prst="rect">
            <a:avLst/>
          </a:prstGeom>
          <a:noFill/>
        </p:spPr>
        <p:txBody>
          <a:bodyPr wrap="square" rtlCol="0">
            <a:spAutoFit/>
          </a:bodyPr>
          <a:lstStyle/>
          <a:p>
            <a:pPr algn="ctr"/>
            <a:r>
              <a:rPr lang="en-GB" sz="2400" dirty="0" smtClean="0">
                <a:latin typeface="Arial Rounded MT Bold" panose="020F0704030504030204" pitchFamily="34" charset="0"/>
              </a:rPr>
              <a:t>Lay your pieces of string next to each other for each of the three circles. </a:t>
            </a:r>
            <a:endParaRPr lang="en-GB" sz="2400" dirty="0">
              <a:latin typeface="Arial Rounded MT Bold" panose="020F0704030504030204" pitchFamily="34" charset="0"/>
            </a:endParaRPr>
          </a:p>
        </p:txBody>
      </p:sp>
    </p:spTree>
    <p:extLst>
      <p:ext uri="{BB962C8B-B14F-4D97-AF65-F5344CB8AC3E}">
        <p14:creationId xmlns:p14="http://schemas.microsoft.com/office/powerpoint/2010/main" val="544031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11225" y="5945824"/>
            <a:ext cx="4105275" cy="365125"/>
          </a:xfrm>
        </p:spPr>
        <p:txBody>
          <a:bodyPr/>
          <a:lstStyle/>
          <a:p>
            <a:r>
              <a:rPr lang="en-US" sz="2400" dirty="0" smtClean="0"/>
              <a:t>CLASS DISCUSSION</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5</a:t>
            </a:fld>
            <a:endParaRPr lang="en-US" noProof="0" dirty="0"/>
          </a:p>
        </p:txBody>
      </p:sp>
      <p:sp>
        <p:nvSpPr>
          <p:cNvPr id="4" name="TextBox 3"/>
          <p:cNvSpPr txBox="1"/>
          <p:nvPr/>
        </p:nvSpPr>
        <p:spPr>
          <a:xfrm>
            <a:off x="622467" y="1424405"/>
            <a:ext cx="11001375" cy="4154984"/>
          </a:xfrm>
          <a:prstGeom prst="rect">
            <a:avLst/>
          </a:prstGeom>
          <a:noFill/>
        </p:spPr>
        <p:txBody>
          <a:bodyPr wrap="square" rtlCol="0">
            <a:spAutoFit/>
          </a:bodyPr>
          <a:lstStyle/>
          <a:p>
            <a:pPr algn="ctr"/>
            <a:r>
              <a:rPr lang="en-GB" sz="2800" dirty="0" smtClean="0">
                <a:latin typeface="Arial Rounded MT Bold" panose="020F0704030504030204" pitchFamily="34" charset="0"/>
              </a:rPr>
              <a:t>FEEDBACK TIME!</a:t>
            </a:r>
          </a:p>
          <a:p>
            <a:pPr algn="ctr"/>
            <a:endParaRPr lang="en-GB" sz="2800" dirty="0">
              <a:latin typeface="Arial Rounded MT Bold" panose="020F0704030504030204" pitchFamily="34" charset="0"/>
            </a:endParaRPr>
          </a:p>
          <a:p>
            <a:pPr algn="ctr"/>
            <a:r>
              <a:rPr lang="en-GB" sz="2800" dirty="0" smtClean="0">
                <a:latin typeface="Arial Rounded MT Bold" panose="020F0704030504030204" pitchFamily="34" charset="0"/>
              </a:rPr>
              <a:t>What did you notice about the length of the red line compared to the green line? </a:t>
            </a:r>
          </a:p>
          <a:p>
            <a:pPr algn="ctr"/>
            <a:endParaRPr lang="en-GB" sz="2800" dirty="0">
              <a:latin typeface="Arial Rounded MT Bold" panose="020F0704030504030204" pitchFamily="34" charset="0"/>
            </a:endParaRPr>
          </a:p>
          <a:p>
            <a:pPr algn="ctr"/>
            <a:r>
              <a:rPr lang="en-GB" sz="3200" i="1" dirty="0" smtClean="0">
                <a:latin typeface="Arial Rounded MT Bold" panose="020F0704030504030204" pitchFamily="34" charset="0"/>
              </a:rPr>
              <a:t>You should have noticed that the red line was </a:t>
            </a:r>
            <a:r>
              <a:rPr lang="en-GB" sz="3200" b="1" i="1" dirty="0" smtClean="0">
                <a:latin typeface="Arial Rounded MT Bold" panose="020F0704030504030204" pitchFamily="34" charset="0"/>
              </a:rPr>
              <a:t>half </a:t>
            </a:r>
            <a:r>
              <a:rPr lang="en-GB" sz="3200" i="1" dirty="0" smtClean="0">
                <a:latin typeface="Arial Rounded MT Bold" panose="020F0704030504030204" pitchFamily="34" charset="0"/>
              </a:rPr>
              <a:t>the length of the green line. </a:t>
            </a:r>
          </a:p>
          <a:p>
            <a:pPr algn="ctr"/>
            <a:endParaRPr lang="en-GB" sz="2000" dirty="0">
              <a:latin typeface="Arial Rounded MT Bold" panose="020F0704030504030204" pitchFamily="34" charset="0"/>
            </a:endParaRPr>
          </a:p>
          <a:p>
            <a:pPr algn="ctr"/>
            <a:endParaRPr lang="en-GB" sz="2000" dirty="0" smtClean="0">
              <a:latin typeface="Arial Rounded MT Bold" panose="020F0704030504030204" pitchFamily="34" charset="0"/>
            </a:endParaRPr>
          </a:p>
          <a:p>
            <a:pPr algn="ctr"/>
            <a:r>
              <a:rPr lang="en-GB" sz="2000" dirty="0" smtClean="0">
                <a:latin typeface="Arial Rounded MT Bold" panose="020F0704030504030204" pitchFamily="34" charset="0"/>
              </a:rPr>
              <a:t> </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202612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911225" y="5945824"/>
            <a:ext cx="3317875" cy="365125"/>
          </a:xfrm>
        </p:spPr>
        <p:txBody>
          <a:bodyPr/>
          <a:lstStyle/>
          <a:p>
            <a:r>
              <a:rPr lang="en-US" sz="2400" dirty="0" smtClean="0"/>
              <a:t>CLASS DISCUSSION</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6</a:t>
            </a:fld>
            <a:endParaRPr lang="en-US" noProof="0" dirty="0"/>
          </a:p>
        </p:txBody>
      </p:sp>
      <p:sp>
        <p:nvSpPr>
          <p:cNvPr id="4" name="TextBox 3"/>
          <p:cNvSpPr txBox="1"/>
          <p:nvPr/>
        </p:nvSpPr>
        <p:spPr>
          <a:xfrm>
            <a:off x="483496" y="1231900"/>
            <a:ext cx="11001375" cy="4462760"/>
          </a:xfrm>
          <a:prstGeom prst="rect">
            <a:avLst/>
          </a:prstGeom>
          <a:noFill/>
        </p:spPr>
        <p:txBody>
          <a:bodyPr wrap="square" rtlCol="0">
            <a:spAutoFit/>
          </a:bodyPr>
          <a:lstStyle/>
          <a:p>
            <a:pPr algn="ctr"/>
            <a:r>
              <a:rPr lang="en-GB" sz="2800" dirty="0" smtClean="0">
                <a:latin typeface="Arial Rounded MT Bold" panose="020F0704030504030204" pitchFamily="34" charset="0"/>
              </a:rPr>
              <a:t>FEEDBACK TIME!</a:t>
            </a:r>
          </a:p>
          <a:p>
            <a:pPr algn="ctr"/>
            <a:endParaRPr lang="en-GB" sz="2000" dirty="0" smtClean="0">
              <a:latin typeface="Arial Rounded MT Bold" panose="020F0704030504030204" pitchFamily="34" charset="0"/>
            </a:endParaRPr>
          </a:p>
          <a:p>
            <a:pPr algn="ctr"/>
            <a:endParaRPr lang="en-GB" sz="3200" dirty="0">
              <a:latin typeface="Arial Rounded MT Bold" panose="020F0704030504030204" pitchFamily="34" charset="0"/>
            </a:endParaRPr>
          </a:p>
          <a:p>
            <a:pPr algn="ctr"/>
            <a:r>
              <a:rPr lang="en-GB" sz="2800" dirty="0">
                <a:latin typeface="Arial Rounded MT Bold" panose="020F0704030504030204" pitchFamily="34" charset="0"/>
              </a:rPr>
              <a:t>What did you notice about the length of the green line compared to the black outline? </a:t>
            </a:r>
          </a:p>
          <a:p>
            <a:pPr algn="ctr"/>
            <a:endParaRPr lang="en-GB" sz="2400" dirty="0">
              <a:latin typeface="Arial Rounded MT Bold" panose="020F0704030504030204" pitchFamily="34" charset="0"/>
            </a:endParaRPr>
          </a:p>
          <a:p>
            <a:pPr algn="ctr"/>
            <a:r>
              <a:rPr lang="en-GB" sz="3200" i="1" dirty="0">
                <a:latin typeface="Arial Rounded MT Bold" panose="020F0704030504030204" pitchFamily="34" charset="0"/>
              </a:rPr>
              <a:t>You should have noticed that the black outline was approximately 3 times the length of the green line. </a:t>
            </a:r>
          </a:p>
          <a:p>
            <a:pPr algn="ctr"/>
            <a:endParaRPr lang="en-GB" sz="2000" dirty="0">
              <a:latin typeface="Arial Rounded MT Bold" panose="020F0704030504030204" pitchFamily="34" charset="0"/>
            </a:endParaRPr>
          </a:p>
          <a:p>
            <a:pPr algn="ctr"/>
            <a:endParaRPr lang="en-GB" sz="2000" dirty="0" smtClean="0">
              <a:latin typeface="Arial Rounded MT Bold" panose="020F0704030504030204" pitchFamily="34" charset="0"/>
            </a:endParaRPr>
          </a:p>
          <a:p>
            <a:pPr algn="ctr"/>
            <a:r>
              <a:rPr lang="en-GB" sz="2000" dirty="0" smtClean="0">
                <a:latin typeface="Arial Rounded MT Bold" panose="020F0704030504030204" pitchFamily="34" charset="0"/>
              </a:rPr>
              <a:t> </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43082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2400" noProof="0" dirty="0" smtClean="0"/>
              <a:t>ACTIVITY 3</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7</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5372100" y="2023"/>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p:cNvGrpSpPr/>
          <p:nvPr/>
        </p:nvGrpSpPr>
        <p:grpSpPr>
          <a:xfrm>
            <a:off x="3718843" y="927091"/>
            <a:ext cx="4899946" cy="4913313"/>
            <a:chOff x="3718843" y="927091"/>
            <a:chExt cx="4899946" cy="4913313"/>
          </a:xfrm>
        </p:grpSpPr>
        <p:sp>
          <p:nvSpPr>
            <p:cNvPr id="6" name="Oval 3"/>
            <p:cNvSpPr>
              <a:spLocks noChangeArrowheads="1"/>
            </p:cNvSpPr>
            <p:nvPr/>
          </p:nvSpPr>
          <p:spPr bwMode="auto">
            <a:xfrm>
              <a:off x="3718843" y="956786"/>
              <a:ext cx="4870237" cy="4868782"/>
            </a:xfrm>
            <a:prstGeom prst="ellipse">
              <a:avLst/>
            </a:prstGeom>
            <a:noFill/>
            <a:ln w="25400" algn="ctr">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cxnSp>
          <p:nvCxnSpPr>
            <p:cNvPr id="2052" name="AutoShape 4"/>
            <p:cNvCxnSpPr>
              <a:cxnSpLocks noChangeShapeType="1"/>
            </p:cNvCxnSpPr>
            <p:nvPr/>
          </p:nvCxnSpPr>
          <p:spPr bwMode="auto">
            <a:xfrm>
              <a:off x="6153961" y="927091"/>
              <a:ext cx="0" cy="4913313"/>
            </a:xfrm>
            <a:prstGeom prst="straightConnector1">
              <a:avLst/>
            </a:prstGeom>
            <a:noFill/>
            <a:ln w="25400">
              <a:solidFill>
                <a:srgbClr val="92D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53" name="AutoShape 5"/>
            <p:cNvCxnSpPr>
              <a:cxnSpLocks noChangeShapeType="1"/>
            </p:cNvCxnSpPr>
            <p:nvPr/>
          </p:nvCxnSpPr>
          <p:spPr bwMode="auto">
            <a:xfrm flipH="1">
              <a:off x="6153973" y="3406012"/>
              <a:ext cx="2464816" cy="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nvGrpSpPr>
            <p:cNvPr id="7" name="Group 6"/>
            <p:cNvGrpSpPr>
              <a:grpSpLocks/>
            </p:cNvGrpSpPr>
            <p:nvPr/>
          </p:nvGrpSpPr>
          <p:grpSpPr bwMode="auto">
            <a:xfrm rot="2621452">
              <a:off x="6012821" y="3264205"/>
              <a:ext cx="282117" cy="282033"/>
              <a:chOff x="105537586" y="110754942"/>
              <a:chExt cx="393895" cy="393895"/>
            </a:xfrm>
          </p:grpSpPr>
          <p:cxnSp>
            <p:nvCxnSpPr>
              <p:cNvPr id="2055" name="AutoShape 7"/>
              <p:cNvCxnSpPr>
                <a:cxnSpLocks noChangeShapeType="1"/>
              </p:cNvCxnSpPr>
              <p:nvPr/>
            </p:nvCxnSpPr>
            <p:spPr bwMode="auto">
              <a:xfrm>
                <a:off x="105734533" y="110754942"/>
                <a:ext cx="0" cy="393895"/>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2056" name="AutoShape 8"/>
              <p:cNvCxnSpPr>
                <a:cxnSpLocks noChangeShapeType="1"/>
              </p:cNvCxnSpPr>
              <p:nvPr/>
            </p:nvCxnSpPr>
            <p:spPr bwMode="auto">
              <a:xfrm rot="5400000">
                <a:off x="105734534" y="110754942"/>
                <a:ext cx="0" cy="393895"/>
              </a:xfrm>
              <a:prstGeom prst="straightConnector1">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grpSp>
      <p:sp>
        <p:nvSpPr>
          <p:cNvPr id="8" name="TextBox 7"/>
          <p:cNvSpPr txBox="1"/>
          <p:nvPr/>
        </p:nvSpPr>
        <p:spPr>
          <a:xfrm>
            <a:off x="6764261" y="3021846"/>
            <a:ext cx="1311903" cy="369332"/>
          </a:xfrm>
          <a:prstGeom prst="rect">
            <a:avLst/>
          </a:prstGeom>
          <a:noFill/>
        </p:spPr>
        <p:txBody>
          <a:bodyPr wrap="square" rtlCol="0">
            <a:spAutoFit/>
          </a:bodyPr>
          <a:lstStyle/>
          <a:p>
            <a:pPr algn="ctr"/>
            <a:r>
              <a:rPr lang="en-GB" dirty="0" smtClean="0">
                <a:solidFill>
                  <a:srgbClr val="000000"/>
                </a:solidFill>
                <a:latin typeface="Arial Rounded MT Bold" panose="020F0704030504030204" pitchFamily="34" charset="0"/>
              </a:rPr>
              <a:t>RADIUS</a:t>
            </a:r>
            <a:endParaRPr lang="en-GB" dirty="0">
              <a:solidFill>
                <a:srgbClr val="000000"/>
              </a:solidFill>
              <a:latin typeface="Arial Rounded MT Bold" panose="020F0704030504030204" pitchFamily="34" charset="0"/>
            </a:endParaRPr>
          </a:p>
        </p:txBody>
      </p:sp>
      <p:sp>
        <p:nvSpPr>
          <p:cNvPr id="14" name="TextBox 13"/>
          <p:cNvSpPr txBox="1"/>
          <p:nvPr/>
        </p:nvSpPr>
        <p:spPr>
          <a:xfrm rot="16200000">
            <a:off x="5066250" y="3317970"/>
            <a:ext cx="1704069" cy="369332"/>
          </a:xfrm>
          <a:prstGeom prst="rect">
            <a:avLst/>
          </a:prstGeom>
          <a:noFill/>
        </p:spPr>
        <p:txBody>
          <a:bodyPr wrap="square" rtlCol="0">
            <a:spAutoFit/>
          </a:bodyPr>
          <a:lstStyle/>
          <a:p>
            <a:pPr algn="ctr"/>
            <a:r>
              <a:rPr lang="en-GB" dirty="0" smtClean="0">
                <a:solidFill>
                  <a:srgbClr val="000000"/>
                </a:solidFill>
                <a:latin typeface="Arial Rounded MT Bold" panose="020F0704030504030204" pitchFamily="34" charset="0"/>
              </a:rPr>
              <a:t>DIAMETER</a:t>
            </a:r>
            <a:endParaRPr lang="en-GB" dirty="0">
              <a:solidFill>
                <a:srgbClr val="000000"/>
              </a:solidFill>
              <a:latin typeface="Arial Rounded MT Bold" panose="020F0704030504030204" pitchFamily="34" charset="0"/>
            </a:endParaRPr>
          </a:p>
        </p:txBody>
      </p:sp>
      <p:sp>
        <p:nvSpPr>
          <p:cNvPr id="22" name="TextBox 21"/>
          <p:cNvSpPr txBox="1"/>
          <p:nvPr/>
        </p:nvSpPr>
        <p:spPr>
          <a:xfrm>
            <a:off x="4992103" y="572610"/>
            <a:ext cx="2394253" cy="369332"/>
          </a:xfrm>
          <a:prstGeom prst="rect">
            <a:avLst/>
          </a:prstGeom>
          <a:noFill/>
        </p:spPr>
        <p:txBody>
          <a:bodyPr wrap="square" rtlCol="0">
            <a:spAutoFit/>
          </a:bodyPr>
          <a:lstStyle/>
          <a:p>
            <a:pPr algn="ctr"/>
            <a:r>
              <a:rPr lang="en-GB" dirty="0" smtClean="0">
                <a:solidFill>
                  <a:srgbClr val="000000"/>
                </a:solidFill>
                <a:latin typeface="Arial Rounded MT Bold" panose="020F0704030504030204" pitchFamily="34" charset="0"/>
              </a:rPr>
              <a:t>CIRCUMFERENCE</a:t>
            </a:r>
            <a:endParaRPr lang="en-GB" dirty="0">
              <a:solidFill>
                <a:srgbClr val="000000"/>
              </a:solidFill>
              <a:latin typeface="Arial Rounded MT Bold" panose="020F0704030504030204" pitchFamily="34" charset="0"/>
            </a:endParaRPr>
          </a:p>
        </p:txBody>
      </p:sp>
      <p:sp>
        <p:nvSpPr>
          <p:cNvPr id="13" name="TextBox 12"/>
          <p:cNvSpPr txBox="1"/>
          <p:nvPr/>
        </p:nvSpPr>
        <p:spPr>
          <a:xfrm>
            <a:off x="520700" y="572610"/>
            <a:ext cx="3029848" cy="646331"/>
          </a:xfrm>
          <a:prstGeom prst="rect">
            <a:avLst/>
          </a:prstGeom>
          <a:noFill/>
        </p:spPr>
        <p:txBody>
          <a:bodyPr wrap="square" rtlCol="0">
            <a:spAutoFit/>
          </a:bodyPr>
          <a:lstStyle/>
          <a:p>
            <a:r>
              <a:rPr lang="en-GB" dirty="0" smtClean="0">
                <a:latin typeface="Arial Rounded MT Bold" panose="020F0704030504030204" pitchFamily="34" charset="0"/>
              </a:rPr>
              <a:t>Let’s look at the different parts of the circle: </a:t>
            </a:r>
          </a:p>
        </p:txBody>
      </p:sp>
      <p:sp>
        <p:nvSpPr>
          <p:cNvPr id="24" name="TextBox 23"/>
          <p:cNvSpPr txBox="1"/>
          <p:nvPr/>
        </p:nvSpPr>
        <p:spPr>
          <a:xfrm>
            <a:off x="520700" y="1675743"/>
            <a:ext cx="3029848" cy="1477328"/>
          </a:xfrm>
          <a:prstGeom prst="rect">
            <a:avLst/>
          </a:prstGeom>
          <a:noFill/>
        </p:spPr>
        <p:txBody>
          <a:bodyPr wrap="square" rtlCol="0">
            <a:spAutoFit/>
          </a:bodyPr>
          <a:lstStyle/>
          <a:p>
            <a:r>
              <a:rPr lang="en-GB" dirty="0" smtClean="0">
                <a:latin typeface="Arial Rounded MT Bold" panose="020F0704030504030204" pitchFamily="34" charset="0"/>
              </a:rPr>
              <a:t>The black outline is called the </a:t>
            </a:r>
            <a:r>
              <a:rPr lang="en-GB" b="1" dirty="0" smtClean="0">
                <a:latin typeface="Arial Rounded MT Bold" panose="020F0704030504030204" pitchFamily="34" charset="0"/>
              </a:rPr>
              <a:t>CIRCUMFERENCE</a:t>
            </a:r>
            <a:r>
              <a:rPr lang="en-GB" dirty="0" smtClean="0">
                <a:latin typeface="Arial Rounded MT Bold" panose="020F0704030504030204" pitchFamily="34" charset="0"/>
              </a:rPr>
              <a:t>.</a:t>
            </a:r>
          </a:p>
          <a:p>
            <a:r>
              <a:rPr lang="en-GB" dirty="0" smtClean="0">
                <a:latin typeface="Arial Rounded MT Bold" panose="020F0704030504030204" pitchFamily="34" charset="0"/>
              </a:rPr>
              <a:t>This is the length of the outside of the circle. </a:t>
            </a:r>
          </a:p>
        </p:txBody>
      </p:sp>
      <p:sp>
        <p:nvSpPr>
          <p:cNvPr id="25" name="TextBox 24"/>
          <p:cNvSpPr txBox="1"/>
          <p:nvPr/>
        </p:nvSpPr>
        <p:spPr>
          <a:xfrm>
            <a:off x="488140" y="3734198"/>
            <a:ext cx="3029848" cy="1754326"/>
          </a:xfrm>
          <a:prstGeom prst="rect">
            <a:avLst/>
          </a:prstGeom>
          <a:noFill/>
        </p:spPr>
        <p:txBody>
          <a:bodyPr wrap="square" rtlCol="0">
            <a:spAutoFit/>
          </a:bodyPr>
          <a:lstStyle/>
          <a:p>
            <a:r>
              <a:rPr lang="en-GB" dirty="0" smtClean="0">
                <a:latin typeface="Arial Rounded MT Bold" panose="020F0704030504030204" pitchFamily="34" charset="0"/>
              </a:rPr>
              <a:t>The red line is called the </a:t>
            </a:r>
            <a:r>
              <a:rPr lang="en-GB" b="1" dirty="0" smtClean="0">
                <a:latin typeface="Arial Rounded MT Bold" panose="020F0704030504030204" pitchFamily="34" charset="0"/>
              </a:rPr>
              <a:t>RADIUS</a:t>
            </a:r>
            <a:r>
              <a:rPr lang="en-GB" dirty="0" smtClean="0">
                <a:latin typeface="Arial Rounded MT Bold" panose="020F0704030504030204" pitchFamily="34" charset="0"/>
              </a:rPr>
              <a:t>. </a:t>
            </a:r>
            <a:br>
              <a:rPr lang="en-GB" dirty="0" smtClean="0">
                <a:latin typeface="Arial Rounded MT Bold" panose="020F0704030504030204" pitchFamily="34" charset="0"/>
              </a:rPr>
            </a:br>
            <a:r>
              <a:rPr lang="en-GB" dirty="0" smtClean="0">
                <a:latin typeface="Arial Rounded MT Bold" panose="020F0704030504030204" pitchFamily="34" charset="0"/>
              </a:rPr>
              <a:t>This is the distance from the centre of the circle to any point on the circumference. </a:t>
            </a:r>
          </a:p>
        </p:txBody>
      </p:sp>
      <p:sp>
        <p:nvSpPr>
          <p:cNvPr id="26" name="TextBox 25"/>
          <p:cNvSpPr txBox="1"/>
          <p:nvPr/>
        </p:nvSpPr>
        <p:spPr>
          <a:xfrm>
            <a:off x="8969065" y="783907"/>
            <a:ext cx="3029848" cy="2031325"/>
          </a:xfrm>
          <a:prstGeom prst="rect">
            <a:avLst/>
          </a:prstGeom>
          <a:noFill/>
        </p:spPr>
        <p:txBody>
          <a:bodyPr wrap="square" rtlCol="0">
            <a:spAutoFit/>
          </a:bodyPr>
          <a:lstStyle/>
          <a:p>
            <a:r>
              <a:rPr lang="en-GB" dirty="0" smtClean="0">
                <a:latin typeface="Arial Rounded MT Bold" panose="020F0704030504030204" pitchFamily="34" charset="0"/>
              </a:rPr>
              <a:t>The green line is called the </a:t>
            </a:r>
            <a:r>
              <a:rPr lang="en-GB" b="1" dirty="0" smtClean="0">
                <a:latin typeface="Arial Rounded MT Bold" panose="020F0704030504030204" pitchFamily="34" charset="0"/>
              </a:rPr>
              <a:t>DIAMETER</a:t>
            </a:r>
            <a:r>
              <a:rPr lang="en-GB" dirty="0" smtClean="0">
                <a:latin typeface="Arial Rounded MT Bold" panose="020F0704030504030204" pitchFamily="34" charset="0"/>
              </a:rPr>
              <a:t>.</a:t>
            </a:r>
          </a:p>
          <a:p>
            <a:r>
              <a:rPr lang="en-GB" dirty="0" smtClean="0">
                <a:latin typeface="Arial Rounded MT Bold" panose="020F0704030504030204" pitchFamily="34" charset="0"/>
              </a:rPr>
              <a:t>This is the distance between two points on the circumference </a:t>
            </a:r>
            <a:r>
              <a:rPr lang="en-GB" b="1" dirty="0" smtClean="0">
                <a:latin typeface="Arial Rounded MT Bold" panose="020F0704030504030204" pitchFamily="34" charset="0"/>
              </a:rPr>
              <a:t>through the centre point </a:t>
            </a:r>
            <a:r>
              <a:rPr lang="en-GB" dirty="0" smtClean="0">
                <a:latin typeface="Arial Rounded MT Bold" panose="020F0704030504030204" pitchFamily="34" charset="0"/>
              </a:rPr>
              <a:t>of the circle. </a:t>
            </a:r>
          </a:p>
        </p:txBody>
      </p:sp>
      <p:sp>
        <p:nvSpPr>
          <p:cNvPr id="27" name="TextBox 26"/>
          <p:cNvSpPr txBox="1"/>
          <p:nvPr/>
        </p:nvSpPr>
        <p:spPr>
          <a:xfrm>
            <a:off x="8969065" y="3659198"/>
            <a:ext cx="3029848" cy="923330"/>
          </a:xfrm>
          <a:prstGeom prst="rect">
            <a:avLst/>
          </a:prstGeom>
          <a:noFill/>
        </p:spPr>
        <p:txBody>
          <a:bodyPr wrap="square" rtlCol="0">
            <a:spAutoFit/>
          </a:bodyPr>
          <a:lstStyle/>
          <a:p>
            <a:r>
              <a:rPr lang="en-GB" dirty="0" smtClean="0">
                <a:latin typeface="Arial Rounded MT Bold" panose="020F0704030504030204" pitchFamily="34" charset="0"/>
              </a:rPr>
              <a:t>The </a:t>
            </a:r>
            <a:r>
              <a:rPr lang="en-GB" b="1" dirty="0" smtClean="0">
                <a:latin typeface="Arial Rounded MT Bold" panose="020F0704030504030204" pitchFamily="34" charset="0"/>
              </a:rPr>
              <a:t>DIAMETER</a:t>
            </a:r>
            <a:r>
              <a:rPr lang="en-GB" dirty="0" smtClean="0">
                <a:latin typeface="Arial Rounded MT Bold" panose="020F0704030504030204" pitchFamily="34" charset="0"/>
              </a:rPr>
              <a:t> is always </a:t>
            </a:r>
            <a:r>
              <a:rPr lang="en-GB" i="1" dirty="0" smtClean="0">
                <a:latin typeface="Arial Rounded MT Bold" panose="020F0704030504030204" pitchFamily="34" charset="0"/>
              </a:rPr>
              <a:t>twice the length </a:t>
            </a:r>
            <a:r>
              <a:rPr lang="en-GB" dirty="0" smtClean="0">
                <a:latin typeface="Arial Rounded MT Bold" panose="020F0704030504030204" pitchFamily="34" charset="0"/>
              </a:rPr>
              <a:t>of the </a:t>
            </a:r>
            <a:r>
              <a:rPr lang="en-GB" b="1" dirty="0" smtClean="0">
                <a:latin typeface="Arial Rounded MT Bold" panose="020F0704030504030204" pitchFamily="34" charset="0"/>
              </a:rPr>
              <a:t>RADIUS</a:t>
            </a:r>
            <a:r>
              <a:rPr lang="en-GB" dirty="0" smtClean="0">
                <a:latin typeface="Arial Rounded MT Bold" panose="020F0704030504030204" pitchFamily="34" charset="0"/>
              </a:rPr>
              <a:t>. </a:t>
            </a:r>
          </a:p>
        </p:txBody>
      </p:sp>
    </p:spTree>
    <p:extLst>
      <p:ext uri="{BB962C8B-B14F-4D97-AF65-F5344CB8AC3E}">
        <p14:creationId xmlns:p14="http://schemas.microsoft.com/office/powerpoint/2010/main" val="103925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22" grpId="0"/>
      <p:bldP spid="13" grpId="0"/>
      <p:bldP spid="24" grpId="0"/>
      <p:bldP spid="25"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6265" y="5945823"/>
            <a:ext cx="2639323" cy="365125"/>
          </a:xfrm>
        </p:spPr>
        <p:txBody>
          <a:bodyPr/>
          <a:lstStyle/>
          <a:p>
            <a:r>
              <a:rPr lang="en-US" sz="2400" dirty="0" smtClean="0"/>
              <a:t>CIRCLES IN DRAWINGS</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8</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57" name="Group 3156"/>
          <p:cNvGrpSpPr/>
          <p:nvPr/>
        </p:nvGrpSpPr>
        <p:grpSpPr>
          <a:xfrm>
            <a:off x="6304759" y="989013"/>
            <a:ext cx="5350671" cy="4248152"/>
            <a:chOff x="6304759" y="989013"/>
            <a:chExt cx="5350671" cy="4248152"/>
          </a:xfrm>
        </p:grpSpPr>
        <p:sp>
          <p:nvSpPr>
            <p:cNvPr id="8" name="Rectangle 6"/>
            <p:cNvSpPr>
              <a:spLocks noChangeArrowheads="1"/>
            </p:cNvSpPr>
            <p:nvPr/>
          </p:nvSpPr>
          <p:spPr bwMode="auto">
            <a:xfrm>
              <a:off x="7000877" y="4068764"/>
              <a:ext cx="873126" cy="365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p:nvSpPr>
          <p:spPr bwMode="auto">
            <a:xfrm>
              <a:off x="9039229" y="4070352"/>
              <a:ext cx="873126" cy="365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p:nvSpPr>
          <p:spPr bwMode="auto">
            <a:xfrm>
              <a:off x="8742366" y="1757363"/>
              <a:ext cx="1758951" cy="617538"/>
            </a:xfrm>
            <a:custGeom>
              <a:avLst/>
              <a:gdLst>
                <a:gd name="T0" fmla="*/ 35 w 5537"/>
                <a:gd name="T1" fmla="*/ 0 h 1945"/>
                <a:gd name="T2" fmla="*/ 5537 w 5537"/>
                <a:gd name="T3" fmla="*/ 1841 h 1945"/>
                <a:gd name="T4" fmla="*/ 5504 w 5537"/>
                <a:gd name="T5" fmla="*/ 1945 h 1945"/>
                <a:gd name="T6" fmla="*/ 0 w 5537"/>
                <a:gd name="T7" fmla="*/ 103 h 1945"/>
                <a:gd name="T8" fmla="*/ 35 w 5537"/>
                <a:gd name="T9" fmla="*/ 0 h 1945"/>
              </a:gdLst>
              <a:ahLst/>
              <a:cxnLst>
                <a:cxn ang="0">
                  <a:pos x="T0" y="T1"/>
                </a:cxn>
                <a:cxn ang="0">
                  <a:pos x="T2" y="T3"/>
                </a:cxn>
                <a:cxn ang="0">
                  <a:pos x="T4" y="T5"/>
                </a:cxn>
                <a:cxn ang="0">
                  <a:pos x="T6" y="T7"/>
                </a:cxn>
                <a:cxn ang="0">
                  <a:pos x="T8" y="T9"/>
                </a:cxn>
              </a:cxnLst>
              <a:rect l="0" t="0" r="r" b="b"/>
              <a:pathLst>
                <a:path w="5537" h="1945">
                  <a:moveTo>
                    <a:pt x="35" y="0"/>
                  </a:moveTo>
                  <a:lnTo>
                    <a:pt x="5537" y="1841"/>
                  </a:lnTo>
                  <a:lnTo>
                    <a:pt x="5504" y="1945"/>
                  </a:lnTo>
                  <a:lnTo>
                    <a:pt x="0" y="103"/>
                  </a:lnTo>
                  <a:lnTo>
                    <a:pt x="35" y="0"/>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Rectangle 9"/>
            <p:cNvSpPr>
              <a:spLocks noChangeArrowheads="1"/>
            </p:cNvSpPr>
            <p:nvPr/>
          </p:nvSpPr>
          <p:spPr bwMode="auto">
            <a:xfrm>
              <a:off x="9899654" y="2922589"/>
              <a:ext cx="601663" cy="349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Rectangle 10"/>
            <p:cNvSpPr>
              <a:spLocks noChangeArrowheads="1"/>
            </p:cNvSpPr>
            <p:nvPr/>
          </p:nvSpPr>
          <p:spPr bwMode="auto">
            <a:xfrm>
              <a:off x="9896479" y="2940051"/>
              <a:ext cx="33338" cy="1165226"/>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Rectangle 11"/>
            <p:cNvSpPr>
              <a:spLocks noChangeArrowheads="1"/>
            </p:cNvSpPr>
            <p:nvPr/>
          </p:nvSpPr>
          <p:spPr bwMode="auto">
            <a:xfrm>
              <a:off x="9021766" y="3232152"/>
              <a:ext cx="34925" cy="8731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p:nvSpPr>
          <p:spPr bwMode="auto">
            <a:xfrm>
              <a:off x="7874003" y="3230564"/>
              <a:ext cx="1165226" cy="333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Rectangle 13"/>
            <p:cNvSpPr>
              <a:spLocks noChangeArrowheads="1"/>
            </p:cNvSpPr>
            <p:nvPr/>
          </p:nvSpPr>
          <p:spPr bwMode="auto">
            <a:xfrm>
              <a:off x="7858128" y="3232152"/>
              <a:ext cx="33338" cy="8731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Rectangle 14"/>
            <p:cNvSpPr>
              <a:spLocks noChangeArrowheads="1"/>
            </p:cNvSpPr>
            <p:nvPr/>
          </p:nvSpPr>
          <p:spPr bwMode="auto">
            <a:xfrm>
              <a:off x="6989765" y="2857501"/>
              <a:ext cx="33338" cy="1247776"/>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5"/>
            <p:cNvSpPr>
              <a:spLocks noEditPoints="1"/>
            </p:cNvSpPr>
            <p:nvPr/>
          </p:nvSpPr>
          <p:spPr bwMode="auto">
            <a:xfrm>
              <a:off x="6986590" y="1677988"/>
              <a:ext cx="1765301" cy="1193801"/>
            </a:xfrm>
            <a:custGeom>
              <a:avLst/>
              <a:gdLst>
                <a:gd name="T0" fmla="*/ 5536 w 5557"/>
                <a:gd name="T1" fmla="*/ 353 h 3762"/>
                <a:gd name="T2" fmla="*/ 4282 w 5557"/>
                <a:gd name="T3" fmla="*/ 107 h 3762"/>
                <a:gd name="T4" fmla="*/ 4302 w 5557"/>
                <a:gd name="T5" fmla="*/ 1 h 3762"/>
                <a:gd name="T6" fmla="*/ 5557 w 5557"/>
                <a:gd name="T7" fmla="*/ 247 h 3762"/>
                <a:gd name="T8" fmla="*/ 5536 w 5557"/>
                <a:gd name="T9" fmla="*/ 353 h 3762"/>
                <a:gd name="T10" fmla="*/ 4286 w 5557"/>
                <a:gd name="T11" fmla="*/ 1 h 3762"/>
                <a:gd name="T12" fmla="*/ 4295 w 5557"/>
                <a:gd name="T13" fmla="*/ 0 h 3762"/>
                <a:gd name="T14" fmla="*/ 4302 w 5557"/>
                <a:gd name="T15" fmla="*/ 1 h 3762"/>
                <a:gd name="T16" fmla="*/ 4292 w 5557"/>
                <a:gd name="T17" fmla="*/ 54 h 3762"/>
                <a:gd name="T18" fmla="*/ 4286 w 5557"/>
                <a:gd name="T19" fmla="*/ 1 h 3762"/>
                <a:gd name="T20" fmla="*/ 4298 w 5557"/>
                <a:gd name="T21" fmla="*/ 108 h 3762"/>
                <a:gd name="T22" fmla="*/ 3029 w 5557"/>
                <a:gd name="T23" fmla="*/ 260 h 3762"/>
                <a:gd name="T24" fmla="*/ 3017 w 5557"/>
                <a:gd name="T25" fmla="*/ 153 h 3762"/>
                <a:gd name="T26" fmla="*/ 4286 w 5557"/>
                <a:gd name="T27" fmla="*/ 1 h 3762"/>
                <a:gd name="T28" fmla="*/ 4298 w 5557"/>
                <a:gd name="T29" fmla="*/ 108 h 3762"/>
                <a:gd name="T30" fmla="*/ 3000 w 5557"/>
                <a:gd name="T31" fmla="*/ 158 h 3762"/>
                <a:gd name="T32" fmla="*/ 3008 w 5557"/>
                <a:gd name="T33" fmla="*/ 154 h 3762"/>
                <a:gd name="T34" fmla="*/ 3017 w 5557"/>
                <a:gd name="T35" fmla="*/ 153 h 3762"/>
                <a:gd name="T36" fmla="*/ 3023 w 5557"/>
                <a:gd name="T37" fmla="*/ 206 h 3762"/>
                <a:gd name="T38" fmla="*/ 3000 w 5557"/>
                <a:gd name="T39" fmla="*/ 158 h 3762"/>
                <a:gd name="T40" fmla="*/ 3045 w 5557"/>
                <a:gd name="T41" fmla="*/ 256 h 3762"/>
                <a:gd name="T42" fmla="*/ 1886 w 5557"/>
                <a:gd name="T43" fmla="*/ 791 h 3762"/>
                <a:gd name="T44" fmla="*/ 1840 w 5557"/>
                <a:gd name="T45" fmla="*/ 693 h 3762"/>
                <a:gd name="T46" fmla="*/ 3000 w 5557"/>
                <a:gd name="T47" fmla="*/ 158 h 3762"/>
                <a:gd name="T48" fmla="*/ 3045 w 5557"/>
                <a:gd name="T49" fmla="*/ 256 h 3762"/>
                <a:gd name="T50" fmla="*/ 1826 w 5557"/>
                <a:gd name="T51" fmla="*/ 703 h 3762"/>
                <a:gd name="T52" fmla="*/ 1833 w 5557"/>
                <a:gd name="T53" fmla="*/ 696 h 3762"/>
                <a:gd name="T54" fmla="*/ 1840 w 5557"/>
                <a:gd name="T55" fmla="*/ 693 h 3762"/>
                <a:gd name="T56" fmla="*/ 1862 w 5557"/>
                <a:gd name="T57" fmla="*/ 743 h 3762"/>
                <a:gd name="T58" fmla="*/ 1826 w 5557"/>
                <a:gd name="T59" fmla="*/ 703 h 3762"/>
                <a:gd name="T60" fmla="*/ 1900 w 5557"/>
                <a:gd name="T61" fmla="*/ 781 h 3762"/>
                <a:gd name="T62" fmla="*/ 961 w 5557"/>
                <a:gd name="T63" fmla="*/ 1648 h 3762"/>
                <a:gd name="T64" fmla="*/ 888 w 5557"/>
                <a:gd name="T65" fmla="*/ 1569 h 3762"/>
                <a:gd name="T66" fmla="*/ 1826 w 5557"/>
                <a:gd name="T67" fmla="*/ 703 h 3762"/>
                <a:gd name="T68" fmla="*/ 1900 w 5557"/>
                <a:gd name="T69" fmla="*/ 781 h 3762"/>
                <a:gd name="T70" fmla="*/ 877 w 5557"/>
                <a:gd name="T71" fmla="*/ 1582 h 3762"/>
                <a:gd name="T72" fmla="*/ 881 w 5557"/>
                <a:gd name="T73" fmla="*/ 1575 h 3762"/>
                <a:gd name="T74" fmla="*/ 888 w 5557"/>
                <a:gd name="T75" fmla="*/ 1569 h 3762"/>
                <a:gd name="T76" fmla="*/ 924 w 5557"/>
                <a:gd name="T77" fmla="*/ 1609 h 3762"/>
                <a:gd name="T78" fmla="*/ 877 w 5557"/>
                <a:gd name="T79" fmla="*/ 1582 h 3762"/>
                <a:gd name="T80" fmla="*/ 971 w 5557"/>
                <a:gd name="T81" fmla="*/ 1635 h 3762"/>
                <a:gd name="T82" fmla="*/ 344 w 5557"/>
                <a:gd name="T83" fmla="*/ 2749 h 3762"/>
                <a:gd name="T84" fmla="*/ 250 w 5557"/>
                <a:gd name="T85" fmla="*/ 2696 h 3762"/>
                <a:gd name="T86" fmla="*/ 877 w 5557"/>
                <a:gd name="T87" fmla="*/ 1582 h 3762"/>
                <a:gd name="T88" fmla="*/ 971 w 5557"/>
                <a:gd name="T89" fmla="*/ 1635 h 3762"/>
                <a:gd name="T90" fmla="*/ 244 w 5557"/>
                <a:gd name="T91" fmla="*/ 2710 h 3762"/>
                <a:gd name="T92" fmla="*/ 246 w 5557"/>
                <a:gd name="T93" fmla="*/ 2703 h 3762"/>
                <a:gd name="T94" fmla="*/ 250 w 5557"/>
                <a:gd name="T95" fmla="*/ 2696 h 3762"/>
                <a:gd name="T96" fmla="*/ 297 w 5557"/>
                <a:gd name="T97" fmla="*/ 2723 h 3762"/>
                <a:gd name="T98" fmla="*/ 244 w 5557"/>
                <a:gd name="T99" fmla="*/ 2710 h 3762"/>
                <a:gd name="T100" fmla="*/ 350 w 5557"/>
                <a:gd name="T101" fmla="*/ 2735 h 3762"/>
                <a:gd name="T102" fmla="*/ 105 w 5557"/>
                <a:gd name="T103" fmla="*/ 3762 h 3762"/>
                <a:gd name="T104" fmla="*/ 0 w 5557"/>
                <a:gd name="T105" fmla="*/ 3737 h 3762"/>
                <a:gd name="T106" fmla="*/ 244 w 5557"/>
                <a:gd name="T107" fmla="*/ 2710 h 3762"/>
                <a:gd name="T108" fmla="*/ 350 w 5557"/>
                <a:gd name="T109" fmla="*/ 2735 h 3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57" h="3762">
                  <a:moveTo>
                    <a:pt x="5536" y="353"/>
                  </a:moveTo>
                  <a:lnTo>
                    <a:pt x="4282" y="107"/>
                  </a:lnTo>
                  <a:lnTo>
                    <a:pt x="4302" y="1"/>
                  </a:lnTo>
                  <a:lnTo>
                    <a:pt x="5557" y="247"/>
                  </a:lnTo>
                  <a:lnTo>
                    <a:pt x="5536" y="353"/>
                  </a:lnTo>
                  <a:close/>
                  <a:moveTo>
                    <a:pt x="4286" y="1"/>
                  </a:moveTo>
                  <a:lnTo>
                    <a:pt x="4295" y="0"/>
                  </a:lnTo>
                  <a:lnTo>
                    <a:pt x="4302" y="1"/>
                  </a:lnTo>
                  <a:lnTo>
                    <a:pt x="4292" y="54"/>
                  </a:lnTo>
                  <a:lnTo>
                    <a:pt x="4286" y="1"/>
                  </a:lnTo>
                  <a:close/>
                  <a:moveTo>
                    <a:pt x="4298" y="108"/>
                  </a:moveTo>
                  <a:lnTo>
                    <a:pt x="3029" y="260"/>
                  </a:lnTo>
                  <a:lnTo>
                    <a:pt x="3017" y="153"/>
                  </a:lnTo>
                  <a:lnTo>
                    <a:pt x="4286" y="1"/>
                  </a:lnTo>
                  <a:lnTo>
                    <a:pt x="4298" y="108"/>
                  </a:lnTo>
                  <a:close/>
                  <a:moveTo>
                    <a:pt x="3000" y="158"/>
                  </a:moveTo>
                  <a:lnTo>
                    <a:pt x="3008" y="154"/>
                  </a:lnTo>
                  <a:lnTo>
                    <a:pt x="3017" y="153"/>
                  </a:lnTo>
                  <a:lnTo>
                    <a:pt x="3023" y="206"/>
                  </a:lnTo>
                  <a:lnTo>
                    <a:pt x="3000" y="158"/>
                  </a:lnTo>
                  <a:close/>
                  <a:moveTo>
                    <a:pt x="3045" y="256"/>
                  </a:moveTo>
                  <a:lnTo>
                    <a:pt x="1886" y="791"/>
                  </a:lnTo>
                  <a:lnTo>
                    <a:pt x="1840" y="693"/>
                  </a:lnTo>
                  <a:lnTo>
                    <a:pt x="3000" y="158"/>
                  </a:lnTo>
                  <a:lnTo>
                    <a:pt x="3045" y="256"/>
                  </a:lnTo>
                  <a:close/>
                  <a:moveTo>
                    <a:pt x="1826" y="703"/>
                  </a:moveTo>
                  <a:lnTo>
                    <a:pt x="1833" y="696"/>
                  </a:lnTo>
                  <a:lnTo>
                    <a:pt x="1840" y="693"/>
                  </a:lnTo>
                  <a:lnTo>
                    <a:pt x="1862" y="743"/>
                  </a:lnTo>
                  <a:lnTo>
                    <a:pt x="1826" y="703"/>
                  </a:lnTo>
                  <a:close/>
                  <a:moveTo>
                    <a:pt x="1900" y="781"/>
                  </a:moveTo>
                  <a:lnTo>
                    <a:pt x="961" y="1648"/>
                  </a:lnTo>
                  <a:lnTo>
                    <a:pt x="888" y="1569"/>
                  </a:lnTo>
                  <a:lnTo>
                    <a:pt x="1826" y="703"/>
                  </a:lnTo>
                  <a:lnTo>
                    <a:pt x="1900" y="781"/>
                  </a:lnTo>
                  <a:close/>
                  <a:moveTo>
                    <a:pt x="877" y="1582"/>
                  </a:moveTo>
                  <a:lnTo>
                    <a:pt x="881" y="1575"/>
                  </a:lnTo>
                  <a:lnTo>
                    <a:pt x="888" y="1569"/>
                  </a:lnTo>
                  <a:lnTo>
                    <a:pt x="924" y="1609"/>
                  </a:lnTo>
                  <a:lnTo>
                    <a:pt x="877" y="1582"/>
                  </a:lnTo>
                  <a:close/>
                  <a:moveTo>
                    <a:pt x="971" y="1635"/>
                  </a:moveTo>
                  <a:lnTo>
                    <a:pt x="344" y="2749"/>
                  </a:lnTo>
                  <a:lnTo>
                    <a:pt x="250" y="2696"/>
                  </a:lnTo>
                  <a:lnTo>
                    <a:pt x="877" y="1582"/>
                  </a:lnTo>
                  <a:lnTo>
                    <a:pt x="971" y="1635"/>
                  </a:lnTo>
                  <a:close/>
                  <a:moveTo>
                    <a:pt x="244" y="2710"/>
                  </a:moveTo>
                  <a:lnTo>
                    <a:pt x="246" y="2703"/>
                  </a:lnTo>
                  <a:lnTo>
                    <a:pt x="250" y="2696"/>
                  </a:lnTo>
                  <a:lnTo>
                    <a:pt x="297" y="2723"/>
                  </a:lnTo>
                  <a:lnTo>
                    <a:pt x="244" y="2710"/>
                  </a:lnTo>
                  <a:close/>
                  <a:moveTo>
                    <a:pt x="350" y="2735"/>
                  </a:moveTo>
                  <a:lnTo>
                    <a:pt x="105" y="3762"/>
                  </a:lnTo>
                  <a:lnTo>
                    <a:pt x="0" y="3737"/>
                  </a:lnTo>
                  <a:lnTo>
                    <a:pt x="244" y="2710"/>
                  </a:lnTo>
                  <a:lnTo>
                    <a:pt x="350" y="2735"/>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Rectangle 16"/>
            <p:cNvSpPr>
              <a:spLocks noChangeArrowheads="1"/>
            </p:cNvSpPr>
            <p:nvPr/>
          </p:nvSpPr>
          <p:spPr bwMode="auto">
            <a:xfrm>
              <a:off x="10453692" y="2357439"/>
              <a:ext cx="42863" cy="5826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Rectangle 17"/>
            <p:cNvSpPr>
              <a:spLocks noChangeArrowheads="1"/>
            </p:cNvSpPr>
            <p:nvPr/>
          </p:nvSpPr>
          <p:spPr bwMode="auto">
            <a:xfrm>
              <a:off x="10828342" y="2427289"/>
              <a:ext cx="22225" cy="40957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Rectangle 18"/>
            <p:cNvSpPr>
              <a:spLocks noChangeArrowheads="1"/>
            </p:cNvSpPr>
            <p:nvPr/>
          </p:nvSpPr>
          <p:spPr bwMode="auto">
            <a:xfrm>
              <a:off x="8491541" y="1257301"/>
              <a:ext cx="9525" cy="38576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19"/>
            <p:cNvSpPr>
              <a:spLocks/>
            </p:cNvSpPr>
            <p:nvPr/>
          </p:nvSpPr>
          <p:spPr bwMode="auto">
            <a:xfrm>
              <a:off x="8496303" y="1471613"/>
              <a:ext cx="168275" cy="53975"/>
            </a:xfrm>
            <a:custGeom>
              <a:avLst/>
              <a:gdLst>
                <a:gd name="T0" fmla="*/ 530 w 530"/>
                <a:gd name="T1" fmla="*/ 0 h 169"/>
                <a:gd name="T2" fmla="*/ 530 w 530"/>
                <a:gd name="T3" fmla="*/ 169 h 169"/>
                <a:gd name="T4" fmla="*/ 0 w 530"/>
                <a:gd name="T5" fmla="*/ 88 h 169"/>
                <a:gd name="T6" fmla="*/ 530 w 530"/>
                <a:gd name="T7" fmla="*/ 0 h 169"/>
              </a:gdLst>
              <a:ahLst/>
              <a:cxnLst>
                <a:cxn ang="0">
                  <a:pos x="T0" y="T1"/>
                </a:cxn>
                <a:cxn ang="0">
                  <a:pos x="T2" y="T3"/>
                </a:cxn>
                <a:cxn ang="0">
                  <a:pos x="T4" y="T5"/>
                </a:cxn>
                <a:cxn ang="0">
                  <a:pos x="T6" y="T7"/>
                </a:cxn>
              </a:cxnLst>
              <a:rect l="0" t="0" r="r" b="b"/>
              <a:pathLst>
                <a:path w="530" h="169">
                  <a:moveTo>
                    <a:pt x="530" y="0"/>
                  </a:moveTo>
                  <a:lnTo>
                    <a:pt x="530" y="169"/>
                  </a:lnTo>
                  <a:lnTo>
                    <a:pt x="0" y="88"/>
                  </a:lnTo>
                  <a:lnTo>
                    <a:pt x="53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0"/>
            <p:cNvSpPr>
              <a:spLocks/>
            </p:cNvSpPr>
            <p:nvPr/>
          </p:nvSpPr>
          <p:spPr bwMode="auto">
            <a:xfrm>
              <a:off x="8496303" y="1471613"/>
              <a:ext cx="168275" cy="53975"/>
            </a:xfrm>
            <a:custGeom>
              <a:avLst/>
              <a:gdLst>
                <a:gd name="T0" fmla="*/ 530 w 530"/>
                <a:gd name="T1" fmla="*/ 0 h 169"/>
                <a:gd name="T2" fmla="*/ 530 w 530"/>
                <a:gd name="T3" fmla="*/ 169 h 169"/>
                <a:gd name="T4" fmla="*/ 0 w 530"/>
                <a:gd name="T5" fmla="*/ 88 h 169"/>
                <a:gd name="T6" fmla="*/ 530 w 530"/>
                <a:gd name="T7" fmla="*/ 0 h 169"/>
              </a:gdLst>
              <a:ahLst/>
              <a:cxnLst>
                <a:cxn ang="0">
                  <a:pos x="T0" y="T1"/>
                </a:cxn>
                <a:cxn ang="0">
                  <a:pos x="T2" y="T3"/>
                </a:cxn>
                <a:cxn ang="0">
                  <a:pos x="T4" y="T5"/>
                </a:cxn>
                <a:cxn ang="0">
                  <a:pos x="T6" y="T7"/>
                </a:cxn>
              </a:cxnLst>
              <a:rect l="0" t="0" r="r" b="b"/>
              <a:pathLst>
                <a:path w="530" h="169">
                  <a:moveTo>
                    <a:pt x="530" y="0"/>
                  </a:moveTo>
                  <a:lnTo>
                    <a:pt x="530" y="169"/>
                  </a:lnTo>
                  <a:lnTo>
                    <a:pt x="0" y="88"/>
                  </a:lnTo>
                  <a:lnTo>
                    <a:pt x="530"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3" name="Freeform 21"/>
            <p:cNvSpPr>
              <a:spLocks/>
            </p:cNvSpPr>
            <p:nvPr/>
          </p:nvSpPr>
          <p:spPr bwMode="auto">
            <a:xfrm>
              <a:off x="9612317" y="1471613"/>
              <a:ext cx="166688" cy="52388"/>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2"/>
            <p:cNvSpPr>
              <a:spLocks/>
            </p:cNvSpPr>
            <p:nvPr/>
          </p:nvSpPr>
          <p:spPr bwMode="auto">
            <a:xfrm>
              <a:off x="9612317" y="1471613"/>
              <a:ext cx="166688" cy="52388"/>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5" name="Rectangle 23"/>
            <p:cNvSpPr>
              <a:spLocks noChangeArrowheads="1"/>
            </p:cNvSpPr>
            <p:nvPr/>
          </p:nvSpPr>
          <p:spPr bwMode="auto">
            <a:xfrm>
              <a:off x="10860092" y="1266826"/>
              <a:ext cx="795338" cy="206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4"/>
            <p:cNvSpPr>
              <a:spLocks/>
            </p:cNvSpPr>
            <p:nvPr/>
          </p:nvSpPr>
          <p:spPr bwMode="auto">
            <a:xfrm>
              <a:off x="10815642" y="3921127"/>
              <a:ext cx="55563" cy="179388"/>
            </a:xfrm>
            <a:custGeom>
              <a:avLst/>
              <a:gdLst>
                <a:gd name="T0" fmla="*/ 0 w 179"/>
                <a:gd name="T1" fmla="*/ 0 h 561"/>
                <a:gd name="T2" fmla="*/ 179 w 179"/>
                <a:gd name="T3" fmla="*/ 0 h 561"/>
                <a:gd name="T4" fmla="*/ 92 w 179"/>
                <a:gd name="T5" fmla="*/ 561 h 561"/>
                <a:gd name="T6" fmla="*/ 0 w 179"/>
                <a:gd name="T7" fmla="*/ 0 h 561"/>
              </a:gdLst>
              <a:ahLst/>
              <a:cxnLst>
                <a:cxn ang="0">
                  <a:pos x="T0" y="T1"/>
                </a:cxn>
                <a:cxn ang="0">
                  <a:pos x="T2" y="T3"/>
                </a:cxn>
                <a:cxn ang="0">
                  <a:pos x="T4" y="T5"/>
                </a:cxn>
                <a:cxn ang="0">
                  <a:pos x="T6" y="T7"/>
                </a:cxn>
              </a:cxnLst>
              <a:rect l="0" t="0" r="r" b="b"/>
              <a:pathLst>
                <a:path w="179" h="561">
                  <a:moveTo>
                    <a:pt x="0" y="0"/>
                  </a:moveTo>
                  <a:lnTo>
                    <a:pt x="179" y="0"/>
                  </a:lnTo>
                  <a:lnTo>
                    <a:pt x="92" y="561"/>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5"/>
            <p:cNvSpPr>
              <a:spLocks/>
            </p:cNvSpPr>
            <p:nvPr/>
          </p:nvSpPr>
          <p:spPr bwMode="auto">
            <a:xfrm>
              <a:off x="10815642" y="3921127"/>
              <a:ext cx="55563" cy="179388"/>
            </a:xfrm>
            <a:custGeom>
              <a:avLst/>
              <a:gdLst>
                <a:gd name="T0" fmla="*/ 0 w 179"/>
                <a:gd name="T1" fmla="*/ 0 h 561"/>
                <a:gd name="T2" fmla="*/ 179 w 179"/>
                <a:gd name="T3" fmla="*/ 0 h 561"/>
                <a:gd name="T4" fmla="*/ 92 w 179"/>
                <a:gd name="T5" fmla="*/ 561 h 561"/>
                <a:gd name="T6" fmla="*/ 0 w 179"/>
                <a:gd name="T7" fmla="*/ 0 h 561"/>
              </a:gdLst>
              <a:ahLst/>
              <a:cxnLst>
                <a:cxn ang="0">
                  <a:pos x="T0" y="T1"/>
                </a:cxn>
                <a:cxn ang="0">
                  <a:pos x="T2" y="T3"/>
                </a:cxn>
                <a:cxn ang="0">
                  <a:pos x="T4" y="T5"/>
                </a:cxn>
                <a:cxn ang="0">
                  <a:pos x="T6" y="T7"/>
                </a:cxn>
              </a:cxnLst>
              <a:rect l="0" t="0" r="r" b="b"/>
              <a:pathLst>
                <a:path w="179" h="561">
                  <a:moveTo>
                    <a:pt x="0" y="0"/>
                  </a:moveTo>
                  <a:lnTo>
                    <a:pt x="179" y="0"/>
                  </a:lnTo>
                  <a:lnTo>
                    <a:pt x="92" y="561"/>
                  </a:lnTo>
                  <a:lnTo>
                    <a:pt x="0"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8" name="Freeform 26"/>
            <p:cNvSpPr>
              <a:spLocks/>
            </p:cNvSpPr>
            <p:nvPr/>
          </p:nvSpPr>
          <p:spPr bwMode="auto">
            <a:xfrm>
              <a:off x="6602415" y="3251202"/>
              <a:ext cx="57150" cy="180975"/>
            </a:xfrm>
            <a:custGeom>
              <a:avLst/>
              <a:gdLst>
                <a:gd name="T0" fmla="*/ 181 w 181"/>
                <a:gd name="T1" fmla="*/ 570 h 570"/>
                <a:gd name="T2" fmla="*/ 0 w 181"/>
                <a:gd name="T3" fmla="*/ 569 h 570"/>
                <a:gd name="T4" fmla="*/ 88 w 181"/>
                <a:gd name="T5" fmla="*/ 0 h 570"/>
                <a:gd name="T6" fmla="*/ 181 w 181"/>
                <a:gd name="T7" fmla="*/ 570 h 570"/>
              </a:gdLst>
              <a:ahLst/>
              <a:cxnLst>
                <a:cxn ang="0">
                  <a:pos x="T0" y="T1"/>
                </a:cxn>
                <a:cxn ang="0">
                  <a:pos x="T2" y="T3"/>
                </a:cxn>
                <a:cxn ang="0">
                  <a:pos x="T4" y="T5"/>
                </a:cxn>
                <a:cxn ang="0">
                  <a:pos x="T6" y="T7"/>
                </a:cxn>
              </a:cxnLst>
              <a:rect l="0" t="0" r="r" b="b"/>
              <a:pathLst>
                <a:path w="181" h="570">
                  <a:moveTo>
                    <a:pt x="181" y="570"/>
                  </a:moveTo>
                  <a:lnTo>
                    <a:pt x="0" y="569"/>
                  </a:lnTo>
                  <a:lnTo>
                    <a:pt x="88" y="0"/>
                  </a:lnTo>
                  <a:lnTo>
                    <a:pt x="181" y="5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7"/>
            <p:cNvSpPr>
              <a:spLocks/>
            </p:cNvSpPr>
            <p:nvPr/>
          </p:nvSpPr>
          <p:spPr bwMode="auto">
            <a:xfrm>
              <a:off x="6602415" y="3251202"/>
              <a:ext cx="57150" cy="180975"/>
            </a:xfrm>
            <a:custGeom>
              <a:avLst/>
              <a:gdLst>
                <a:gd name="T0" fmla="*/ 181 w 181"/>
                <a:gd name="T1" fmla="*/ 570 h 570"/>
                <a:gd name="T2" fmla="*/ 0 w 181"/>
                <a:gd name="T3" fmla="*/ 569 h 570"/>
                <a:gd name="T4" fmla="*/ 88 w 181"/>
                <a:gd name="T5" fmla="*/ 0 h 570"/>
                <a:gd name="T6" fmla="*/ 181 w 181"/>
                <a:gd name="T7" fmla="*/ 570 h 570"/>
              </a:gdLst>
              <a:ahLst/>
              <a:cxnLst>
                <a:cxn ang="0">
                  <a:pos x="T0" y="T1"/>
                </a:cxn>
                <a:cxn ang="0">
                  <a:pos x="T2" y="T3"/>
                </a:cxn>
                <a:cxn ang="0">
                  <a:pos x="T4" y="T5"/>
                </a:cxn>
                <a:cxn ang="0">
                  <a:pos x="T6" y="T7"/>
                </a:cxn>
              </a:cxnLst>
              <a:rect l="0" t="0" r="r" b="b"/>
              <a:pathLst>
                <a:path w="181" h="570">
                  <a:moveTo>
                    <a:pt x="181" y="570"/>
                  </a:moveTo>
                  <a:lnTo>
                    <a:pt x="0" y="569"/>
                  </a:lnTo>
                  <a:lnTo>
                    <a:pt x="88" y="0"/>
                  </a:lnTo>
                  <a:lnTo>
                    <a:pt x="181" y="57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Rectangle 28"/>
            <p:cNvSpPr>
              <a:spLocks noChangeArrowheads="1"/>
            </p:cNvSpPr>
            <p:nvPr/>
          </p:nvSpPr>
          <p:spPr bwMode="auto">
            <a:xfrm>
              <a:off x="7002465" y="4200527"/>
              <a:ext cx="7938" cy="1009650"/>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Rectangle 29"/>
            <p:cNvSpPr>
              <a:spLocks noChangeArrowheads="1"/>
            </p:cNvSpPr>
            <p:nvPr/>
          </p:nvSpPr>
          <p:spPr bwMode="auto">
            <a:xfrm>
              <a:off x="7875590" y="4200527"/>
              <a:ext cx="11113" cy="4032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2" name="Rectangle 30"/>
            <p:cNvSpPr>
              <a:spLocks noChangeArrowheads="1"/>
            </p:cNvSpPr>
            <p:nvPr/>
          </p:nvSpPr>
          <p:spPr bwMode="auto">
            <a:xfrm>
              <a:off x="9042404" y="4192590"/>
              <a:ext cx="9525" cy="4175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3" name="Rectangle 31"/>
            <p:cNvSpPr>
              <a:spLocks noChangeArrowheads="1"/>
            </p:cNvSpPr>
            <p:nvPr/>
          </p:nvSpPr>
          <p:spPr bwMode="auto">
            <a:xfrm>
              <a:off x="10485442" y="4157664"/>
              <a:ext cx="9525" cy="1079501"/>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5" name="Freeform 32"/>
            <p:cNvSpPr>
              <a:spLocks/>
            </p:cNvSpPr>
            <p:nvPr/>
          </p:nvSpPr>
          <p:spPr bwMode="auto">
            <a:xfrm>
              <a:off x="9042404" y="4556127"/>
              <a:ext cx="168275" cy="52388"/>
            </a:xfrm>
            <a:custGeom>
              <a:avLst/>
              <a:gdLst>
                <a:gd name="T0" fmla="*/ 530 w 530"/>
                <a:gd name="T1" fmla="*/ 0 h 168"/>
                <a:gd name="T2" fmla="*/ 530 w 530"/>
                <a:gd name="T3" fmla="*/ 168 h 168"/>
                <a:gd name="T4" fmla="*/ 0 w 530"/>
                <a:gd name="T5" fmla="*/ 88 h 168"/>
                <a:gd name="T6" fmla="*/ 530 w 530"/>
                <a:gd name="T7" fmla="*/ 0 h 168"/>
              </a:gdLst>
              <a:ahLst/>
              <a:cxnLst>
                <a:cxn ang="0">
                  <a:pos x="T0" y="T1"/>
                </a:cxn>
                <a:cxn ang="0">
                  <a:pos x="T2" y="T3"/>
                </a:cxn>
                <a:cxn ang="0">
                  <a:pos x="T4" y="T5"/>
                </a:cxn>
                <a:cxn ang="0">
                  <a:pos x="T6" y="T7"/>
                </a:cxn>
              </a:cxnLst>
              <a:rect l="0" t="0" r="r" b="b"/>
              <a:pathLst>
                <a:path w="530" h="168">
                  <a:moveTo>
                    <a:pt x="530" y="0"/>
                  </a:moveTo>
                  <a:lnTo>
                    <a:pt x="530" y="168"/>
                  </a:lnTo>
                  <a:lnTo>
                    <a:pt x="0" y="88"/>
                  </a:lnTo>
                  <a:lnTo>
                    <a:pt x="53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6" name="Freeform 33"/>
            <p:cNvSpPr>
              <a:spLocks/>
            </p:cNvSpPr>
            <p:nvPr/>
          </p:nvSpPr>
          <p:spPr bwMode="auto">
            <a:xfrm>
              <a:off x="9042404" y="4556127"/>
              <a:ext cx="168275" cy="52388"/>
            </a:xfrm>
            <a:custGeom>
              <a:avLst/>
              <a:gdLst>
                <a:gd name="T0" fmla="*/ 530 w 530"/>
                <a:gd name="T1" fmla="*/ 0 h 168"/>
                <a:gd name="T2" fmla="*/ 530 w 530"/>
                <a:gd name="T3" fmla="*/ 168 h 168"/>
                <a:gd name="T4" fmla="*/ 0 w 530"/>
                <a:gd name="T5" fmla="*/ 88 h 168"/>
                <a:gd name="T6" fmla="*/ 530 w 530"/>
                <a:gd name="T7" fmla="*/ 0 h 168"/>
              </a:gdLst>
              <a:ahLst/>
              <a:cxnLst>
                <a:cxn ang="0">
                  <a:pos x="T0" y="T1"/>
                </a:cxn>
                <a:cxn ang="0">
                  <a:pos x="T2" y="T3"/>
                </a:cxn>
                <a:cxn ang="0">
                  <a:pos x="T4" y="T5"/>
                </a:cxn>
                <a:cxn ang="0">
                  <a:pos x="T6" y="T7"/>
                </a:cxn>
              </a:cxnLst>
              <a:rect l="0" t="0" r="r" b="b"/>
              <a:pathLst>
                <a:path w="530" h="168">
                  <a:moveTo>
                    <a:pt x="530" y="0"/>
                  </a:moveTo>
                  <a:lnTo>
                    <a:pt x="530" y="168"/>
                  </a:lnTo>
                  <a:lnTo>
                    <a:pt x="0" y="88"/>
                  </a:lnTo>
                  <a:lnTo>
                    <a:pt x="530"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77" name="Freeform 34"/>
            <p:cNvSpPr>
              <a:spLocks/>
            </p:cNvSpPr>
            <p:nvPr/>
          </p:nvSpPr>
          <p:spPr bwMode="auto">
            <a:xfrm>
              <a:off x="9732967" y="4557715"/>
              <a:ext cx="166688" cy="53975"/>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78" name="Freeform 35"/>
            <p:cNvSpPr>
              <a:spLocks/>
            </p:cNvSpPr>
            <p:nvPr/>
          </p:nvSpPr>
          <p:spPr bwMode="auto">
            <a:xfrm>
              <a:off x="9732967" y="4557715"/>
              <a:ext cx="166688" cy="53975"/>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79" name="Rectangle 36"/>
            <p:cNvSpPr>
              <a:spLocks noChangeArrowheads="1"/>
            </p:cNvSpPr>
            <p:nvPr/>
          </p:nvSpPr>
          <p:spPr bwMode="auto">
            <a:xfrm>
              <a:off x="9193216" y="4572002"/>
              <a:ext cx="573088" cy="206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0" name="Freeform 37"/>
            <p:cNvSpPr>
              <a:spLocks/>
            </p:cNvSpPr>
            <p:nvPr/>
          </p:nvSpPr>
          <p:spPr bwMode="auto">
            <a:xfrm>
              <a:off x="7013577" y="4537077"/>
              <a:ext cx="177800" cy="55563"/>
            </a:xfrm>
            <a:custGeom>
              <a:avLst/>
              <a:gdLst>
                <a:gd name="T0" fmla="*/ 561 w 561"/>
                <a:gd name="T1" fmla="*/ 0 h 178"/>
                <a:gd name="T2" fmla="*/ 561 w 561"/>
                <a:gd name="T3" fmla="*/ 178 h 178"/>
                <a:gd name="T4" fmla="*/ 0 w 561"/>
                <a:gd name="T5" fmla="*/ 93 h 178"/>
                <a:gd name="T6" fmla="*/ 561 w 561"/>
                <a:gd name="T7" fmla="*/ 0 h 178"/>
              </a:gdLst>
              <a:ahLst/>
              <a:cxnLst>
                <a:cxn ang="0">
                  <a:pos x="T0" y="T1"/>
                </a:cxn>
                <a:cxn ang="0">
                  <a:pos x="T2" y="T3"/>
                </a:cxn>
                <a:cxn ang="0">
                  <a:pos x="T4" y="T5"/>
                </a:cxn>
                <a:cxn ang="0">
                  <a:pos x="T6" y="T7"/>
                </a:cxn>
              </a:cxnLst>
              <a:rect l="0" t="0" r="r" b="b"/>
              <a:pathLst>
                <a:path w="561" h="178">
                  <a:moveTo>
                    <a:pt x="561" y="0"/>
                  </a:moveTo>
                  <a:lnTo>
                    <a:pt x="561" y="178"/>
                  </a:lnTo>
                  <a:lnTo>
                    <a:pt x="0" y="93"/>
                  </a:lnTo>
                  <a:lnTo>
                    <a:pt x="56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1" name="Freeform 38"/>
            <p:cNvSpPr>
              <a:spLocks/>
            </p:cNvSpPr>
            <p:nvPr/>
          </p:nvSpPr>
          <p:spPr bwMode="auto">
            <a:xfrm>
              <a:off x="7013577" y="4537077"/>
              <a:ext cx="177800" cy="55563"/>
            </a:xfrm>
            <a:custGeom>
              <a:avLst/>
              <a:gdLst>
                <a:gd name="T0" fmla="*/ 561 w 561"/>
                <a:gd name="T1" fmla="*/ 0 h 178"/>
                <a:gd name="T2" fmla="*/ 561 w 561"/>
                <a:gd name="T3" fmla="*/ 178 h 178"/>
                <a:gd name="T4" fmla="*/ 0 w 561"/>
                <a:gd name="T5" fmla="*/ 93 h 178"/>
                <a:gd name="T6" fmla="*/ 561 w 561"/>
                <a:gd name="T7" fmla="*/ 0 h 178"/>
              </a:gdLst>
              <a:ahLst/>
              <a:cxnLst>
                <a:cxn ang="0">
                  <a:pos x="T0" y="T1"/>
                </a:cxn>
                <a:cxn ang="0">
                  <a:pos x="T2" y="T3"/>
                </a:cxn>
                <a:cxn ang="0">
                  <a:pos x="T4" y="T5"/>
                </a:cxn>
                <a:cxn ang="0">
                  <a:pos x="T6" y="T7"/>
                </a:cxn>
              </a:cxnLst>
              <a:rect l="0" t="0" r="r" b="b"/>
              <a:pathLst>
                <a:path w="561" h="178">
                  <a:moveTo>
                    <a:pt x="561" y="0"/>
                  </a:moveTo>
                  <a:lnTo>
                    <a:pt x="561" y="178"/>
                  </a:lnTo>
                  <a:lnTo>
                    <a:pt x="0" y="93"/>
                  </a:lnTo>
                  <a:lnTo>
                    <a:pt x="561"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82" name="Freeform 39"/>
            <p:cNvSpPr>
              <a:spLocks/>
            </p:cNvSpPr>
            <p:nvPr/>
          </p:nvSpPr>
          <p:spPr bwMode="auto">
            <a:xfrm>
              <a:off x="7689853" y="4537077"/>
              <a:ext cx="180975" cy="58738"/>
            </a:xfrm>
            <a:custGeom>
              <a:avLst/>
              <a:gdLst>
                <a:gd name="T0" fmla="*/ 0 w 570"/>
                <a:gd name="T1" fmla="*/ 181 h 181"/>
                <a:gd name="T2" fmla="*/ 0 w 570"/>
                <a:gd name="T3" fmla="*/ 0 h 181"/>
                <a:gd name="T4" fmla="*/ 570 w 570"/>
                <a:gd name="T5" fmla="*/ 86 h 181"/>
                <a:gd name="T6" fmla="*/ 0 w 570"/>
                <a:gd name="T7" fmla="*/ 181 h 181"/>
              </a:gdLst>
              <a:ahLst/>
              <a:cxnLst>
                <a:cxn ang="0">
                  <a:pos x="T0" y="T1"/>
                </a:cxn>
                <a:cxn ang="0">
                  <a:pos x="T2" y="T3"/>
                </a:cxn>
                <a:cxn ang="0">
                  <a:pos x="T4" y="T5"/>
                </a:cxn>
                <a:cxn ang="0">
                  <a:pos x="T6" y="T7"/>
                </a:cxn>
              </a:cxnLst>
              <a:rect l="0" t="0" r="r" b="b"/>
              <a:pathLst>
                <a:path w="570" h="181">
                  <a:moveTo>
                    <a:pt x="0" y="181"/>
                  </a:moveTo>
                  <a:lnTo>
                    <a:pt x="0" y="0"/>
                  </a:lnTo>
                  <a:lnTo>
                    <a:pt x="570" y="86"/>
                  </a:lnTo>
                  <a:lnTo>
                    <a:pt x="0" y="181"/>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3" name="Freeform 40"/>
            <p:cNvSpPr>
              <a:spLocks/>
            </p:cNvSpPr>
            <p:nvPr/>
          </p:nvSpPr>
          <p:spPr bwMode="auto">
            <a:xfrm>
              <a:off x="7689853" y="4537077"/>
              <a:ext cx="180975" cy="58738"/>
            </a:xfrm>
            <a:custGeom>
              <a:avLst/>
              <a:gdLst>
                <a:gd name="T0" fmla="*/ 0 w 570"/>
                <a:gd name="T1" fmla="*/ 181 h 181"/>
                <a:gd name="T2" fmla="*/ 0 w 570"/>
                <a:gd name="T3" fmla="*/ 0 h 181"/>
                <a:gd name="T4" fmla="*/ 570 w 570"/>
                <a:gd name="T5" fmla="*/ 86 h 181"/>
                <a:gd name="T6" fmla="*/ 0 w 570"/>
                <a:gd name="T7" fmla="*/ 181 h 181"/>
              </a:gdLst>
              <a:ahLst/>
              <a:cxnLst>
                <a:cxn ang="0">
                  <a:pos x="T0" y="T1"/>
                </a:cxn>
                <a:cxn ang="0">
                  <a:pos x="T2" y="T3"/>
                </a:cxn>
                <a:cxn ang="0">
                  <a:pos x="T4" y="T5"/>
                </a:cxn>
                <a:cxn ang="0">
                  <a:pos x="T6" y="T7"/>
                </a:cxn>
              </a:cxnLst>
              <a:rect l="0" t="0" r="r" b="b"/>
              <a:pathLst>
                <a:path w="570" h="181">
                  <a:moveTo>
                    <a:pt x="0" y="181"/>
                  </a:moveTo>
                  <a:lnTo>
                    <a:pt x="0" y="0"/>
                  </a:lnTo>
                  <a:lnTo>
                    <a:pt x="570" y="86"/>
                  </a:lnTo>
                  <a:lnTo>
                    <a:pt x="0" y="181"/>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84" name="Rectangle 41"/>
            <p:cNvSpPr>
              <a:spLocks noChangeArrowheads="1"/>
            </p:cNvSpPr>
            <p:nvPr/>
          </p:nvSpPr>
          <p:spPr bwMode="auto">
            <a:xfrm>
              <a:off x="7172328" y="4557715"/>
              <a:ext cx="592138" cy="222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5" name="Freeform 42"/>
            <p:cNvSpPr>
              <a:spLocks/>
            </p:cNvSpPr>
            <p:nvPr/>
          </p:nvSpPr>
          <p:spPr bwMode="auto">
            <a:xfrm>
              <a:off x="7013577" y="4865690"/>
              <a:ext cx="165100" cy="52388"/>
            </a:xfrm>
            <a:custGeom>
              <a:avLst/>
              <a:gdLst>
                <a:gd name="T0" fmla="*/ 518 w 518"/>
                <a:gd name="T1" fmla="*/ 0 h 165"/>
                <a:gd name="T2" fmla="*/ 518 w 518"/>
                <a:gd name="T3" fmla="*/ 165 h 165"/>
                <a:gd name="T4" fmla="*/ 0 w 518"/>
                <a:gd name="T5" fmla="*/ 86 h 165"/>
                <a:gd name="T6" fmla="*/ 518 w 518"/>
                <a:gd name="T7" fmla="*/ 0 h 165"/>
              </a:gdLst>
              <a:ahLst/>
              <a:cxnLst>
                <a:cxn ang="0">
                  <a:pos x="T0" y="T1"/>
                </a:cxn>
                <a:cxn ang="0">
                  <a:pos x="T2" y="T3"/>
                </a:cxn>
                <a:cxn ang="0">
                  <a:pos x="T4" y="T5"/>
                </a:cxn>
                <a:cxn ang="0">
                  <a:pos x="T6" y="T7"/>
                </a:cxn>
              </a:cxnLst>
              <a:rect l="0" t="0" r="r" b="b"/>
              <a:pathLst>
                <a:path w="518" h="165">
                  <a:moveTo>
                    <a:pt x="518" y="0"/>
                  </a:moveTo>
                  <a:lnTo>
                    <a:pt x="518" y="165"/>
                  </a:lnTo>
                  <a:lnTo>
                    <a:pt x="0" y="86"/>
                  </a:lnTo>
                  <a:lnTo>
                    <a:pt x="518"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6" name="Freeform 43"/>
            <p:cNvSpPr>
              <a:spLocks/>
            </p:cNvSpPr>
            <p:nvPr/>
          </p:nvSpPr>
          <p:spPr bwMode="auto">
            <a:xfrm>
              <a:off x="7013577" y="4865690"/>
              <a:ext cx="165100" cy="52388"/>
            </a:xfrm>
            <a:custGeom>
              <a:avLst/>
              <a:gdLst>
                <a:gd name="T0" fmla="*/ 518 w 518"/>
                <a:gd name="T1" fmla="*/ 0 h 165"/>
                <a:gd name="T2" fmla="*/ 518 w 518"/>
                <a:gd name="T3" fmla="*/ 165 h 165"/>
                <a:gd name="T4" fmla="*/ 0 w 518"/>
                <a:gd name="T5" fmla="*/ 86 h 165"/>
                <a:gd name="T6" fmla="*/ 518 w 518"/>
                <a:gd name="T7" fmla="*/ 0 h 165"/>
              </a:gdLst>
              <a:ahLst/>
              <a:cxnLst>
                <a:cxn ang="0">
                  <a:pos x="T0" y="T1"/>
                </a:cxn>
                <a:cxn ang="0">
                  <a:pos x="T2" y="T3"/>
                </a:cxn>
                <a:cxn ang="0">
                  <a:pos x="T4" y="T5"/>
                </a:cxn>
                <a:cxn ang="0">
                  <a:pos x="T6" y="T7"/>
                </a:cxn>
              </a:cxnLst>
              <a:rect l="0" t="0" r="r" b="b"/>
              <a:pathLst>
                <a:path w="518" h="165">
                  <a:moveTo>
                    <a:pt x="518" y="0"/>
                  </a:moveTo>
                  <a:lnTo>
                    <a:pt x="518" y="165"/>
                  </a:lnTo>
                  <a:lnTo>
                    <a:pt x="0" y="86"/>
                  </a:lnTo>
                  <a:lnTo>
                    <a:pt x="518"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87" name="Freeform 44"/>
            <p:cNvSpPr>
              <a:spLocks/>
            </p:cNvSpPr>
            <p:nvPr/>
          </p:nvSpPr>
          <p:spPr bwMode="auto">
            <a:xfrm>
              <a:off x="10298117" y="4859340"/>
              <a:ext cx="174625" cy="55563"/>
            </a:xfrm>
            <a:custGeom>
              <a:avLst/>
              <a:gdLst>
                <a:gd name="T0" fmla="*/ 0 w 548"/>
                <a:gd name="T1" fmla="*/ 174 h 174"/>
                <a:gd name="T2" fmla="*/ 0 w 548"/>
                <a:gd name="T3" fmla="*/ 0 h 174"/>
                <a:gd name="T4" fmla="*/ 548 w 548"/>
                <a:gd name="T5" fmla="*/ 83 h 174"/>
                <a:gd name="T6" fmla="*/ 0 w 548"/>
                <a:gd name="T7" fmla="*/ 174 h 174"/>
              </a:gdLst>
              <a:ahLst/>
              <a:cxnLst>
                <a:cxn ang="0">
                  <a:pos x="T0" y="T1"/>
                </a:cxn>
                <a:cxn ang="0">
                  <a:pos x="T2" y="T3"/>
                </a:cxn>
                <a:cxn ang="0">
                  <a:pos x="T4" y="T5"/>
                </a:cxn>
                <a:cxn ang="0">
                  <a:pos x="T6" y="T7"/>
                </a:cxn>
              </a:cxnLst>
              <a:rect l="0" t="0" r="r" b="b"/>
              <a:pathLst>
                <a:path w="548" h="174">
                  <a:moveTo>
                    <a:pt x="0" y="174"/>
                  </a:moveTo>
                  <a:lnTo>
                    <a:pt x="0" y="0"/>
                  </a:lnTo>
                  <a:lnTo>
                    <a:pt x="548" y="83"/>
                  </a:lnTo>
                  <a:lnTo>
                    <a:pt x="0" y="17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88" name="Freeform 45"/>
            <p:cNvSpPr>
              <a:spLocks/>
            </p:cNvSpPr>
            <p:nvPr/>
          </p:nvSpPr>
          <p:spPr bwMode="auto">
            <a:xfrm>
              <a:off x="10298117" y="4859340"/>
              <a:ext cx="174625" cy="55563"/>
            </a:xfrm>
            <a:custGeom>
              <a:avLst/>
              <a:gdLst>
                <a:gd name="T0" fmla="*/ 0 w 548"/>
                <a:gd name="T1" fmla="*/ 174 h 174"/>
                <a:gd name="T2" fmla="*/ 0 w 548"/>
                <a:gd name="T3" fmla="*/ 0 h 174"/>
                <a:gd name="T4" fmla="*/ 548 w 548"/>
                <a:gd name="T5" fmla="*/ 83 h 174"/>
                <a:gd name="T6" fmla="*/ 0 w 548"/>
                <a:gd name="T7" fmla="*/ 174 h 174"/>
              </a:gdLst>
              <a:ahLst/>
              <a:cxnLst>
                <a:cxn ang="0">
                  <a:pos x="T0" y="T1"/>
                </a:cxn>
                <a:cxn ang="0">
                  <a:pos x="T2" y="T3"/>
                </a:cxn>
                <a:cxn ang="0">
                  <a:pos x="T4" y="T5"/>
                </a:cxn>
                <a:cxn ang="0">
                  <a:pos x="T6" y="T7"/>
                </a:cxn>
              </a:cxnLst>
              <a:rect l="0" t="0" r="r" b="b"/>
              <a:pathLst>
                <a:path w="548" h="174">
                  <a:moveTo>
                    <a:pt x="0" y="174"/>
                  </a:moveTo>
                  <a:lnTo>
                    <a:pt x="0" y="0"/>
                  </a:lnTo>
                  <a:lnTo>
                    <a:pt x="548" y="83"/>
                  </a:lnTo>
                  <a:lnTo>
                    <a:pt x="0" y="174"/>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89" name="Rectangle 46"/>
            <p:cNvSpPr>
              <a:spLocks noChangeArrowheads="1"/>
            </p:cNvSpPr>
            <p:nvPr/>
          </p:nvSpPr>
          <p:spPr bwMode="auto">
            <a:xfrm>
              <a:off x="7172328" y="4879977"/>
              <a:ext cx="3146427" cy="222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0" name="Rectangle 47"/>
            <p:cNvSpPr>
              <a:spLocks noChangeArrowheads="1"/>
            </p:cNvSpPr>
            <p:nvPr/>
          </p:nvSpPr>
          <p:spPr bwMode="auto">
            <a:xfrm>
              <a:off x="9910767" y="4148139"/>
              <a:ext cx="11113" cy="4683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1" name="Rectangle 48"/>
            <p:cNvSpPr>
              <a:spLocks noChangeArrowheads="1"/>
            </p:cNvSpPr>
            <p:nvPr/>
          </p:nvSpPr>
          <p:spPr bwMode="auto">
            <a:xfrm>
              <a:off x="9982204" y="4573590"/>
              <a:ext cx="436563" cy="206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2" name="Freeform 49"/>
            <p:cNvSpPr>
              <a:spLocks/>
            </p:cNvSpPr>
            <p:nvPr/>
          </p:nvSpPr>
          <p:spPr bwMode="auto">
            <a:xfrm>
              <a:off x="9925054" y="4557715"/>
              <a:ext cx="157163" cy="50800"/>
            </a:xfrm>
            <a:custGeom>
              <a:avLst/>
              <a:gdLst>
                <a:gd name="T0" fmla="*/ 497 w 497"/>
                <a:gd name="T1" fmla="*/ 0 h 159"/>
                <a:gd name="T2" fmla="*/ 497 w 497"/>
                <a:gd name="T3" fmla="*/ 159 h 159"/>
                <a:gd name="T4" fmla="*/ 0 w 497"/>
                <a:gd name="T5" fmla="*/ 83 h 159"/>
                <a:gd name="T6" fmla="*/ 497 w 497"/>
                <a:gd name="T7" fmla="*/ 0 h 159"/>
              </a:gdLst>
              <a:ahLst/>
              <a:cxnLst>
                <a:cxn ang="0">
                  <a:pos x="T0" y="T1"/>
                </a:cxn>
                <a:cxn ang="0">
                  <a:pos x="T2" y="T3"/>
                </a:cxn>
                <a:cxn ang="0">
                  <a:pos x="T4" y="T5"/>
                </a:cxn>
                <a:cxn ang="0">
                  <a:pos x="T6" y="T7"/>
                </a:cxn>
              </a:cxnLst>
              <a:rect l="0" t="0" r="r" b="b"/>
              <a:pathLst>
                <a:path w="497" h="159">
                  <a:moveTo>
                    <a:pt x="497" y="0"/>
                  </a:moveTo>
                  <a:lnTo>
                    <a:pt x="497" y="159"/>
                  </a:lnTo>
                  <a:lnTo>
                    <a:pt x="0" y="83"/>
                  </a:lnTo>
                  <a:lnTo>
                    <a:pt x="497"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3" name="Freeform 50"/>
            <p:cNvSpPr>
              <a:spLocks/>
            </p:cNvSpPr>
            <p:nvPr/>
          </p:nvSpPr>
          <p:spPr bwMode="auto">
            <a:xfrm>
              <a:off x="9925054" y="4557715"/>
              <a:ext cx="157163" cy="50800"/>
            </a:xfrm>
            <a:custGeom>
              <a:avLst/>
              <a:gdLst>
                <a:gd name="T0" fmla="*/ 497 w 497"/>
                <a:gd name="T1" fmla="*/ 0 h 159"/>
                <a:gd name="T2" fmla="*/ 497 w 497"/>
                <a:gd name="T3" fmla="*/ 159 h 159"/>
                <a:gd name="T4" fmla="*/ 0 w 497"/>
                <a:gd name="T5" fmla="*/ 83 h 159"/>
                <a:gd name="T6" fmla="*/ 497 w 497"/>
                <a:gd name="T7" fmla="*/ 0 h 159"/>
              </a:gdLst>
              <a:ahLst/>
              <a:cxnLst>
                <a:cxn ang="0">
                  <a:pos x="T0" y="T1"/>
                </a:cxn>
                <a:cxn ang="0">
                  <a:pos x="T2" y="T3"/>
                </a:cxn>
                <a:cxn ang="0">
                  <a:pos x="T4" y="T5"/>
                </a:cxn>
                <a:cxn ang="0">
                  <a:pos x="T6" y="T7"/>
                </a:cxn>
              </a:cxnLst>
              <a:rect l="0" t="0" r="r" b="b"/>
              <a:pathLst>
                <a:path w="497" h="159">
                  <a:moveTo>
                    <a:pt x="497" y="0"/>
                  </a:moveTo>
                  <a:lnTo>
                    <a:pt x="497" y="159"/>
                  </a:lnTo>
                  <a:lnTo>
                    <a:pt x="0" y="83"/>
                  </a:lnTo>
                  <a:lnTo>
                    <a:pt x="497"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94" name="Freeform 51"/>
            <p:cNvSpPr>
              <a:spLocks/>
            </p:cNvSpPr>
            <p:nvPr/>
          </p:nvSpPr>
          <p:spPr bwMode="auto">
            <a:xfrm>
              <a:off x="10318754" y="4556127"/>
              <a:ext cx="166688" cy="52388"/>
            </a:xfrm>
            <a:custGeom>
              <a:avLst/>
              <a:gdLst>
                <a:gd name="T0" fmla="*/ 0 w 527"/>
                <a:gd name="T1" fmla="*/ 166 h 166"/>
                <a:gd name="T2" fmla="*/ 0 w 527"/>
                <a:gd name="T3" fmla="*/ 0 h 166"/>
                <a:gd name="T4" fmla="*/ 527 w 527"/>
                <a:gd name="T5" fmla="*/ 79 h 166"/>
                <a:gd name="T6" fmla="*/ 0 w 527"/>
                <a:gd name="T7" fmla="*/ 166 h 166"/>
              </a:gdLst>
              <a:ahLst/>
              <a:cxnLst>
                <a:cxn ang="0">
                  <a:pos x="T0" y="T1"/>
                </a:cxn>
                <a:cxn ang="0">
                  <a:pos x="T2" y="T3"/>
                </a:cxn>
                <a:cxn ang="0">
                  <a:pos x="T4" y="T5"/>
                </a:cxn>
                <a:cxn ang="0">
                  <a:pos x="T6" y="T7"/>
                </a:cxn>
              </a:cxnLst>
              <a:rect l="0" t="0" r="r" b="b"/>
              <a:pathLst>
                <a:path w="527" h="166">
                  <a:moveTo>
                    <a:pt x="0" y="166"/>
                  </a:moveTo>
                  <a:lnTo>
                    <a:pt x="0" y="0"/>
                  </a:lnTo>
                  <a:lnTo>
                    <a:pt x="527" y="79"/>
                  </a:lnTo>
                  <a:lnTo>
                    <a:pt x="0" y="166"/>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5" name="Freeform 52"/>
            <p:cNvSpPr>
              <a:spLocks/>
            </p:cNvSpPr>
            <p:nvPr/>
          </p:nvSpPr>
          <p:spPr bwMode="auto">
            <a:xfrm>
              <a:off x="10318754" y="4556127"/>
              <a:ext cx="166688" cy="52388"/>
            </a:xfrm>
            <a:custGeom>
              <a:avLst/>
              <a:gdLst>
                <a:gd name="T0" fmla="*/ 0 w 527"/>
                <a:gd name="T1" fmla="*/ 166 h 166"/>
                <a:gd name="T2" fmla="*/ 0 w 527"/>
                <a:gd name="T3" fmla="*/ 0 h 166"/>
                <a:gd name="T4" fmla="*/ 527 w 527"/>
                <a:gd name="T5" fmla="*/ 79 h 166"/>
                <a:gd name="T6" fmla="*/ 0 w 527"/>
                <a:gd name="T7" fmla="*/ 166 h 166"/>
              </a:gdLst>
              <a:ahLst/>
              <a:cxnLst>
                <a:cxn ang="0">
                  <a:pos x="T0" y="T1"/>
                </a:cxn>
                <a:cxn ang="0">
                  <a:pos x="T2" y="T3"/>
                </a:cxn>
                <a:cxn ang="0">
                  <a:pos x="T4" y="T5"/>
                </a:cxn>
                <a:cxn ang="0">
                  <a:pos x="T6" y="T7"/>
                </a:cxn>
              </a:cxnLst>
              <a:rect l="0" t="0" r="r" b="b"/>
              <a:pathLst>
                <a:path w="527" h="166">
                  <a:moveTo>
                    <a:pt x="0" y="166"/>
                  </a:moveTo>
                  <a:lnTo>
                    <a:pt x="0" y="0"/>
                  </a:lnTo>
                  <a:lnTo>
                    <a:pt x="527" y="79"/>
                  </a:lnTo>
                  <a:lnTo>
                    <a:pt x="0" y="166"/>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96" name="Freeform 53"/>
            <p:cNvSpPr>
              <a:spLocks/>
            </p:cNvSpPr>
            <p:nvPr/>
          </p:nvSpPr>
          <p:spPr bwMode="auto">
            <a:xfrm>
              <a:off x="6619877" y="3409952"/>
              <a:ext cx="22225" cy="523875"/>
            </a:xfrm>
            <a:custGeom>
              <a:avLst/>
              <a:gdLst>
                <a:gd name="T0" fmla="*/ 67 w 67"/>
                <a:gd name="T1" fmla="*/ 0 h 1649"/>
                <a:gd name="T2" fmla="*/ 66 w 67"/>
                <a:gd name="T3" fmla="*/ 1649 h 1649"/>
                <a:gd name="T4" fmla="*/ 0 w 67"/>
                <a:gd name="T5" fmla="*/ 1649 h 1649"/>
                <a:gd name="T6" fmla="*/ 1 w 67"/>
                <a:gd name="T7" fmla="*/ 0 h 1649"/>
                <a:gd name="T8" fmla="*/ 67 w 67"/>
                <a:gd name="T9" fmla="*/ 0 h 1649"/>
              </a:gdLst>
              <a:ahLst/>
              <a:cxnLst>
                <a:cxn ang="0">
                  <a:pos x="T0" y="T1"/>
                </a:cxn>
                <a:cxn ang="0">
                  <a:pos x="T2" y="T3"/>
                </a:cxn>
                <a:cxn ang="0">
                  <a:pos x="T4" y="T5"/>
                </a:cxn>
                <a:cxn ang="0">
                  <a:pos x="T6" y="T7"/>
                </a:cxn>
                <a:cxn ang="0">
                  <a:pos x="T8" y="T9"/>
                </a:cxn>
              </a:cxnLst>
              <a:rect l="0" t="0" r="r" b="b"/>
              <a:pathLst>
                <a:path w="67" h="1649">
                  <a:moveTo>
                    <a:pt x="67" y="0"/>
                  </a:moveTo>
                  <a:lnTo>
                    <a:pt x="66" y="1649"/>
                  </a:lnTo>
                  <a:lnTo>
                    <a:pt x="0" y="1649"/>
                  </a:lnTo>
                  <a:lnTo>
                    <a:pt x="1" y="0"/>
                  </a:lnTo>
                  <a:lnTo>
                    <a:pt x="67" y="0"/>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7" name="Freeform 54"/>
            <p:cNvSpPr>
              <a:spLocks/>
            </p:cNvSpPr>
            <p:nvPr/>
          </p:nvSpPr>
          <p:spPr bwMode="auto">
            <a:xfrm>
              <a:off x="10831517" y="3125789"/>
              <a:ext cx="22225" cy="812800"/>
            </a:xfrm>
            <a:custGeom>
              <a:avLst/>
              <a:gdLst>
                <a:gd name="T0" fmla="*/ 67 w 67"/>
                <a:gd name="T1" fmla="*/ 0 h 2556"/>
                <a:gd name="T2" fmla="*/ 66 w 67"/>
                <a:gd name="T3" fmla="*/ 2556 h 2556"/>
                <a:gd name="T4" fmla="*/ 0 w 67"/>
                <a:gd name="T5" fmla="*/ 2556 h 2556"/>
                <a:gd name="T6" fmla="*/ 1 w 67"/>
                <a:gd name="T7" fmla="*/ 0 h 2556"/>
                <a:gd name="T8" fmla="*/ 67 w 67"/>
                <a:gd name="T9" fmla="*/ 0 h 2556"/>
              </a:gdLst>
              <a:ahLst/>
              <a:cxnLst>
                <a:cxn ang="0">
                  <a:pos x="T0" y="T1"/>
                </a:cxn>
                <a:cxn ang="0">
                  <a:pos x="T2" y="T3"/>
                </a:cxn>
                <a:cxn ang="0">
                  <a:pos x="T4" y="T5"/>
                </a:cxn>
                <a:cxn ang="0">
                  <a:pos x="T6" y="T7"/>
                </a:cxn>
                <a:cxn ang="0">
                  <a:pos x="T8" y="T9"/>
                </a:cxn>
              </a:cxnLst>
              <a:rect l="0" t="0" r="r" b="b"/>
              <a:pathLst>
                <a:path w="67" h="2556">
                  <a:moveTo>
                    <a:pt x="67" y="0"/>
                  </a:moveTo>
                  <a:lnTo>
                    <a:pt x="66" y="2556"/>
                  </a:lnTo>
                  <a:lnTo>
                    <a:pt x="0" y="2556"/>
                  </a:lnTo>
                  <a:lnTo>
                    <a:pt x="1" y="0"/>
                  </a:lnTo>
                  <a:lnTo>
                    <a:pt x="67" y="0"/>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8" name="Freeform 55"/>
            <p:cNvSpPr>
              <a:spLocks/>
            </p:cNvSpPr>
            <p:nvPr/>
          </p:nvSpPr>
          <p:spPr bwMode="auto">
            <a:xfrm>
              <a:off x="6604002" y="3916364"/>
              <a:ext cx="57150" cy="177800"/>
            </a:xfrm>
            <a:custGeom>
              <a:avLst/>
              <a:gdLst>
                <a:gd name="T0" fmla="*/ 0 w 178"/>
                <a:gd name="T1" fmla="*/ 0 h 561"/>
                <a:gd name="T2" fmla="*/ 178 w 178"/>
                <a:gd name="T3" fmla="*/ 2 h 561"/>
                <a:gd name="T4" fmla="*/ 91 w 178"/>
                <a:gd name="T5" fmla="*/ 561 h 561"/>
                <a:gd name="T6" fmla="*/ 0 w 178"/>
                <a:gd name="T7" fmla="*/ 0 h 561"/>
              </a:gdLst>
              <a:ahLst/>
              <a:cxnLst>
                <a:cxn ang="0">
                  <a:pos x="T0" y="T1"/>
                </a:cxn>
                <a:cxn ang="0">
                  <a:pos x="T2" y="T3"/>
                </a:cxn>
                <a:cxn ang="0">
                  <a:pos x="T4" y="T5"/>
                </a:cxn>
                <a:cxn ang="0">
                  <a:pos x="T6" y="T7"/>
                </a:cxn>
              </a:cxnLst>
              <a:rect l="0" t="0" r="r" b="b"/>
              <a:pathLst>
                <a:path w="178" h="561">
                  <a:moveTo>
                    <a:pt x="0" y="0"/>
                  </a:moveTo>
                  <a:lnTo>
                    <a:pt x="178" y="2"/>
                  </a:lnTo>
                  <a:lnTo>
                    <a:pt x="91" y="561"/>
                  </a:lnTo>
                  <a:lnTo>
                    <a:pt x="0"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99" name="Freeform 56"/>
            <p:cNvSpPr>
              <a:spLocks/>
            </p:cNvSpPr>
            <p:nvPr/>
          </p:nvSpPr>
          <p:spPr bwMode="auto">
            <a:xfrm>
              <a:off x="6604002" y="3916364"/>
              <a:ext cx="57150" cy="177800"/>
            </a:xfrm>
            <a:custGeom>
              <a:avLst/>
              <a:gdLst>
                <a:gd name="T0" fmla="*/ 0 w 178"/>
                <a:gd name="T1" fmla="*/ 0 h 561"/>
                <a:gd name="T2" fmla="*/ 178 w 178"/>
                <a:gd name="T3" fmla="*/ 2 h 561"/>
                <a:gd name="T4" fmla="*/ 91 w 178"/>
                <a:gd name="T5" fmla="*/ 561 h 561"/>
                <a:gd name="T6" fmla="*/ 0 w 178"/>
                <a:gd name="T7" fmla="*/ 0 h 561"/>
              </a:gdLst>
              <a:ahLst/>
              <a:cxnLst>
                <a:cxn ang="0">
                  <a:pos x="T0" y="T1"/>
                </a:cxn>
                <a:cxn ang="0">
                  <a:pos x="T2" y="T3"/>
                </a:cxn>
                <a:cxn ang="0">
                  <a:pos x="T4" y="T5"/>
                </a:cxn>
                <a:cxn ang="0">
                  <a:pos x="T6" y="T7"/>
                </a:cxn>
              </a:cxnLst>
              <a:rect l="0" t="0" r="r" b="b"/>
              <a:pathLst>
                <a:path w="178" h="561">
                  <a:moveTo>
                    <a:pt x="0" y="0"/>
                  </a:moveTo>
                  <a:lnTo>
                    <a:pt x="178" y="2"/>
                  </a:lnTo>
                  <a:lnTo>
                    <a:pt x="91" y="561"/>
                  </a:lnTo>
                  <a:lnTo>
                    <a:pt x="0"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00" name="Freeform 57"/>
            <p:cNvSpPr>
              <a:spLocks/>
            </p:cNvSpPr>
            <p:nvPr/>
          </p:nvSpPr>
          <p:spPr bwMode="auto">
            <a:xfrm>
              <a:off x="9823454" y="2168526"/>
              <a:ext cx="150813" cy="141288"/>
            </a:xfrm>
            <a:custGeom>
              <a:avLst/>
              <a:gdLst>
                <a:gd name="T0" fmla="*/ 473 w 473"/>
                <a:gd name="T1" fmla="*/ 130 h 446"/>
                <a:gd name="T2" fmla="*/ 350 w 473"/>
                <a:gd name="T3" fmla="*/ 0 h 446"/>
                <a:gd name="T4" fmla="*/ 0 w 473"/>
                <a:gd name="T5" fmla="*/ 446 h 446"/>
                <a:gd name="T6" fmla="*/ 473 w 473"/>
                <a:gd name="T7" fmla="*/ 130 h 446"/>
              </a:gdLst>
              <a:ahLst/>
              <a:cxnLst>
                <a:cxn ang="0">
                  <a:pos x="T0" y="T1"/>
                </a:cxn>
                <a:cxn ang="0">
                  <a:pos x="T2" y="T3"/>
                </a:cxn>
                <a:cxn ang="0">
                  <a:pos x="T4" y="T5"/>
                </a:cxn>
                <a:cxn ang="0">
                  <a:pos x="T6" y="T7"/>
                </a:cxn>
              </a:cxnLst>
              <a:rect l="0" t="0" r="r" b="b"/>
              <a:pathLst>
                <a:path w="473" h="446">
                  <a:moveTo>
                    <a:pt x="473" y="130"/>
                  </a:moveTo>
                  <a:lnTo>
                    <a:pt x="350" y="0"/>
                  </a:lnTo>
                  <a:lnTo>
                    <a:pt x="0" y="446"/>
                  </a:lnTo>
                  <a:lnTo>
                    <a:pt x="473" y="13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1" name="Freeform 58"/>
            <p:cNvSpPr>
              <a:spLocks/>
            </p:cNvSpPr>
            <p:nvPr/>
          </p:nvSpPr>
          <p:spPr bwMode="auto">
            <a:xfrm>
              <a:off x="9823454" y="2168526"/>
              <a:ext cx="150813" cy="141288"/>
            </a:xfrm>
            <a:custGeom>
              <a:avLst/>
              <a:gdLst>
                <a:gd name="T0" fmla="*/ 473 w 473"/>
                <a:gd name="T1" fmla="*/ 130 h 446"/>
                <a:gd name="T2" fmla="*/ 350 w 473"/>
                <a:gd name="T3" fmla="*/ 0 h 446"/>
                <a:gd name="T4" fmla="*/ 0 w 473"/>
                <a:gd name="T5" fmla="*/ 446 h 446"/>
                <a:gd name="T6" fmla="*/ 473 w 473"/>
                <a:gd name="T7" fmla="*/ 130 h 446"/>
              </a:gdLst>
              <a:ahLst/>
              <a:cxnLst>
                <a:cxn ang="0">
                  <a:pos x="T0" y="T1"/>
                </a:cxn>
                <a:cxn ang="0">
                  <a:pos x="T2" y="T3"/>
                </a:cxn>
                <a:cxn ang="0">
                  <a:pos x="T4" y="T5"/>
                </a:cxn>
                <a:cxn ang="0">
                  <a:pos x="T6" y="T7"/>
                </a:cxn>
              </a:cxnLst>
              <a:rect l="0" t="0" r="r" b="b"/>
              <a:pathLst>
                <a:path w="473" h="446">
                  <a:moveTo>
                    <a:pt x="473" y="130"/>
                  </a:moveTo>
                  <a:lnTo>
                    <a:pt x="350" y="0"/>
                  </a:lnTo>
                  <a:lnTo>
                    <a:pt x="0" y="446"/>
                  </a:lnTo>
                  <a:lnTo>
                    <a:pt x="473" y="13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02" name="Rectangle 59"/>
            <p:cNvSpPr>
              <a:spLocks noChangeArrowheads="1"/>
            </p:cNvSpPr>
            <p:nvPr/>
          </p:nvSpPr>
          <p:spPr bwMode="auto">
            <a:xfrm>
              <a:off x="10561642" y="2930526"/>
              <a:ext cx="484188" cy="111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3" name="Rectangle 60"/>
            <p:cNvSpPr>
              <a:spLocks noChangeArrowheads="1"/>
            </p:cNvSpPr>
            <p:nvPr/>
          </p:nvSpPr>
          <p:spPr bwMode="auto">
            <a:xfrm>
              <a:off x="6548440" y="3240089"/>
              <a:ext cx="444500" cy="111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4" name="Rectangle 61"/>
            <p:cNvSpPr>
              <a:spLocks noChangeArrowheads="1"/>
            </p:cNvSpPr>
            <p:nvPr/>
          </p:nvSpPr>
          <p:spPr bwMode="auto">
            <a:xfrm>
              <a:off x="10541005" y="4102102"/>
              <a:ext cx="485775" cy="111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5" name="Rectangle 62"/>
            <p:cNvSpPr>
              <a:spLocks noChangeArrowheads="1"/>
            </p:cNvSpPr>
            <p:nvPr/>
          </p:nvSpPr>
          <p:spPr bwMode="auto">
            <a:xfrm>
              <a:off x="10526717" y="2344739"/>
              <a:ext cx="485775" cy="95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6" name="Freeform 63"/>
            <p:cNvSpPr>
              <a:spLocks/>
            </p:cNvSpPr>
            <p:nvPr/>
          </p:nvSpPr>
          <p:spPr bwMode="auto">
            <a:xfrm>
              <a:off x="10809292" y="2349501"/>
              <a:ext cx="57150" cy="180975"/>
            </a:xfrm>
            <a:custGeom>
              <a:avLst/>
              <a:gdLst>
                <a:gd name="T0" fmla="*/ 180 w 180"/>
                <a:gd name="T1" fmla="*/ 570 h 570"/>
                <a:gd name="T2" fmla="*/ 0 w 180"/>
                <a:gd name="T3" fmla="*/ 570 h 570"/>
                <a:gd name="T4" fmla="*/ 89 w 180"/>
                <a:gd name="T5" fmla="*/ 0 h 570"/>
                <a:gd name="T6" fmla="*/ 180 w 180"/>
                <a:gd name="T7" fmla="*/ 570 h 570"/>
              </a:gdLst>
              <a:ahLst/>
              <a:cxnLst>
                <a:cxn ang="0">
                  <a:pos x="T0" y="T1"/>
                </a:cxn>
                <a:cxn ang="0">
                  <a:pos x="T2" y="T3"/>
                </a:cxn>
                <a:cxn ang="0">
                  <a:pos x="T4" y="T5"/>
                </a:cxn>
                <a:cxn ang="0">
                  <a:pos x="T6" y="T7"/>
                </a:cxn>
              </a:cxnLst>
              <a:rect l="0" t="0" r="r" b="b"/>
              <a:pathLst>
                <a:path w="180" h="570">
                  <a:moveTo>
                    <a:pt x="180" y="570"/>
                  </a:moveTo>
                  <a:lnTo>
                    <a:pt x="0" y="570"/>
                  </a:lnTo>
                  <a:lnTo>
                    <a:pt x="89" y="0"/>
                  </a:lnTo>
                  <a:lnTo>
                    <a:pt x="180" y="5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7" name="Freeform 64"/>
            <p:cNvSpPr>
              <a:spLocks/>
            </p:cNvSpPr>
            <p:nvPr/>
          </p:nvSpPr>
          <p:spPr bwMode="auto">
            <a:xfrm>
              <a:off x="10809292" y="2349501"/>
              <a:ext cx="57150" cy="180975"/>
            </a:xfrm>
            <a:custGeom>
              <a:avLst/>
              <a:gdLst>
                <a:gd name="T0" fmla="*/ 180 w 180"/>
                <a:gd name="T1" fmla="*/ 570 h 570"/>
                <a:gd name="T2" fmla="*/ 0 w 180"/>
                <a:gd name="T3" fmla="*/ 570 h 570"/>
                <a:gd name="T4" fmla="*/ 89 w 180"/>
                <a:gd name="T5" fmla="*/ 0 h 570"/>
                <a:gd name="T6" fmla="*/ 180 w 180"/>
                <a:gd name="T7" fmla="*/ 570 h 570"/>
              </a:gdLst>
              <a:ahLst/>
              <a:cxnLst>
                <a:cxn ang="0">
                  <a:pos x="T0" y="T1"/>
                </a:cxn>
                <a:cxn ang="0">
                  <a:pos x="T2" y="T3"/>
                </a:cxn>
                <a:cxn ang="0">
                  <a:pos x="T4" y="T5"/>
                </a:cxn>
                <a:cxn ang="0">
                  <a:pos x="T6" y="T7"/>
                </a:cxn>
              </a:cxnLst>
              <a:rect l="0" t="0" r="r" b="b"/>
              <a:pathLst>
                <a:path w="180" h="570">
                  <a:moveTo>
                    <a:pt x="180" y="570"/>
                  </a:moveTo>
                  <a:lnTo>
                    <a:pt x="0" y="570"/>
                  </a:lnTo>
                  <a:lnTo>
                    <a:pt x="89" y="0"/>
                  </a:lnTo>
                  <a:lnTo>
                    <a:pt x="180" y="57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08" name="Freeform 65"/>
            <p:cNvSpPr>
              <a:spLocks/>
            </p:cNvSpPr>
            <p:nvPr/>
          </p:nvSpPr>
          <p:spPr bwMode="auto">
            <a:xfrm>
              <a:off x="10810880" y="2749551"/>
              <a:ext cx="57150" cy="180975"/>
            </a:xfrm>
            <a:custGeom>
              <a:avLst/>
              <a:gdLst>
                <a:gd name="T0" fmla="*/ 181 w 181"/>
                <a:gd name="T1" fmla="*/ 0 h 569"/>
                <a:gd name="T2" fmla="*/ 0 w 181"/>
                <a:gd name="T3" fmla="*/ 1 h 569"/>
                <a:gd name="T4" fmla="*/ 89 w 181"/>
                <a:gd name="T5" fmla="*/ 569 h 569"/>
                <a:gd name="T6" fmla="*/ 181 w 181"/>
                <a:gd name="T7" fmla="*/ 0 h 569"/>
              </a:gdLst>
              <a:ahLst/>
              <a:cxnLst>
                <a:cxn ang="0">
                  <a:pos x="T0" y="T1"/>
                </a:cxn>
                <a:cxn ang="0">
                  <a:pos x="T2" y="T3"/>
                </a:cxn>
                <a:cxn ang="0">
                  <a:pos x="T4" y="T5"/>
                </a:cxn>
                <a:cxn ang="0">
                  <a:pos x="T6" y="T7"/>
                </a:cxn>
              </a:cxnLst>
              <a:rect l="0" t="0" r="r" b="b"/>
              <a:pathLst>
                <a:path w="181" h="569">
                  <a:moveTo>
                    <a:pt x="181" y="0"/>
                  </a:moveTo>
                  <a:lnTo>
                    <a:pt x="0" y="1"/>
                  </a:lnTo>
                  <a:lnTo>
                    <a:pt x="89" y="569"/>
                  </a:lnTo>
                  <a:lnTo>
                    <a:pt x="18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09" name="Freeform 66"/>
            <p:cNvSpPr>
              <a:spLocks/>
            </p:cNvSpPr>
            <p:nvPr/>
          </p:nvSpPr>
          <p:spPr bwMode="auto">
            <a:xfrm>
              <a:off x="10810880" y="2749551"/>
              <a:ext cx="57150" cy="180975"/>
            </a:xfrm>
            <a:custGeom>
              <a:avLst/>
              <a:gdLst>
                <a:gd name="T0" fmla="*/ 181 w 181"/>
                <a:gd name="T1" fmla="*/ 0 h 569"/>
                <a:gd name="T2" fmla="*/ 0 w 181"/>
                <a:gd name="T3" fmla="*/ 1 h 569"/>
                <a:gd name="T4" fmla="*/ 89 w 181"/>
                <a:gd name="T5" fmla="*/ 569 h 569"/>
                <a:gd name="T6" fmla="*/ 181 w 181"/>
                <a:gd name="T7" fmla="*/ 0 h 569"/>
              </a:gdLst>
              <a:ahLst/>
              <a:cxnLst>
                <a:cxn ang="0">
                  <a:pos x="T0" y="T1"/>
                </a:cxn>
                <a:cxn ang="0">
                  <a:pos x="T2" y="T3"/>
                </a:cxn>
                <a:cxn ang="0">
                  <a:pos x="T4" y="T5"/>
                </a:cxn>
                <a:cxn ang="0">
                  <a:pos x="T6" y="T7"/>
                </a:cxn>
              </a:cxnLst>
              <a:rect l="0" t="0" r="r" b="b"/>
              <a:pathLst>
                <a:path w="181" h="569">
                  <a:moveTo>
                    <a:pt x="181" y="0"/>
                  </a:moveTo>
                  <a:lnTo>
                    <a:pt x="0" y="1"/>
                  </a:lnTo>
                  <a:lnTo>
                    <a:pt x="89" y="569"/>
                  </a:lnTo>
                  <a:lnTo>
                    <a:pt x="181"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10" name="Rectangle 67"/>
            <p:cNvSpPr>
              <a:spLocks noChangeArrowheads="1"/>
            </p:cNvSpPr>
            <p:nvPr/>
          </p:nvSpPr>
          <p:spPr bwMode="auto">
            <a:xfrm>
              <a:off x="10826755" y="1782763"/>
              <a:ext cx="20638" cy="5048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1" name="Rectangle 68"/>
            <p:cNvSpPr>
              <a:spLocks noChangeArrowheads="1"/>
            </p:cNvSpPr>
            <p:nvPr/>
          </p:nvSpPr>
          <p:spPr bwMode="auto">
            <a:xfrm>
              <a:off x="10504492" y="1674813"/>
              <a:ext cx="561975" cy="952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2" name="Freeform 69"/>
            <p:cNvSpPr>
              <a:spLocks/>
            </p:cNvSpPr>
            <p:nvPr/>
          </p:nvSpPr>
          <p:spPr bwMode="auto">
            <a:xfrm>
              <a:off x="10809292" y="1689101"/>
              <a:ext cx="57150" cy="180975"/>
            </a:xfrm>
            <a:custGeom>
              <a:avLst/>
              <a:gdLst>
                <a:gd name="T0" fmla="*/ 181 w 181"/>
                <a:gd name="T1" fmla="*/ 570 h 570"/>
                <a:gd name="T2" fmla="*/ 0 w 181"/>
                <a:gd name="T3" fmla="*/ 569 h 570"/>
                <a:gd name="T4" fmla="*/ 89 w 181"/>
                <a:gd name="T5" fmla="*/ 0 h 570"/>
                <a:gd name="T6" fmla="*/ 181 w 181"/>
                <a:gd name="T7" fmla="*/ 570 h 570"/>
              </a:gdLst>
              <a:ahLst/>
              <a:cxnLst>
                <a:cxn ang="0">
                  <a:pos x="T0" y="T1"/>
                </a:cxn>
                <a:cxn ang="0">
                  <a:pos x="T2" y="T3"/>
                </a:cxn>
                <a:cxn ang="0">
                  <a:pos x="T4" y="T5"/>
                </a:cxn>
                <a:cxn ang="0">
                  <a:pos x="T6" y="T7"/>
                </a:cxn>
              </a:cxnLst>
              <a:rect l="0" t="0" r="r" b="b"/>
              <a:pathLst>
                <a:path w="181" h="570">
                  <a:moveTo>
                    <a:pt x="181" y="570"/>
                  </a:moveTo>
                  <a:lnTo>
                    <a:pt x="0" y="569"/>
                  </a:lnTo>
                  <a:lnTo>
                    <a:pt x="89" y="0"/>
                  </a:lnTo>
                  <a:lnTo>
                    <a:pt x="181" y="57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3" name="Freeform 70"/>
            <p:cNvSpPr>
              <a:spLocks/>
            </p:cNvSpPr>
            <p:nvPr/>
          </p:nvSpPr>
          <p:spPr bwMode="auto">
            <a:xfrm>
              <a:off x="10809292" y="1689101"/>
              <a:ext cx="57150" cy="180975"/>
            </a:xfrm>
            <a:custGeom>
              <a:avLst/>
              <a:gdLst>
                <a:gd name="T0" fmla="*/ 181 w 181"/>
                <a:gd name="T1" fmla="*/ 570 h 570"/>
                <a:gd name="T2" fmla="*/ 0 w 181"/>
                <a:gd name="T3" fmla="*/ 569 h 570"/>
                <a:gd name="T4" fmla="*/ 89 w 181"/>
                <a:gd name="T5" fmla="*/ 0 h 570"/>
                <a:gd name="T6" fmla="*/ 181 w 181"/>
                <a:gd name="T7" fmla="*/ 570 h 570"/>
              </a:gdLst>
              <a:ahLst/>
              <a:cxnLst>
                <a:cxn ang="0">
                  <a:pos x="T0" y="T1"/>
                </a:cxn>
                <a:cxn ang="0">
                  <a:pos x="T2" y="T3"/>
                </a:cxn>
                <a:cxn ang="0">
                  <a:pos x="T4" y="T5"/>
                </a:cxn>
                <a:cxn ang="0">
                  <a:pos x="T6" y="T7"/>
                </a:cxn>
              </a:cxnLst>
              <a:rect l="0" t="0" r="r" b="b"/>
              <a:pathLst>
                <a:path w="181" h="570">
                  <a:moveTo>
                    <a:pt x="181" y="570"/>
                  </a:moveTo>
                  <a:lnTo>
                    <a:pt x="0" y="569"/>
                  </a:lnTo>
                  <a:lnTo>
                    <a:pt x="89" y="0"/>
                  </a:lnTo>
                  <a:lnTo>
                    <a:pt x="181" y="57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14" name="Freeform 71"/>
            <p:cNvSpPr>
              <a:spLocks/>
            </p:cNvSpPr>
            <p:nvPr/>
          </p:nvSpPr>
          <p:spPr bwMode="auto">
            <a:xfrm>
              <a:off x="10809292" y="2152651"/>
              <a:ext cx="57150" cy="180975"/>
            </a:xfrm>
            <a:custGeom>
              <a:avLst/>
              <a:gdLst>
                <a:gd name="T0" fmla="*/ 181 w 181"/>
                <a:gd name="T1" fmla="*/ 0 h 570"/>
                <a:gd name="T2" fmla="*/ 0 w 181"/>
                <a:gd name="T3" fmla="*/ 1 h 570"/>
                <a:gd name="T4" fmla="*/ 89 w 181"/>
                <a:gd name="T5" fmla="*/ 570 h 570"/>
                <a:gd name="T6" fmla="*/ 181 w 181"/>
                <a:gd name="T7" fmla="*/ 0 h 570"/>
              </a:gdLst>
              <a:ahLst/>
              <a:cxnLst>
                <a:cxn ang="0">
                  <a:pos x="T0" y="T1"/>
                </a:cxn>
                <a:cxn ang="0">
                  <a:pos x="T2" y="T3"/>
                </a:cxn>
                <a:cxn ang="0">
                  <a:pos x="T4" y="T5"/>
                </a:cxn>
                <a:cxn ang="0">
                  <a:pos x="T6" y="T7"/>
                </a:cxn>
              </a:cxnLst>
              <a:rect l="0" t="0" r="r" b="b"/>
              <a:pathLst>
                <a:path w="181" h="570">
                  <a:moveTo>
                    <a:pt x="181" y="0"/>
                  </a:moveTo>
                  <a:lnTo>
                    <a:pt x="0" y="1"/>
                  </a:lnTo>
                  <a:lnTo>
                    <a:pt x="89" y="570"/>
                  </a:lnTo>
                  <a:lnTo>
                    <a:pt x="18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5" name="Freeform 72"/>
            <p:cNvSpPr>
              <a:spLocks/>
            </p:cNvSpPr>
            <p:nvPr/>
          </p:nvSpPr>
          <p:spPr bwMode="auto">
            <a:xfrm>
              <a:off x="10809292" y="2152651"/>
              <a:ext cx="57150" cy="180975"/>
            </a:xfrm>
            <a:custGeom>
              <a:avLst/>
              <a:gdLst>
                <a:gd name="T0" fmla="*/ 181 w 181"/>
                <a:gd name="T1" fmla="*/ 0 h 570"/>
                <a:gd name="T2" fmla="*/ 0 w 181"/>
                <a:gd name="T3" fmla="*/ 1 h 570"/>
                <a:gd name="T4" fmla="*/ 89 w 181"/>
                <a:gd name="T5" fmla="*/ 570 h 570"/>
                <a:gd name="T6" fmla="*/ 181 w 181"/>
                <a:gd name="T7" fmla="*/ 0 h 570"/>
              </a:gdLst>
              <a:ahLst/>
              <a:cxnLst>
                <a:cxn ang="0">
                  <a:pos x="T0" y="T1"/>
                </a:cxn>
                <a:cxn ang="0">
                  <a:pos x="T2" y="T3"/>
                </a:cxn>
                <a:cxn ang="0">
                  <a:pos x="T4" y="T5"/>
                </a:cxn>
                <a:cxn ang="0">
                  <a:pos x="T6" y="T7"/>
                </a:cxn>
              </a:cxnLst>
              <a:rect l="0" t="0" r="r" b="b"/>
              <a:pathLst>
                <a:path w="181" h="570">
                  <a:moveTo>
                    <a:pt x="181" y="0"/>
                  </a:moveTo>
                  <a:lnTo>
                    <a:pt x="0" y="1"/>
                  </a:lnTo>
                  <a:lnTo>
                    <a:pt x="89" y="570"/>
                  </a:lnTo>
                  <a:lnTo>
                    <a:pt x="181"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16" name="Rectangle 73"/>
            <p:cNvSpPr>
              <a:spLocks noChangeArrowheads="1"/>
            </p:cNvSpPr>
            <p:nvPr/>
          </p:nvSpPr>
          <p:spPr bwMode="auto">
            <a:xfrm>
              <a:off x="9796467" y="1257301"/>
              <a:ext cx="9525" cy="38576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7" name="Freeform 74"/>
            <p:cNvSpPr>
              <a:spLocks/>
            </p:cNvSpPr>
            <p:nvPr/>
          </p:nvSpPr>
          <p:spPr bwMode="auto">
            <a:xfrm>
              <a:off x="9796467" y="1471613"/>
              <a:ext cx="168275" cy="53975"/>
            </a:xfrm>
            <a:custGeom>
              <a:avLst/>
              <a:gdLst>
                <a:gd name="T0" fmla="*/ 531 w 531"/>
                <a:gd name="T1" fmla="*/ 0 h 169"/>
                <a:gd name="T2" fmla="*/ 531 w 531"/>
                <a:gd name="T3" fmla="*/ 169 h 169"/>
                <a:gd name="T4" fmla="*/ 0 w 531"/>
                <a:gd name="T5" fmla="*/ 88 h 169"/>
                <a:gd name="T6" fmla="*/ 531 w 531"/>
                <a:gd name="T7" fmla="*/ 0 h 169"/>
              </a:gdLst>
              <a:ahLst/>
              <a:cxnLst>
                <a:cxn ang="0">
                  <a:pos x="T0" y="T1"/>
                </a:cxn>
                <a:cxn ang="0">
                  <a:pos x="T2" y="T3"/>
                </a:cxn>
                <a:cxn ang="0">
                  <a:pos x="T4" y="T5"/>
                </a:cxn>
                <a:cxn ang="0">
                  <a:pos x="T6" y="T7"/>
                </a:cxn>
              </a:cxnLst>
              <a:rect l="0" t="0" r="r" b="b"/>
              <a:pathLst>
                <a:path w="531" h="169">
                  <a:moveTo>
                    <a:pt x="531" y="0"/>
                  </a:moveTo>
                  <a:lnTo>
                    <a:pt x="531" y="169"/>
                  </a:lnTo>
                  <a:lnTo>
                    <a:pt x="0" y="88"/>
                  </a:lnTo>
                  <a:lnTo>
                    <a:pt x="531" y="0"/>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18" name="Freeform 75"/>
            <p:cNvSpPr>
              <a:spLocks/>
            </p:cNvSpPr>
            <p:nvPr/>
          </p:nvSpPr>
          <p:spPr bwMode="auto">
            <a:xfrm>
              <a:off x="9796467" y="1471613"/>
              <a:ext cx="168275" cy="53975"/>
            </a:xfrm>
            <a:custGeom>
              <a:avLst/>
              <a:gdLst>
                <a:gd name="T0" fmla="*/ 531 w 531"/>
                <a:gd name="T1" fmla="*/ 0 h 169"/>
                <a:gd name="T2" fmla="*/ 531 w 531"/>
                <a:gd name="T3" fmla="*/ 169 h 169"/>
                <a:gd name="T4" fmla="*/ 0 w 531"/>
                <a:gd name="T5" fmla="*/ 88 h 169"/>
                <a:gd name="T6" fmla="*/ 531 w 531"/>
                <a:gd name="T7" fmla="*/ 0 h 169"/>
              </a:gdLst>
              <a:ahLst/>
              <a:cxnLst>
                <a:cxn ang="0">
                  <a:pos x="T0" y="T1"/>
                </a:cxn>
                <a:cxn ang="0">
                  <a:pos x="T2" y="T3"/>
                </a:cxn>
                <a:cxn ang="0">
                  <a:pos x="T4" y="T5"/>
                </a:cxn>
                <a:cxn ang="0">
                  <a:pos x="T6" y="T7"/>
                </a:cxn>
              </a:cxnLst>
              <a:rect l="0" t="0" r="r" b="b"/>
              <a:pathLst>
                <a:path w="531" h="169">
                  <a:moveTo>
                    <a:pt x="531" y="0"/>
                  </a:moveTo>
                  <a:lnTo>
                    <a:pt x="531" y="169"/>
                  </a:lnTo>
                  <a:lnTo>
                    <a:pt x="0" y="88"/>
                  </a:lnTo>
                  <a:lnTo>
                    <a:pt x="531" y="0"/>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19" name="Freeform 76"/>
            <p:cNvSpPr>
              <a:spLocks/>
            </p:cNvSpPr>
            <p:nvPr/>
          </p:nvSpPr>
          <p:spPr bwMode="auto">
            <a:xfrm>
              <a:off x="10313992" y="1468438"/>
              <a:ext cx="168275" cy="52388"/>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0" name="Freeform 77"/>
            <p:cNvSpPr>
              <a:spLocks/>
            </p:cNvSpPr>
            <p:nvPr/>
          </p:nvSpPr>
          <p:spPr bwMode="auto">
            <a:xfrm>
              <a:off x="10313992" y="1468438"/>
              <a:ext cx="168275" cy="52388"/>
            </a:xfrm>
            <a:custGeom>
              <a:avLst/>
              <a:gdLst>
                <a:gd name="T0" fmla="*/ 0 w 527"/>
                <a:gd name="T1" fmla="*/ 167 h 167"/>
                <a:gd name="T2" fmla="*/ 0 w 527"/>
                <a:gd name="T3" fmla="*/ 0 h 167"/>
                <a:gd name="T4" fmla="*/ 527 w 527"/>
                <a:gd name="T5" fmla="*/ 80 h 167"/>
                <a:gd name="T6" fmla="*/ 0 w 527"/>
                <a:gd name="T7" fmla="*/ 167 h 167"/>
              </a:gdLst>
              <a:ahLst/>
              <a:cxnLst>
                <a:cxn ang="0">
                  <a:pos x="T0" y="T1"/>
                </a:cxn>
                <a:cxn ang="0">
                  <a:pos x="T2" y="T3"/>
                </a:cxn>
                <a:cxn ang="0">
                  <a:pos x="T4" y="T5"/>
                </a:cxn>
                <a:cxn ang="0">
                  <a:pos x="T6" y="T7"/>
                </a:cxn>
              </a:cxnLst>
              <a:rect l="0" t="0" r="r" b="b"/>
              <a:pathLst>
                <a:path w="527" h="167">
                  <a:moveTo>
                    <a:pt x="0" y="167"/>
                  </a:moveTo>
                  <a:lnTo>
                    <a:pt x="0" y="0"/>
                  </a:lnTo>
                  <a:lnTo>
                    <a:pt x="527" y="80"/>
                  </a:lnTo>
                  <a:lnTo>
                    <a:pt x="0" y="167"/>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21" name="Rectangle 78"/>
            <p:cNvSpPr>
              <a:spLocks noChangeArrowheads="1"/>
            </p:cNvSpPr>
            <p:nvPr/>
          </p:nvSpPr>
          <p:spPr bwMode="auto">
            <a:xfrm>
              <a:off x="9920292" y="1489076"/>
              <a:ext cx="427038" cy="206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2" name="Rectangle 79"/>
            <p:cNvSpPr>
              <a:spLocks noChangeArrowheads="1"/>
            </p:cNvSpPr>
            <p:nvPr/>
          </p:nvSpPr>
          <p:spPr bwMode="auto">
            <a:xfrm>
              <a:off x="10493380" y="1263651"/>
              <a:ext cx="9525" cy="34448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3" name="Rectangle 80"/>
            <p:cNvSpPr>
              <a:spLocks noChangeArrowheads="1"/>
            </p:cNvSpPr>
            <p:nvPr/>
          </p:nvSpPr>
          <p:spPr bwMode="auto">
            <a:xfrm>
              <a:off x="6530977" y="4083052"/>
              <a:ext cx="446088" cy="11113"/>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4" name="Freeform 81"/>
            <p:cNvSpPr>
              <a:spLocks/>
            </p:cNvSpPr>
            <p:nvPr/>
          </p:nvSpPr>
          <p:spPr bwMode="auto">
            <a:xfrm>
              <a:off x="7539040" y="2065339"/>
              <a:ext cx="563563" cy="750888"/>
            </a:xfrm>
            <a:custGeom>
              <a:avLst/>
              <a:gdLst>
                <a:gd name="T0" fmla="*/ 54 w 1776"/>
                <a:gd name="T1" fmla="*/ 0 h 2365"/>
                <a:gd name="T2" fmla="*/ 1776 w 1776"/>
                <a:gd name="T3" fmla="*/ 2326 h 2365"/>
                <a:gd name="T4" fmla="*/ 1722 w 1776"/>
                <a:gd name="T5" fmla="*/ 2365 h 2365"/>
                <a:gd name="T6" fmla="*/ 0 w 1776"/>
                <a:gd name="T7" fmla="*/ 39 h 2365"/>
                <a:gd name="T8" fmla="*/ 54 w 1776"/>
                <a:gd name="T9" fmla="*/ 0 h 2365"/>
              </a:gdLst>
              <a:ahLst/>
              <a:cxnLst>
                <a:cxn ang="0">
                  <a:pos x="T0" y="T1"/>
                </a:cxn>
                <a:cxn ang="0">
                  <a:pos x="T2" y="T3"/>
                </a:cxn>
                <a:cxn ang="0">
                  <a:pos x="T4" y="T5"/>
                </a:cxn>
                <a:cxn ang="0">
                  <a:pos x="T6" y="T7"/>
                </a:cxn>
                <a:cxn ang="0">
                  <a:pos x="T8" y="T9"/>
                </a:cxn>
              </a:cxnLst>
              <a:rect l="0" t="0" r="r" b="b"/>
              <a:pathLst>
                <a:path w="1776" h="2365">
                  <a:moveTo>
                    <a:pt x="54" y="0"/>
                  </a:moveTo>
                  <a:lnTo>
                    <a:pt x="1776" y="2326"/>
                  </a:lnTo>
                  <a:lnTo>
                    <a:pt x="1722" y="2365"/>
                  </a:lnTo>
                  <a:lnTo>
                    <a:pt x="0" y="39"/>
                  </a:lnTo>
                  <a:lnTo>
                    <a:pt x="54" y="0"/>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5" name="Freeform 82"/>
            <p:cNvSpPr>
              <a:spLocks/>
            </p:cNvSpPr>
            <p:nvPr/>
          </p:nvSpPr>
          <p:spPr bwMode="auto">
            <a:xfrm>
              <a:off x="7494590" y="2003426"/>
              <a:ext cx="130175" cy="160338"/>
            </a:xfrm>
            <a:custGeom>
              <a:avLst/>
              <a:gdLst>
                <a:gd name="T0" fmla="*/ 265 w 407"/>
                <a:gd name="T1" fmla="*/ 503 h 503"/>
                <a:gd name="T2" fmla="*/ 407 w 407"/>
                <a:gd name="T3" fmla="*/ 395 h 503"/>
                <a:gd name="T4" fmla="*/ 0 w 407"/>
                <a:gd name="T5" fmla="*/ 0 h 503"/>
                <a:gd name="T6" fmla="*/ 265 w 407"/>
                <a:gd name="T7" fmla="*/ 503 h 503"/>
              </a:gdLst>
              <a:ahLst/>
              <a:cxnLst>
                <a:cxn ang="0">
                  <a:pos x="T0" y="T1"/>
                </a:cxn>
                <a:cxn ang="0">
                  <a:pos x="T2" y="T3"/>
                </a:cxn>
                <a:cxn ang="0">
                  <a:pos x="T4" y="T5"/>
                </a:cxn>
                <a:cxn ang="0">
                  <a:pos x="T6" y="T7"/>
                </a:cxn>
              </a:cxnLst>
              <a:rect l="0" t="0" r="r" b="b"/>
              <a:pathLst>
                <a:path w="407" h="503">
                  <a:moveTo>
                    <a:pt x="265" y="503"/>
                  </a:moveTo>
                  <a:lnTo>
                    <a:pt x="407" y="395"/>
                  </a:lnTo>
                  <a:lnTo>
                    <a:pt x="0" y="0"/>
                  </a:lnTo>
                  <a:lnTo>
                    <a:pt x="265" y="503"/>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26" name="Freeform 83"/>
            <p:cNvSpPr>
              <a:spLocks/>
            </p:cNvSpPr>
            <p:nvPr/>
          </p:nvSpPr>
          <p:spPr bwMode="auto">
            <a:xfrm>
              <a:off x="7494590" y="2003426"/>
              <a:ext cx="130175" cy="160338"/>
            </a:xfrm>
            <a:custGeom>
              <a:avLst/>
              <a:gdLst>
                <a:gd name="T0" fmla="*/ 265 w 407"/>
                <a:gd name="T1" fmla="*/ 503 h 503"/>
                <a:gd name="T2" fmla="*/ 407 w 407"/>
                <a:gd name="T3" fmla="*/ 395 h 503"/>
                <a:gd name="T4" fmla="*/ 0 w 407"/>
                <a:gd name="T5" fmla="*/ 0 h 503"/>
                <a:gd name="T6" fmla="*/ 265 w 407"/>
                <a:gd name="T7" fmla="*/ 503 h 503"/>
              </a:gdLst>
              <a:ahLst/>
              <a:cxnLst>
                <a:cxn ang="0">
                  <a:pos x="T0" y="T1"/>
                </a:cxn>
                <a:cxn ang="0">
                  <a:pos x="T2" y="T3"/>
                </a:cxn>
                <a:cxn ang="0">
                  <a:pos x="T4" y="T5"/>
                </a:cxn>
                <a:cxn ang="0">
                  <a:pos x="T6" y="T7"/>
                </a:cxn>
              </a:cxnLst>
              <a:rect l="0" t="0" r="r" b="b"/>
              <a:pathLst>
                <a:path w="407" h="503">
                  <a:moveTo>
                    <a:pt x="265" y="503"/>
                  </a:moveTo>
                  <a:lnTo>
                    <a:pt x="407" y="395"/>
                  </a:lnTo>
                  <a:lnTo>
                    <a:pt x="0" y="0"/>
                  </a:lnTo>
                  <a:lnTo>
                    <a:pt x="265" y="503"/>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27" name="Rectangle 84"/>
            <p:cNvSpPr>
              <a:spLocks noChangeArrowheads="1"/>
            </p:cNvSpPr>
            <p:nvPr/>
          </p:nvSpPr>
          <p:spPr bwMode="auto">
            <a:xfrm rot="3180000">
              <a:off x="7824790" y="2287589"/>
              <a:ext cx="18415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28" name="Rectangle 85"/>
            <p:cNvSpPr>
              <a:spLocks noChangeArrowheads="1"/>
            </p:cNvSpPr>
            <p:nvPr/>
          </p:nvSpPr>
          <p:spPr bwMode="auto">
            <a:xfrm rot="3180000">
              <a:off x="7897815" y="2370139"/>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29" name="Rectangle 86"/>
            <p:cNvSpPr>
              <a:spLocks noChangeArrowheads="1"/>
            </p:cNvSpPr>
            <p:nvPr/>
          </p:nvSpPr>
          <p:spPr bwMode="auto">
            <a:xfrm rot="3180000">
              <a:off x="7950203" y="2439989"/>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0" name="Rectangle 87"/>
            <p:cNvSpPr>
              <a:spLocks noChangeArrowheads="1"/>
            </p:cNvSpPr>
            <p:nvPr/>
          </p:nvSpPr>
          <p:spPr bwMode="auto">
            <a:xfrm>
              <a:off x="7343778" y="4375152"/>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1" name="Rectangle 88"/>
            <p:cNvSpPr>
              <a:spLocks noChangeArrowheads="1"/>
            </p:cNvSpPr>
            <p:nvPr/>
          </p:nvSpPr>
          <p:spPr bwMode="auto">
            <a:xfrm>
              <a:off x="10099679" y="4367215"/>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2" name="Rectangle 89"/>
            <p:cNvSpPr>
              <a:spLocks noChangeArrowheads="1"/>
            </p:cNvSpPr>
            <p:nvPr/>
          </p:nvSpPr>
          <p:spPr bwMode="auto">
            <a:xfrm>
              <a:off x="7343778" y="4375152"/>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3" name="Rectangle 90"/>
            <p:cNvSpPr>
              <a:spLocks noChangeArrowheads="1"/>
            </p:cNvSpPr>
            <p:nvPr/>
          </p:nvSpPr>
          <p:spPr bwMode="auto">
            <a:xfrm>
              <a:off x="9366254" y="4375152"/>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4" name="Rectangle 91"/>
            <p:cNvSpPr>
              <a:spLocks noChangeArrowheads="1"/>
            </p:cNvSpPr>
            <p:nvPr/>
          </p:nvSpPr>
          <p:spPr bwMode="auto">
            <a:xfrm>
              <a:off x="8359778" y="4700590"/>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60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5" name="Rectangle 92"/>
            <p:cNvSpPr>
              <a:spLocks noChangeArrowheads="1"/>
            </p:cNvSpPr>
            <p:nvPr/>
          </p:nvSpPr>
          <p:spPr bwMode="auto">
            <a:xfrm rot="16140000">
              <a:off x="6337302" y="3589339"/>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6" name="Rectangle 93"/>
            <p:cNvSpPr>
              <a:spLocks noChangeArrowheads="1"/>
            </p:cNvSpPr>
            <p:nvPr/>
          </p:nvSpPr>
          <p:spPr bwMode="auto">
            <a:xfrm rot="16140000">
              <a:off x="6335715" y="3502027"/>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5</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7" name="Rectangle 94"/>
            <p:cNvSpPr>
              <a:spLocks noChangeArrowheads="1"/>
            </p:cNvSpPr>
            <p:nvPr/>
          </p:nvSpPr>
          <p:spPr bwMode="auto">
            <a:xfrm rot="16140000">
              <a:off x="10542592" y="3432177"/>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8" name="Rectangle 95"/>
            <p:cNvSpPr>
              <a:spLocks noChangeArrowheads="1"/>
            </p:cNvSpPr>
            <p:nvPr/>
          </p:nvSpPr>
          <p:spPr bwMode="auto">
            <a:xfrm rot="16140000">
              <a:off x="10541005" y="3344864"/>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39" name="Rectangle 96"/>
            <p:cNvSpPr>
              <a:spLocks noChangeArrowheads="1"/>
            </p:cNvSpPr>
            <p:nvPr/>
          </p:nvSpPr>
          <p:spPr bwMode="auto">
            <a:xfrm rot="16140000">
              <a:off x="10601330" y="2566989"/>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0" name="Rectangle 97"/>
            <p:cNvSpPr>
              <a:spLocks noChangeArrowheads="1"/>
            </p:cNvSpPr>
            <p:nvPr/>
          </p:nvSpPr>
          <p:spPr bwMode="auto">
            <a:xfrm rot="16140000">
              <a:off x="10599742" y="2478089"/>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1" name="Rectangle 98"/>
            <p:cNvSpPr>
              <a:spLocks noChangeArrowheads="1"/>
            </p:cNvSpPr>
            <p:nvPr/>
          </p:nvSpPr>
          <p:spPr bwMode="auto">
            <a:xfrm rot="16140000">
              <a:off x="10593392" y="1941513"/>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2" name="Rectangle 99"/>
            <p:cNvSpPr>
              <a:spLocks noChangeArrowheads="1"/>
            </p:cNvSpPr>
            <p:nvPr/>
          </p:nvSpPr>
          <p:spPr bwMode="auto">
            <a:xfrm rot="16140000">
              <a:off x="10591805" y="1854201"/>
              <a:ext cx="1571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0</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3" name="Rectangle 100"/>
            <p:cNvSpPr>
              <a:spLocks noChangeArrowheads="1"/>
            </p:cNvSpPr>
            <p:nvPr/>
          </p:nvSpPr>
          <p:spPr bwMode="auto">
            <a:xfrm>
              <a:off x="10033004" y="1254126"/>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12</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4" name="Rectangle 101"/>
            <p:cNvSpPr>
              <a:spLocks noChangeArrowheads="1"/>
            </p:cNvSpPr>
            <p:nvPr/>
          </p:nvSpPr>
          <p:spPr bwMode="auto">
            <a:xfrm>
              <a:off x="9075741" y="1244601"/>
              <a:ext cx="246063"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1F1A17"/>
                  </a:solidFill>
                  <a:effectLst/>
                  <a:latin typeface="Arial" panose="020B0604020202020204" pitchFamily="34" charset="0"/>
                </a:rPr>
                <a:t>18</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145" name="Freeform 102"/>
            <p:cNvSpPr>
              <a:spLocks/>
            </p:cNvSpPr>
            <p:nvPr/>
          </p:nvSpPr>
          <p:spPr bwMode="auto">
            <a:xfrm>
              <a:off x="9952042" y="1266826"/>
              <a:ext cx="922338" cy="917575"/>
            </a:xfrm>
            <a:custGeom>
              <a:avLst/>
              <a:gdLst>
                <a:gd name="T0" fmla="*/ 0 w 2904"/>
                <a:gd name="T1" fmla="*/ 2844 h 2891"/>
                <a:gd name="T2" fmla="*/ 2857 w 2904"/>
                <a:gd name="T3" fmla="*/ 0 h 2891"/>
                <a:gd name="T4" fmla="*/ 2904 w 2904"/>
                <a:gd name="T5" fmla="*/ 48 h 2891"/>
                <a:gd name="T6" fmla="*/ 47 w 2904"/>
                <a:gd name="T7" fmla="*/ 2891 h 2891"/>
                <a:gd name="T8" fmla="*/ 0 w 2904"/>
                <a:gd name="T9" fmla="*/ 2844 h 2891"/>
              </a:gdLst>
              <a:ahLst/>
              <a:cxnLst>
                <a:cxn ang="0">
                  <a:pos x="T0" y="T1"/>
                </a:cxn>
                <a:cxn ang="0">
                  <a:pos x="T2" y="T3"/>
                </a:cxn>
                <a:cxn ang="0">
                  <a:pos x="T4" y="T5"/>
                </a:cxn>
                <a:cxn ang="0">
                  <a:pos x="T6" y="T7"/>
                </a:cxn>
                <a:cxn ang="0">
                  <a:pos x="T8" y="T9"/>
                </a:cxn>
              </a:cxnLst>
              <a:rect l="0" t="0" r="r" b="b"/>
              <a:pathLst>
                <a:path w="2904" h="2891">
                  <a:moveTo>
                    <a:pt x="0" y="2844"/>
                  </a:moveTo>
                  <a:lnTo>
                    <a:pt x="2857" y="0"/>
                  </a:lnTo>
                  <a:lnTo>
                    <a:pt x="2904" y="48"/>
                  </a:lnTo>
                  <a:lnTo>
                    <a:pt x="47" y="2891"/>
                  </a:lnTo>
                  <a:lnTo>
                    <a:pt x="0" y="2844"/>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6" name="Freeform 103"/>
            <p:cNvSpPr>
              <a:spLocks noEditPoints="1"/>
            </p:cNvSpPr>
            <p:nvPr/>
          </p:nvSpPr>
          <p:spPr bwMode="auto">
            <a:xfrm>
              <a:off x="9472616" y="2200276"/>
              <a:ext cx="566738" cy="317500"/>
            </a:xfrm>
            <a:custGeom>
              <a:avLst/>
              <a:gdLst>
                <a:gd name="T0" fmla="*/ 891 w 1783"/>
                <a:gd name="T1" fmla="*/ 808 h 1000"/>
                <a:gd name="T2" fmla="*/ 966 w 1783"/>
                <a:gd name="T3" fmla="*/ 797 h 1000"/>
                <a:gd name="T4" fmla="*/ 1031 w 1783"/>
                <a:gd name="T5" fmla="*/ 765 h 1000"/>
                <a:gd name="T6" fmla="*/ 1105 w 1783"/>
                <a:gd name="T7" fmla="*/ 791 h 1000"/>
                <a:gd name="T8" fmla="*/ 1029 w 1783"/>
                <a:gd name="T9" fmla="*/ 843 h 1000"/>
                <a:gd name="T10" fmla="*/ 939 w 1783"/>
                <a:gd name="T11" fmla="*/ 870 h 1000"/>
                <a:gd name="T12" fmla="*/ 1077 w 1783"/>
                <a:gd name="T13" fmla="*/ 726 h 1000"/>
                <a:gd name="T14" fmla="*/ 1117 w 1783"/>
                <a:gd name="T15" fmla="*/ 665 h 1000"/>
                <a:gd name="T16" fmla="*/ 1139 w 1783"/>
                <a:gd name="T17" fmla="*/ 595 h 1000"/>
                <a:gd name="T18" fmla="*/ 1206 w 1783"/>
                <a:gd name="T19" fmla="*/ 589 h 1000"/>
                <a:gd name="T20" fmla="*/ 1183 w 1783"/>
                <a:gd name="T21" fmla="*/ 681 h 1000"/>
                <a:gd name="T22" fmla="*/ 1136 w 1783"/>
                <a:gd name="T23" fmla="*/ 759 h 1000"/>
                <a:gd name="T24" fmla="*/ 1208 w 1783"/>
                <a:gd name="T25" fmla="*/ 557 h 1000"/>
                <a:gd name="T26" fmla="*/ 1208 w 1783"/>
                <a:gd name="T27" fmla="*/ 557 h 1000"/>
                <a:gd name="T28" fmla="*/ 1137 w 1783"/>
                <a:gd name="T29" fmla="*/ 507 h 1000"/>
                <a:gd name="T30" fmla="*/ 1111 w 1783"/>
                <a:gd name="T31" fmla="*/ 438 h 1000"/>
                <a:gd name="T32" fmla="*/ 1068 w 1783"/>
                <a:gd name="T33" fmla="*/ 380 h 1000"/>
                <a:gd name="T34" fmla="*/ 1162 w 1783"/>
                <a:gd name="T35" fmla="*/ 393 h 1000"/>
                <a:gd name="T36" fmla="*/ 1199 w 1783"/>
                <a:gd name="T37" fmla="*/ 478 h 1000"/>
                <a:gd name="T38" fmla="*/ 1142 w 1783"/>
                <a:gd name="T39" fmla="*/ 557 h 1000"/>
                <a:gd name="T40" fmla="*/ 1068 w 1783"/>
                <a:gd name="T41" fmla="*/ 380 h 1000"/>
                <a:gd name="T42" fmla="*/ 1011 w 1783"/>
                <a:gd name="T43" fmla="*/ 337 h 1000"/>
                <a:gd name="T44" fmla="*/ 942 w 1783"/>
                <a:gd name="T45" fmla="*/ 312 h 1000"/>
                <a:gd name="T46" fmla="*/ 907 w 1783"/>
                <a:gd name="T47" fmla="*/ 241 h 1000"/>
                <a:gd name="T48" fmla="*/ 1000 w 1783"/>
                <a:gd name="T49" fmla="*/ 260 h 1000"/>
                <a:gd name="T50" fmla="*/ 1081 w 1783"/>
                <a:gd name="T51" fmla="*/ 304 h 1000"/>
                <a:gd name="T52" fmla="*/ 891 w 1783"/>
                <a:gd name="T53" fmla="*/ 306 h 1000"/>
                <a:gd name="T54" fmla="*/ 891 w 1783"/>
                <a:gd name="T55" fmla="*/ 240 h 1000"/>
                <a:gd name="T56" fmla="*/ 853 w 1783"/>
                <a:gd name="T57" fmla="*/ 310 h 1000"/>
                <a:gd name="T58" fmla="*/ 783 w 1783"/>
                <a:gd name="T59" fmla="*/ 332 h 1000"/>
                <a:gd name="T60" fmla="*/ 723 w 1783"/>
                <a:gd name="T61" fmla="*/ 372 h 1000"/>
                <a:gd name="T62" fmla="*/ 715 w 1783"/>
                <a:gd name="T63" fmla="*/ 295 h 1000"/>
                <a:gd name="T64" fmla="*/ 797 w 1783"/>
                <a:gd name="T65" fmla="*/ 254 h 1000"/>
                <a:gd name="T66" fmla="*/ 891 w 1783"/>
                <a:gd name="T67" fmla="*/ 240 h 1000"/>
                <a:gd name="T68" fmla="*/ 667 w 1783"/>
                <a:gd name="T69" fmla="*/ 334 h 1000"/>
                <a:gd name="T70" fmla="*/ 677 w 1783"/>
                <a:gd name="T71" fmla="*/ 427 h 1000"/>
                <a:gd name="T72" fmla="*/ 648 w 1783"/>
                <a:gd name="T73" fmla="*/ 495 h 1000"/>
                <a:gd name="T74" fmla="*/ 575 w 1783"/>
                <a:gd name="T75" fmla="*/ 557 h 1000"/>
                <a:gd name="T76" fmla="*/ 589 w 1783"/>
                <a:gd name="T77" fmla="*/ 464 h 1000"/>
                <a:gd name="T78" fmla="*/ 629 w 1783"/>
                <a:gd name="T79" fmla="*/ 380 h 1000"/>
                <a:gd name="T80" fmla="*/ 641 w 1783"/>
                <a:gd name="T81" fmla="*/ 557 h 1000"/>
                <a:gd name="T82" fmla="*/ 641 w 1783"/>
                <a:gd name="T83" fmla="*/ 557 h 1000"/>
                <a:gd name="T84" fmla="*/ 642 w 1783"/>
                <a:gd name="T85" fmla="*/ 583 h 1000"/>
                <a:gd name="T86" fmla="*/ 661 w 1783"/>
                <a:gd name="T87" fmla="*/ 654 h 1000"/>
                <a:gd name="T88" fmla="*/ 698 w 1783"/>
                <a:gd name="T89" fmla="*/ 716 h 1000"/>
                <a:gd name="T90" fmla="*/ 637 w 1783"/>
                <a:gd name="T91" fmla="*/ 747 h 1000"/>
                <a:gd name="T92" fmla="*/ 593 w 1783"/>
                <a:gd name="T93" fmla="*/ 667 h 1000"/>
                <a:gd name="T94" fmla="*/ 575 w 1783"/>
                <a:gd name="T95" fmla="*/ 574 h 1000"/>
                <a:gd name="T96" fmla="*/ 691 w 1783"/>
                <a:gd name="T97" fmla="*/ 758 h 1000"/>
                <a:gd name="T98" fmla="*/ 751 w 1783"/>
                <a:gd name="T99" fmla="*/ 765 h 1000"/>
                <a:gd name="T100" fmla="*/ 817 w 1783"/>
                <a:gd name="T101" fmla="*/ 797 h 1000"/>
                <a:gd name="T102" fmla="*/ 891 w 1783"/>
                <a:gd name="T103" fmla="*/ 808 h 1000"/>
                <a:gd name="T104" fmla="*/ 813 w 1783"/>
                <a:gd name="T105" fmla="*/ 864 h 1000"/>
                <a:gd name="T106" fmla="*/ 728 w 1783"/>
                <a:gd name="T107" fmla="*/ 829 h 1000"/>
                <a:gd name="T108" fmla="*/ 715 w 1783"/>
                <a:gd name="T109" fmla="*/ 734 h 1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83" h="1000">
                  <a:moveTo>
                    <a:pt x="891" y="808"/>
                  </a:moveTo>
                  <a:lnTo>
                    <a:pt x="891" y="808"/>
                  </a:lnTo>
                  <a:lnTo>
                    <a:pt x="891" y="874"/>
                  </a:lnTo>
                  <a:lnTo>
                    <a:pt x="891" y="874"/>
                  </a:lnTo>
                  <a:lnTo>
                    <a:pt x="891" y="808"/>
                  </a:lnTo>
                  <a:close/>
                  <a:moveTo>
                    <a:pt x="891" y="808"/>
                  </a:moveTo>
                  <a:lnTo>
                    <a:pt x="904" y="808"/>
                  </a:lnTo>
                  <a:lnTo>
                    <a:pt x="917" y="806"/>
                  </a:lnTo>
                  <a:lnTo>
                    <a:pt x="930" y="805"/>
                  </a:lnTo>
                  <a:lnTo>
                    <a:pt x="942" y="803"/>
                  </a:lnTo>
                  <a:lnTo>
                    <a:pt x="954" y="800"/>
                  </a:lnTo>
                  <a:lnTo>
                    <a:pt x="966" y="797"/>
                  </a:lnTo>
                  <a:lnTo>
                    <a:pt x="977" y="792"/>
                  </a:lnTo>
                  <a:lnTo>
                    <a:pt x="989" y="788"/>
                  </a:lnTo>
                  <a:lnTo>
                    <a:pt x="1000" y="783"/>
                  </a:lnTo>
                  <a:lnTo>
                    <a:pt x="1011" y="778"/>
                  </a:lnTo>
                  <a:lnTo>
                    <a:pt x="1021" y="771"/>
                  </a:lnTo>
                  <a:lnTo>
                    <a:pt x="1031" y="765"/>
                  </a:lnTo>
                  <a:lnTo>
                    <a:pt x="1041" y="758"/>
                  </a:lnTo>
                  <a:lnTo>
                    <a:pt x="1051" y="750"/>
                  </a:lnTo>
                  <a:lnTo>
                    <a:pt x="1060" y="743"/>
                  </a:lnTo>
                  <a:lnTo>
                    <a:pt x="1068" y="734"/>
                  </a:lnTo>
                  <a:lnTo>
                    <a:pt x="1116" y="781"/>
                  </a:lnTo>
                  <a:lnTo>
                    <a:pt x="1105" y="791"/>
                  </a:lnTo>
                  <a:lnTo>
                    <a:pt x="1093" y="802"/>
                  </a:lnTo>
                  <a:lnTo>
                    <a:pt x="1081" y="811"/>
                  </a:lnTo>
                  <a:lnTo>
                    <a:pt x="1068" y="820"/>
                  </a:lnTo>
                  <a:lnTo>
                    <a:pt x="1055" y="829"/>
                  </a:lnTo>
                  <a:lnTo>
                    <a:pt x="1042" y="836"/>
                  </a:lnTo>
                  <a:lnTo>
                    <a:pt x="1029" y="843"/>
                  </a:lnTo>
                  <a:lnTo>
                    <a:pt x="1014" y="849"/>
                  </a:lnTo>
                  <a:lnTo>
                    <a:pt x="1000" y="855"/>
                  </a:lnTo>
                  <a:lnTo>
                    <a:pt x="986" y="859"/>
                  </a:lnTo>
                  <a:lnTo>
                    <a:pt x="970" y="864"/>
                  </a:lnTo>
                  <a:lnTo>
                    <a:pt x="955" y="867"/>
                  </a:lnTo>
                  <a:lnTo>
                    <a:pt x="939" y="870"/>
                  </a:lnTo>
                  <a:lnTo>
                    <a:pt x="924" y="873"/>
                  </a:lnTo>
                  <a:lnTo>
                    <a:pt x="907" y="874"/>
                  </a:lnTo>
                  <a:lnTo>
                    <a:pt x="891" y="874"/>
                  </a:lnTo>
                  <a:lnTo>
                    <a:pt x="891" y="808"/>
                  </a:lnTo>
                  <a:close/>
                  <a:moveTo>
                    <a:pt x="1068" y="734"/>
                  </a:moveTo>
                  <a:lnTo>
                    <a:pt x="1077" y="726"/>
                  </a:lnTo>
                  <a:lnTo>
                    <a:pt x="1085" y="716"/>
                  </a:lnTo>
                  <a:lnTo>
                    <a:pt x="1092" y="707"/>
                  </a:lnTo>
                  <a:lnTo>
                    <a:pt x="1099" y="697"/>
                  </a:lnTo>
                  <a:lnTo>
                    <a:pt x="1106" y="687"/>
                  </a:lnTo>
                  <a:lnTo>
                    <a:pt x="1111" y="676"/>
                  </a:lnTo>
                  <a:lnTo>
                    <a:pt x="1117" y="665"/>
                  </a:lnTo>
                  <a:lnTo>
                    <a:pt x="1122" y="654"/>
                  </a:lnTo>
                  <a:lnTo>
                    <a:pt x="1127" y="643"/>
                  </a:lnTo>
                  <a:lnTo>
                    <a:pt x="1130" y="631"/>
                  </a:lnTo>
                  <a:lnTo>
                    <a:pt x="1135" y="620"/>
                  </a:lnTo>
                  <a:lnTo>
                    <a:pt x="1137" y="608"/>
                  </a:lnTo>
                  <a:lnTo>
                    <a:pt x="1139" y="595"/>
                  </a:lnTo>
                  <a:lnTo>
                    <a:pt x="1141" y="583"/>
                  </a:lnTo>
                  <a:lnTo>
                    <a:pt x="1141" y="571"/>
                  </a:lnTo>
                  <a:lnTo>
                    <a:pt x="1142" y="557"/>
                  </a:lnTo>
                  <a:lnTo>
                    <a:pt x="1208" y="557"/>
                  </a:lnTo>
                  <a:lnTo>
                    <a:pt x="1208" y="574"/>
                  </a:lnTo>
                  <a:lnTo>
                    <a:pt x="1206" y="589"/>
                  </a:lnTo>
                  <a:lnTo>
                    <a:pt x="1205" y="606"/>
                  </a:lnTo>
                  <a:lnTo>
                    <a:pt x="1202" y="621"/>
                  </a:lnTo>
                  <a:lnTo>
                    <a:pt x="1199" y="637"/>
                  </a:lnTo>
                  <a:lnTo>
                    <a:pt x="1194" y="651"/>
                  </a:lnTo>
                  <a:lnTo>
                    <a:pt x="1189" y="667"/>
                  </a:lnTo>
                  <a:lnTo>
                    <a:pt x="1183" y="681"/>
                  </a:lnTo>
                  <a:lnTo>
                    <a:pt x="1176" y="694"/>
                  </a:lnTo>
                  <a:lnTo>
                    <a:pt x="1170" y="708"/>
                  </a:lnTo>
                  <a:lnTo>
                    <a:pt x="1162" y="722"/>
                  </a:lnTo>
                  <a:lnTo>
                    <a:pt x="1154" y="734"/>
                  </a:lnTo>
                  <a:lnTo>
                    <a:pt x="1146" y="747"/>
                  </a:lnTo>
                  <a:lnTo>
                    <a:pt x="1136" y="759"/>
                  </a:lnTo>
                  <a:lnTo>
                    <a:pt x="1126" y="770"/>
                  </a:lnTo>
                  <a:lnTo>
                    <a:pt x="1116" y="781"/>
                  </a:lnTo>
                  <a:lnTo>
                    <a:pt x="1068" y="734"/>
                  </a:lnTo>
                  <a:close/>
                  <a:moveTo>
                    <a:pt x="1142" y="557"/>
                  </a:moveTo>
                  <a:lnTo>
                    <a:pt x="1142" y="557"/>
                  </a:lnTo>
                  <a:lnTo>
                    <a:pt x="1208" y="557"/>
                  </a:lnTo>
                  <a:lnTo>
                    <a:pt x="1208" y="557"/>
                  </a:lnTo>
                  <a:lnTo>
                    <a:pt x="1142" y="557"/>
                  </a:lnTo>
                  <a:close/>
                  <a:moveTo>
                    <a:pt x="1142" y="557"/>
                  </a:moveTo>
                  <a:lnTo>
                    <a:pt x="1142" y="557"/>
                  </a:lnTo>
                  <a:lnTo>
                    <a:pt x="1208" y="557"/>
                  </a:lnTo>
                  <a:lnTo>
                    <a:pt x="1208" y="557"/>
                  </a:lnTo>
                  <a:lnTo>
                    <a:pt x="1142" y="557"/>
                  </a:lnTo>
                  <a:close/>
                  <a:moveTo>
                    <a:pt x="1142" y="557"/>
                  </a:moveTo>
                  <a:lnTo>
                    <a:pt x="1141" y="544"/>
                  </a:lnTo>
                  <a:lnTo>
                    <a:pt x="1141" y="532"/>
                  </a:lnTo>
                  <a:lnTo>
                    <a:pt x="1139" y="519"/>
                  </a:lnTo>
                  <a:lnTo>
                    <a:pt x="1137" y="507"/>
                  </a:lnTo>
                  <a:lnTo>
                    <a:pt x="1135" y="495"/>
                  </a:lnTo>
                  <a:lnTo>
                    <a:pt x="1131" y="483"/>
                  </a:lnTo>
                  <a:lnTo>
                    <a:pt x="1127" y="472"/>
                  </a:lnTo>
                  <a:lnTo>
                    <a:pt x="1122" y="459"/>
                  </a:lnTo>
                  <a:lnTo>
                    <a:pt x="1117" y="448"/>
                  </a:lnTo>
                  <a:lnTo>
                    <a:pt x="1111" y="438"/>
                  </a:lnTo>
                  <a:lnTo>
                    <a:pt x="1106" y="427"/>
                  </a:lnTo>
                  <a:lnTo>
                    <a:pt x="1099" y="418"/>
                  </a:lnTo>
                  <a:lnTo>
                    <a:pt x="1092" y="408"/>
                  </a:lnTo>
                  <a:lnTo>
                    <a:pt x="1085" y="398"/>
                  </a:lnTo>
                  <a:lnTo>
                    <a:pt x="1077" y="389"/>
                  </a:lnTo>
                  <a:lnTo>
                    <a:pt x="1068" y="380"/>
                  </a:lnTo>
                  <a:lnTo>
                    <a:pt x="1116" y="334"/>
                  </a:lnTo>
                  <a:lnTo>
                    <a:pt x="1126" y="345"/>
                  </a:lnTo>
                  <a:lnTo>
                    <a:pt x="1136" y="356"/>
                  </a:lnTo>
                  <a:lnTo>
                    <a:pt x="1146" y="368"/>
                  </a:lnTo>
                  <a:lnTo>
                    <a:pt x="1154" y="380"/>
                  </a:lnTo>
                  <a:lnTo>
                    <a:pt x="1162" y="393"/>
                  </a:lnTo>
                  <a:lnTo>
                    <a:pt x="1170" y="407"/>
                  </a:lnTo>
                  <a:lnTo>
                    <a:pt x="1176" y="420"/>
                  </a:lnTo>
                  <a:lnTo>
                    <a:pt x="1183" y="434"/>
                  </a:lnTo>
                  <a:lnTo>
                    <a:pt x="1189" y="448"/>
                  </a:lnTo>
                  <a:lnTo>
                    <a:pt x="1194" y="463"/>
                  </a:lnTo>
                  <a:lnTo>
                    <a:pt x="1199" y="478"/>
                  </a:lnTo>
                  <a:lnTo>
                    <a:pt x="1202" y="494"/>
                  </a:lnTo>
                  <a:lnTo>
                    <a:pt x="1205" y="509"/>
                  </a:lnTo>
                  <a:lnTo>
                    <a:pt x="1206" y="524"/>
                  </a:lnTo>
                  <a:lnTo>
                    <a:pt x="1208" y="541"/>
                  </a:lnTo>
                  <a:lnTo>
                    <a:pt x="1208" y="557"/>
                  </a:lnTo>
                  <a:lnTo>
                    <a:pt x="1142" y="557"/>
                  </a:lnTo>
                  <a:close/>
                  <a:moveTo>
                    <a:pt x="1115" y="334"/>
                  </a:moveTo>
                  <a:lnTo>
                    <a:pt x="1783" y="1000"/>
                  </a:lnTo>
                  <a:lnTo>
                    <a:pt x="1116" y="334"/>
                  </a:lnTo>
                  <a:lnTo>
                    <a:pt x="1092" y="357"/>
                  </a:lnTo>
                  <a:lnTo>
                    <a:pt x="1115" y="334"/>
                  </a:lnTo>
                  <a:close/>
                  <a:moveTo>
                    <a:pt x="1068" y="380"/>
                  </a:moveTo>
                  <a:lnTo>
                    <a:pt x="1060" y="372"/>
                  </a:lnTo>
                  <a:lnTo>
                    <a:pt x="1051" y="365"/>
                  </a:lnTo>
                  <a:lnTo>
                    <a:pt x="1041" y="357"/>
                  </a:lnTo>
                  <a:lnTo>
                    <a:pt x="1031" y="349"/>
                  </a:lnTo>
                  <a:lnTo>
                    <a:pt x="1021" y="344"/>
                  </a:lnTo>
                  <a:lnTo>
                    <a:pt x="1011" y="337"/>
                  </a:lnTo>
                  <a:lnTo>
                    <a:pt x="1000" y="332"/>
                  </a:lnTo>
                  <a:lnTo>
                    <a:pt x="989" y="326"/>
                  </a:lnTo>
                  <a:lnTo>
                    <a:pt x="978" y="322"/>
                  </a:lnTo>
                  <a:lnTo>
                    <a:pt x="966" y="318"/>
                  </a:lnTo>
                  <a:lnTo>
                    <a:pt x="954" y="315"/>
                  </a:lnTo>
                  <a:lnTo>
                    <a:pt x="942" y="312"/>
                  </a:lnTo>
                  <a:lnTo>
                    <a:pt x="930" y="310"/>
                  </a:lnTo>
                  <a:lnTo>
                    <a:pt x="917" y="308"/>
                  </a:lnTo>
                  <a:lnTo>
                    <a:pt x="904" y="307"/>
                  </a:lnTo>
                  <a:lnTo>
                    <a:pt x="892" y="306"/>
                  </a:lnTo>
                  <a:lnTo>
                    <a:pt x="892" y="240"/>
                  </a:lnTo>
                  <a:lnTo>
                    <a:pt x="907" y="241"/>
                  </a:lnTo>
                  <a:lnTo>
                    <a:pt x="924" y="242"/>
                  </a:lnTo>
                  <a:lnTo>
                    <a:pt x="939" y="245"/>
                  </a:lnTo>
                  <a:lnTo>
                    <a:pt x="955" y="247"/>
                  </a:lnTo>
                  <a:lnTo>
                    <a:pt x="970" y="250"/>
                  </a:lnTo>
                  <a:lnTo>
                    <a:pt x="986" y="254"/>
                  </a:lnTo>
                  <a:lnTo>
                    <a:pt x="1000" y="260"/>
                  </a:lnTo>
                  <a:lnTo>
                    <a:pt x="1014" y="265"/>
                  </a:lnTo>
                  <a:lnTo>
                    <a:pt x="1029" y="272"/>
                  </a:lnTo>
                  <a:lnTo>
                    <a:pt x="1042" y="279"/>
                  </a:lnTo>
                  <a:lnTo>
                    <a:pt x="1055" y="286"/>
                  </a:lnTo>
                  <a:lnTo>
                    <a:pt x="1068" y="295"/>
                  </a:lnTo>
                  <a:lnTo>
                    <a:pt x="1081" y="304"/>
                  </a:lnTo>
                  <a:lnTo>
                    <a:pt x="1093" y="313"/>
                  </a:lnTo>
                  <a:lnTo>
                    <a:pt x="1104" y="323"/>
                  </a:lnTo>
                  <a:lnTo>
                    <a:pt x="1115" y="334"/>
                  </a:lnTo>
                  <a:lnTo>
                    <a:pt x="1068" y="380"/>
                  </a:lnTo>
                  <a:close/>
                  <a:moveTo>
                    <a:pt x="892" y="306"/>
                  </a:moveTo>
                  <a:lnTo>
                    <a:pt x="891" y="306"/>
                  </a:lnTo>
                  <a:lnTo>
                    <a:pt x="891" y="240"/>
                  </a:lnTo>
                  <a:lnTo>
                    <a:pt x="892" y="240"/>
                  </a:lnTo>
                  <a:lnTo>
                    <a:pt x="892" y="306"/>
                  </a:lnTo>
                  <a:close/>
                  <a:moveTo>
                    <a:pt x="891" y="306"/>
                  </a:moveTo>
                  <a:lnTo>
                    <a:pt x="891" y="306"/>
                  </a:lnTo>
                  <a:lnTo>
                    <a:pt x="891" y="240"/>
                  </a:lnTo>
                  <a:lnTo>
                    <a:pt x="891" y="240"/>
                  </a:lnTo>
                  <a:lnTo>
                    <a:pt x="891" y="306"/>
                  </a:lnTo>
                  <a:close/>
                  <a:moveTo>
                    <a:pt x="891" y="306"/>
                  </a:moveTo>
                  <a:lnTo>
                    <a:pt x="879" y="307"/>
                  </a:lnTo>
                  <a:lnTo>
                    <a:pt x="866" y="308"/>
                  </a:lnTo>
                  <a:lnTo>
                    <a:pt x="853" y="310"/>
                  </a:lnTo>
                  <a:lnTo>
                    <a:pt x="841" y="312"/>
                  </a:lnTo>
                  <a:lnTo>
                    <a:pt x="829" y="315"/>
                  </a:lnTo>
                  <a:lnTo>
                    <a:pt x="817" y="318"/>
                  </a:lnTo>
                  <a:lnTo>
                    <a:pt x="805" y="322"/>
                  </a:lnTo>
                  <a:lnTo>
                    <a:pt x="794" y="326"/>
                  </a:lnTo>
                  <a:lnTo>
                    <a:pt x="783" y="332"/>
                  </a:lnTo>
                  <a:lnTo>
                    <a:pt x="772" y="337"/>
                  </a:lnTo>
                  <a:lnTo>
                    <a:pt x="762" y="344"/>
                  </a:lnTo>
                  <a:lnTo>
                    <a:pt x="751" y="349"/>
                  </a:lnTo>
                  <a:lnTo>
                    <a:pt x="742" y="357"/>
                  </a:lnTo>
                  <a:lnTo>
                    <a:pt x="732" y="365"/>
                  </a:lnTo>
                  <a:lnTo>
                    <a:pt x="723" y="372"/>
                  </a:lnTo>
                  <a:lnTo>
                    <a:pt x="715" y="380"/>
                  </a:lnTo>
                  <a:lnTo>
                    <a:pt x="667" y="334"/>
                  </a:lnTo>
                  <a:lnTo>
                    <a:pt x="678" y="323"/>
                  </a:lnTo>
                  <a:lnTo>
                    <a:pt x="690" y="313"/>
                  </a:lnTo>
                  <a:lnTo>
                    <a:pt x="702" y="304"/>
                  </a:lnTo>
                  <a:lnTo>
                    <a:pt x="715" y="295"/>
                  </a:lnTo>
                  <a:lnTo>
                    <a:pt x="727" y="286"/>
                  </a:lnTo>
                  <a:lnTo>
                    <a:pt x="741" y="279"/>
                  </a:lnTo>
                  <a:lnTo>
                    <a:pt x="754" y="272"/>
                  </a:lnTo>
                  <a:lnTo>
                    <a:pt x="769" y="265"/>
                  </a:lnTo>
                  <a:lnTo>
                    <a:pt x="783" y="260"/>
                  </a:lnTo>
                  <a:lnTo>
                    <a:pt x="797" y="254"/>
                  </a:lnTo>
                  <a:lnTo>
                    <a:pt x="813" y="250"/>
                  </a:lnTo>
                  <a:lnTo>
                    <a:pt x="828" y="247"/>
                  </a:lnTo>
                  <a:lnTo>
                    <a:pt x="844" y="245"/>
                  </a:lnTo>
                  <a:lnTo>
                    <a:pt x="859" y="242"/>
                  </a:lnTo>
                  <a:lnTo>
                    <a:pt x="876" y="241"/>
                  </a:lnTo>
                  <a:lnTo>
                    <a:pt x="891" y="240"/>
                  </a:lnTo>
                  <a:lnTo>
                    <a:pt x="891" y="306"/>
                  </a:lnTo>
                  <a:close/>
                  <a:moveTo>
                    <a:pt x="667" y="334"/>
                  </a:moveTo>
                  <a:lnTo>
                    <a:pt x="1001" y="0"/>
                  </a:lnTo>
                  <a:lnTo>
                    <a:pt x="667" y="334"/>
                  </a:lnTo>
                  <a:lnTo>
                    <a:pt x="691" y="357"/>
                  </a:lnTo>
                  <a:lnTo>
                    <a:pt x="667" y="334"/>
                  </a:lnTo>
                  <a:close/>
                  <a:moveTo>
                    <a:pt x="715" y="380"/>
                  </a:moveTo>
                  <a:lnTo>
                    <a:pt x="706" y="389"/>
                  </a:lnTo>
                  <a:lnTo>
                    <a:pt x="698" y="398"/>
                  </a:lnTo>
                  <a:lnTo>
                    <a:pt x="690" y="408"/>
                  </a:lnTo>
                  <a:lnTo>
                    <a:pt x="684" y="418"/>
                  </a:lnTo>
                  <a:lnTo>
                    <a:pt x="677" y="427"/>
                  </a:lnTo>
                  <a:lnTo>
                    <a:pt x="672" y="438"/>
                  </a:lnTo>
                  <a:lnTo>
                    <a:pt x="666" y="448"/>
                  </a:lnTo>
                  <a:lnTo>
                    <a:pt x="661" y="459"/>
                  </a:lnTo>
                  <a:lnTo>
                    <a:pt x="656" y="472"/>
                  </a:lnTo>
                  <a:lnTo>
                    <a:pt x="652" y="483"/>
                  </a:lnTo>
                  <a:lnTo>
                    <a:pt x="648" y="495"/>
                  </a:lnTo>
                  <a:lnTo>
                    <a:pt x="646" y="507"/>
                  </a:lnTo>
                  <a:lnTo>
                    <a:pt x="644" y="519"/>
                  </a:lnTo>
                  <a:lnTo>
                    <a:pt x="642" y="532"/>
                  </a:lnTo>
                  <a:lnTo>
                    <a:pt x="641" y="544"/>
                  </a:lnTo>
                  <a:lnTo>
                    <a:pt x="641" y="557"/>
                  </a:lnTo>
                  <a:lnTo>
                    <a:pt x="575" y="557"/>
                  </a:lnTo>
                  <a:lnTo>
                    <a:pt x="575" y="541"/>
                  </a:lnTo>
                  <a:lnTo>
                    <a:pt x="576" y="524"/>
                  </a:lnTo>
                  <a:lnTo>
                    <a:pt x="578" y="509"/>
                  </a:lnTo>
                  <a:lnTo>
                    <a:pt x="581" y="494"/>
                  </a:lnTo>
                  <a:lnTo>
                    <a:pt x="584" y="478"/>
                  </a:lnTo>
                  <a:lnTo>
                    <a:pt x="589" y="464"/>
                  </a:lnTo>
                  <a:lnTo>
                    <a:pt x="593" y="448"/>
                  </a:lnTo>
                  <a:lnTo>
                    <a:pt x="600" y="434"/>
                  </a:lnTo>
                  <a:lnTo>
                    <a:pt x="605" y="420"/>
                  </a:lnTo>
                  <a:lnTo>
                    <a:pt x="613" y="407"/>
                  </a:lnTo>
                  <a:lnTo>
                    <a:pt x="621" y="393"/>
                  </a:lnTo>
                  <a:lnTo>
                    <a:pt x="629" y="380"/>
                  </a:lnTo>
                  <a:lnTo>
                    <a:pt x="637" y="368"/>
                  </a:lnTo>
                  <a:lnTo>
                    <a:pt x="647" y="356"/>
                  </a:lnTo>
                  <a:lnTo>
                    <a:pt x="657" y="345"/>
                  </a:lnTo>
                  <a:lnTo>
                    <a:pt x="667" y="334"/>
                  </a:lnTo>
                  <a:lnTo>
                    <a:pt x="715" y="380"/>
                  </a:lnTo>
                  <a:close/>
                  <a:moveTo>
                    <a:pt x="641" y="557"/>
                  </a:moveTo>
                  <a:lnTo>
                    <a:pt x="641" y="557"/>
                  </a:lnTo>
                  <a:lnTo>
                    <a:pt x="575" y="557"/>
                  </a:lnTo>
                  <a:lnTo>
                    <a:pt x="575" y="557"/>
                  </a:lnTo>
                  <a:lnTo>
                    <a:pt x="641" y="557"/>
                  </a:lnTo>
                  <a:close/>
                  <a:moveTo>
                    <a:pt x="641" y="557"/>
                  </a:moveTo>
                  <a:lnTo>
                    <a:pt x="641" y="557"/>
                  </a:lnTo>
                  <a:lnTo>
                    <a:pt x="575" y="557"/>
                  </a:lnTo>
                  <a:lnTo>
                    <a:pt x="575" y="557"/>
                  </a:lnTo>
                  <a:lnTo>
                    <a:pt x="641" y="557"/>
                  </a:lnTo>
                  <a:close/>
                  <a:moveTo>
                    <a:pt x="641" y="557"/>
                  </a:moveTo>
                  <a:lnTo>
                    <a:pt x="641" y="571"/>
                  </a:lnTo>
                  <a:lnTo>
                    <a:pt x="642" y="583"/>
                  </a:lnTo>
                  <a:lnTo>
                    <a:pt x="644" y="595"/>
                  </a:lnTo>
                  <a:lnTo>
                    <a:pt x="646" y="608"/>
                  </a:lnTo>
                  <a:lnTo>
                    <a:pt x="648" y="620"/>
                  </a:lnTo>
                  <a:lnTo>
                    <a:pt x="652" y="631"/>
                  </a:lnTo>
                  <a:lnTo>
                    <a:pt x="656" y="643"/>
                  </a:lnTo>
                  <a:lnTo>
                    <a:pt x="661" y="654"/>
                  </a:lnTo>
                  <a:lnTo>
                    <a:pt x="666" y="665"/>
                  </a:lnTo>
                  <a:lnTo>
                    <a:pt x="672" y="676"/>
                  </a:lnTo>
                  <a:lnTo>
                    <a:pt x="677" y="687"/>
                  </a:lnTo>
                  <a:lnTo>
                    <a:pt x="684" y="697"/>
                  </a:lnTo>
                  <a:lnTo>
                    <a:pt x="690" y="707"/>
                  </a:lnTo>
                  <a:lnTo>
                    <a:pt x="698" y="716"/>
                  </a:lnTo>
                  <a:lnTo>
                    <a:pt x="706" y="726"/>
                  </a:lnTo>
                  <a:lnTo>
                    <a:pt x="715" y="734"/>
                  </a:lnTo>
                  <a:lnTo>
                    <a:pt x="667" y="781"/>
                  </a:lnTo>
                  <a:lnTo>
                    <a:pt x="657" y="770"/>
                  </a:lnTo>
                  <a:lnTo>
                    <a:pt x="647" y="759"/>
                  </a:lnTo>
                  <a:lnTo>
                    <a:pt x="637" y="747"/>
                  </a:lnTo>
                  <a:lnTo>
                    <a:pt x="629" y="734"/>
                  </a:lnTo>
                  <a:lnTo>
                    <a:pt x="621" y="722"/>
                  </a:lnTo>
                  <a:lnTo>
                    <a:pt x="613" y="708"/>
                  </a:lnTo>
                  <a:lnTo>
                    <a:pt x="605" y="694"/>
                  </a:lnTo>
                  <a:lnTo>
                    <a:pt x="600" y="681"/>
                  </a:lnTo>
                  <a:lnTo>
                    <a:pt x="593" y="667"/>
                  </a:lnTo>
                  <a:lnTo>
                    <a:pt x="589" y="651"/>
                  </a:lnTo>
                  <a:lnTo>
                    <a:pt x="584" y="637"/>
                  </a:lnTo>
                  <a:lnTo>
                    <a:pt x="581" y="621"/>
                  </a:lnTo>
                  <a:lnTo>
                    <a:pt x="578" y="606"/>
                  </a:lnTo>
                  <a:lnTo>
                    <a:pt x="576" y="589"/>
                  </a:lnTo>
                  <a:lnTo>
                    <a:pt x="575" y="574"/>
                  </a:lnTo>
                  <a:lnTo>
                    <a:pt x="575" y="557"/>
                  </a:lnTo>
                  <a:lnTo>
                    <a:pt x="641" y="557"/>
                  </a:lnTo>
                  <a:close/>
                  <a:moveTo>
                    <a:pt x="667" y="781"/>
                  </a:moveTo>
                  <a:lnTo>
                    <a:pt x="0" y="115"/>
                  </a:lnTo>
                  <a:lnTo>
                    <a:pt x="667" y="781"/>
                  </a:lnTo>
                  <a:lnTo>
                    <a:pt x="691" y="758"/>
                  </a:lnTo>
                  <a:lnTo>
                    <a:pt x="667" y="781"/>
                  </a:lnTo>
                  <a:close/>
                  <a:moveTo>
                    <a:pt x="715" y="734"/>
                  </a:moveTo>
                  <a:lnTo>
                    <a:pt x="723" y="743"/>
                  </a:lnTo>
                  <a:lnTo>
                    <a:pt x="732" y="750"/>
                  </a:lnTo>
                  <a:lnTo>
                    <a:pt x="741" y="758"/>
                  </a:lnTo>
                  <a:lnTo>
                    <a:pt x="751" y="765"/>
                  </a:lnTo>
                  <a:lnTo>
                    <a:pt x="762" y="771"/>
                  </a:lnTo>
                  <a:lnTo>
                    <a:pt x="772" y="778"/>
                  </a:lnTo>
                  <a:lnTo>
                    <a:pt x="783" y="783"/>
                  </a:lnTo>
                  <a:lnTo>
                    <a:pt x="794" y="788"/>
                  </a:lnTo>
                  <a:lnTo>
                    <a:pt x="805" y="792"/>
                  </a:lnTo>
                  <a:lnTo>
                    <a:pt x="817" y="797"/>
                  </a:lnTo>
                  <a:lnTo>
                    <a:pt x="829" y="800"/>
                  </a:lnTo>
                  <a:lnTo>
                    <a:pt x="841" y="803"/>
                  </a:lnTo>
                  <a:lnTo>
                    <a:pt x="853" y="805"/>
                  </a:lnTo>
                  <a:lnTo>
                    <a:pt x="866" y="806"/>
                  </a:lnTo>
                  <a:lnTo>
                    <a:pt x="879" y="808"/>
                  </a:lnTo>
                  <a:lnTo>
                    <a:pt x="891" y="808"/>
                  </a:lnTo>
                  <a:lnTo>
                    <a:pt x="891" y="874"/>
                  </a:lnTo>
                  <a:lnTo>
                    <a:pt x="876" y="874"/>
                  </a:lnTo>
                  <a:lnTo>
                    <a:pt x="859" y="873"/>
                  </a:lnTo>
                  <a:lnTo>
                    <a:pt x="844" y="870"/>
                  </a:lnTo>
                  <a:lnTo>
                    <a:pt x="828" y="867"/>
                  </a:lnTo>
                  <a:lnTo>
                    <a:pt x="813" y="864"/>
                  </a:lnTo>
                  <a:lnTo>
                    <a:pt x="797" y="859"/>
                  </a:lnTo>
                  <a:lnTo>
                    <a:pt x="783" y="855"/>
                  </a:lnTo>
                  <a:lnTo>
                    <a:pt x="769" y="849"/>
                  </a:lnTo>
                  <a:lnTo>
                    <a:pt x="754" y="843"/>
                  </a:lnTo>
                  <a:lnTo>
                    <a:pt x="741" y="836"/>
                  </a:lnTo>
                  <a:lnTo>
                    <a:pt x="728" y="829"/>
                  </a:lnTo>
                  <a:lnTo>
                    <a:pt x="715" y="820"/>
                  </a:lnTo>
                  <a:lnTo>
                    <a:pt x="702" y="811"/>
                  </a:lnTo>
                  <a:lnTo>
                    <a:pt x="690" y="802"/>
                  </a:lnTo>
                  <a:lnTo>
                    <a:pt x="678" y="791"/>
                  </a:lnTo>
                  <a:lnTo>
                    <a:pt x="667" y="781"/>
                  </a:lnTo>
                  <a:lnTo>
                    <a:pt x="715" y="734"/>
                  </a:lnTo>
                  <a:close/>
                  <a:moveTo>
                    <a:pt x="891" y="808"/>
                  </a:moveTo>
                  <a:lnTo>
                    <a:pt x="891" y="808"/>
                  </a:lnTo>
                  <a:lnTo>
                    <a:pt x="891" y="874"/>
                  </a:lnTo>
                  <a:lnTo>
                    <a:pt x="891" y="874"/>
                  </a:lnTo>
                  <a:lnTo>
                    <a:pt x="891" y="80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7" name="Rectangle 104"/>
            <p:cNvSpPr>
              <a:spLocks noChangeArrowheads="1"/>
            </p:cNvSpPr>
            <p:nvPr/>
          </p:nvSpPr>
          <p:spPr bwMode="auto">
            <a:xfrm>
              <a:off x="8636003" y="1489076"/>
              <a:ext cx="995363" cy="2063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48" name="Rectangle 105"/>
            <p:cNvSpPr>
              <a:spLocks noChangeArrowheads="1"/>
            </p:cNvSpPr>
            <p:nvPr/>
          </p:nvSpPr>
          <p:spPr bwMode="auto">
            <a:xfrm>
              <a:off x="11007730" y="989013"/>
              <a:ext cx="6334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F1A17"/>
                  </a:solidFill>
                  <a:effectLst/>
                  <a:latin typeface="Arial" panose="020B0604020202020204" pitchFamily="34" charset="0"/>
                </a:rPr>
                <a:t>O 3.5mm</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49" name="Freeform 106"/>
            <p:cNvSpPr>
              <a:spLocks/>
            </p:cNvSpPr>
            <p:nvPr/>
          </p:nvSpPr>
          <p:spPr bwMode="auto">
            <a:xfrm>
              <a:off x="11015667" y="1017588"/>
              <a:ext cx="93663" cy="136525"/>
            </a:xfrm>
            <a:custGeom>
              <a:avLst/>
              <a:gdLst>
                <a:gd name="T0" fmla="*/ 0 w 298"/>
                <a:gd name="T1" fmla="*/ 410 h 431"/>
                <a:gd name="T2" fmla="*/ 266 w 298"/>
                <a:gd name="T3" fmla="*/ 0 h 431"/>
                <a:gd name="T4" fmla="*/ 298 w 298"/>
                <a:gd name="T5" fmla="*/ 21 h 431"/>
                <a:gd name="T6" fmla="*/ 32 w 298"/>
                <a:gd name="T7" fmla="*/ 431 h 431"/>
                <a:gd name="T8" fmla="*/ 0 w 298"/>
                <a:gd name="T9" fmla="*/ 410 h 431"/>
              </a:gdLst>
              <a:ahLst/>
              <a:cxnLst>
                <a:cxn ang="0">
                  <a:pos x="T0" y="T1"/>
                </a:cxn>
                <a:cxn ang="0">
                  <a:pos x="T2" y="T3"/>
                </a:cxn>
                <a:cxn ang="0">
                  <a:pos x="T4" y="T5"/>
                </a:cxn>
                <a:cxn ang="0">
                  <a:pos x="T6" y="T7"/>
                </a:cxn>
                <a:cxn ang="0">
                  <a:pos x="T8" y="T9"/>
                </a:cxn>
              </a:cxnLst>
              <a:rect l="0" t="0" r="r" b="b"/>
              <a:pathLst>
                <a:path w="298" h="431">
                  <a:moveTo>
                    <a:pt x="0" y="410"/>
                  </a:moveTo>
                  <a:lnTo>
                    <a:pt x="266" y="0"/>
                  </a:lnTo>
                  <a:lnTo>
                    <a:pt x="298" y="21"/>
                  </a:lnTo>
                  <a:lnTo>
                    <a:pt x="32" y="431"/>
                  </a:lnTo>
                  <a:lnTo>
                    <a:pt x="0" y="410"/>
                  </a:lnTo>
                  <a:close/>
                </a:path>
              </a:pathLst>
            </a:custGeom>
            <a:solidFill>
              <a:srgbClr val="13151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0" name="Rectangle 107"/>
            <p:cNvSpPr>
              <a:spLocks noChangeArrowheads="1"/>
            </p:cNvSpPr>
            <p:nvPr/>
          </p:nvSpPr>
          <p:spPr bwMode="auto">
            <a:xfrm>
              <a:off x="6992940" y="1674813"/>
              <a:ext cx="7938" cy="1187451"/>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1" name="Rectangle 108"/>
            <p:cNvSpPr>
              <a:spLocks noChangeArrowheads="1"/>
            </p:cNvSpPr>
            <p:nvPr/>
          </p:nvSpPr>
          <p:spPr bwMode="auto">
            <a:xfrm>
              <a:off x="6992940" y="1674813"/>
              <a:ext cx="3470277" cy="3175"/>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2" name="Rectangle 109"/>
            <p:cNvSpPr>
              <a:spLocks noChangeArrowheads="1"/>
            </p:cNvSpPr>
            <p:nvPr/>
          </p:nvSpPr>
          <p:spPr bwMode="auto">
            <a:xfrm>
              <a:off x="10483855" y="1684338"/>
              <a:ext cx="4763" cy="2409826"/>
            </a:xfrm>
            <a:prstGeom prst="rect">
              <a:avLst/>
            </a:prstGeom>
            <a:solidFill>
              <a:srgbClr val="13151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3153" name="Rectangle 110"/>
            <p:cNvSpPr>
              <a:spLocks noChangeArrowheads="1"/>
            </p:cNvSpPr>
            <p:nvPr/>
          </p:nvSpPr>
          <p:spPr bwMode="auto">
            <a:xfrm>
              <a:off x="7010402" y="4100514"/>
              <a:ext cx="3468690" cy="1588"/>
            </a:xfrm>
            <a:prstGeom prst="rect">
              <a:avLst/>
            </a:prstGeom>
            <a:solidFill>
              <a:srgbClr val="13151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4" name="Freeform 111"/>
            <p:cNvSpPr>
              <a:spLocks/>
            </p:cNvSpPr>
            <p:nvPr/>
          </p:nvSpPr>
          <p:spPr bwMode="auto">
            <a:xfrm>
              <a:off x="10812467" y="2951164"/>
              <a:ext cx="57150" cy="180975"/>
            </a:xfrm>
            <a:custGeom>
              <a:avLst/>
              <a:gdLst>
                <a:gd name="T0" fmla="*/ 181 w 181"/>
                <a:gd name="T1" fmla="*/ 568 h 568"/>
                <a:gd name="T2" fmla="*/ 0 w 181"/>
                <a:gd name="T3" fmla="*/ 568 h 568"/>
                <a:gd name="T4" fmla="*/ 89 w 181"/>
                <a:gd name="T5" fmla="*/ 0 h 568"/>
                <a:gd name="T6" fmla="*/ 181 w 181"/>
                <a:gd name="T7" fmla="*/ 568 h 568"/>
              </a:gdLst>
              <a:ahLst/>
              <a:cxnLst>
                <a:cxn ang="0">
                  <a:pos x="T0" y="T1"/>
                </a:cxn>
                <a:cxn ang="0">
                  <a:pos x="T2" y="T3"/>
                </a:cxn>
                <a:cxn ang="0">
                  <a:pos x="T4" y="T5"/>
                </a:cxn>
                <a:cxn ang="0">
                  <a:pos x="T6" y="T7"/>
                </a:cxn>
              </a:cxnLst>
              <a:rect l="0" t="0" r="r" b="b"/>
              <a:pathLst>
                <a:path w="181" h="568">
                  <a:moveTo>
                    <a:pt x="181" y="568"/>
                  </a:moveTo>
                  <a:lnTo>
                    <a:pt x="0" y="568"/>
                  </a:lnTo>
                  <a:lnTo>
                    <a:pt x="89" y="0"/>
                  </a:lnTo>
                  <a:lnTo>
                    <a:pt x="181" y="568"/>
                  </a:lnTo>
                  <a:close/>
                </a:path>
              </a:pathLst>
            </a:custGeom>
            <a:solidFill>
              <a:srgbClr val="1F1A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55" name="Freeform 112"/>
            <p:cNvSpPr>
              <a:spLocks/>
            </p:cNvSpPr>
            <p:nvPr/>
          </p:nvSpPr>
          <p:spPr bwMode="auto">
            <a:xfrm>
              <a:off x="10812467" y="2951164"/>
              <a:ext cx="57150" cy="180975"/>
            </a:xfrm>
            <a:custGeom>
              <a:avLst/>
              <a:gdLst>
                <a:gd name="T0" fmla="*/ 181 w 181"/>
                <a:gd name="T1" fmla="*/ 568 h 568"/>
                <a:gd name="T2" fmla="*/ 0 w 181"/>
                <a:gd name="T3" fmla="*/ 568 h 568"/>
                <a:gd name="T4" fmla="*/ 89 w 181"/>
                <a:gd name="T5" fmla="*/ 0 h 568"/>
                <a:gd name="T6" fmla="*/ 181 w 181"/>
                <a:gd name="T7" fmla="*/ 568 h 568"/>
              </a:gdLst>
              <a:ahLst/>
              <a:cxnLst>
                <a:cxn ang="0">
                  <a:pos x="T0" y="T1"/>
                </a:cxn>
                <a:cxn ang="0">
                  <a:pos x="T2" y="T3"/>
                </a:cxn>
                <a:cxn ang="0">
                  <a:pos x="T4" y="T5"/>
                </a:cxn>
                <a:cxn ang="0">
                  <a:pos x="T6" y="T7"/>
                </a:cxn>
              </a:cxnLst>
              <a:rect l="0" t="0" r="r" b="b"/>
              <a:pathLst>
                <a:path w="181" h="568">
                  <a:moveTo>
                    <a:pt x="181" y="568"/>
                  </a:moveTo>
                  <a:lnTo>
                    <a:pt x="0" y="568"/>
                  </a:lnTo>
                  <a:lnTo>
                    <a:pt x="89" y="0"/>
                  </a:lnTo>
                  <a:lnTo>
                    <a:pt x="181" y="568"/>
                  </a:lnTo>
                  <a:close/>
                </a:path>
              </a:pathLst>
            </a:custGeom>
            <a:noFill/>
            <a:ln w="1588">
              <a:solidFill>
                <a:srgbClr val="1F1A17"/>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pSp>
      <p:grpSp>
        <p:nvGrpSpPr>
          <p:cNvPr id="3156" name="Group 3155"/>
          <p:cNvGrpSpPr/>
          <p:nvPr/>
        </p:nvGrpSpPr>
        <p:grpSpPr>
          <a:xfrm>
            <a:off x="8017767" y="2743353"/>
            <a:ext cx="145790" cy="145747"/>
            <a:chOff x="8017767" y="2743353"/>
            <a:chExt cx="145790" cy="145747"/>
          </a:xfrm>
        </p:grpSpPr>
        <p:cxnSp>
          <p:nvCxnSpPr>
            <p:cNvPr id="125" name="AutoShape 7"/>
            <p:cNvCxnSpPr>
              <a:cxnSpLocks noChangeShapeType="1"/>
            </p:cNvCxnSpPr>
            <p:nvPr/>
          </p:nvCxnSpPr>
          <p:spPr bwMode="auto">
            <a:xfrm>
              <a:off x="8090662" y="2743353"/>
              <a:ext cx="0" cy="145747"/>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26" name="AutoShape 8"/>
            <p:cNvCxnSpPr>
              <a:cxnSpLocks noChangeShapeType="1"/>
            </p:cNvCxnSpPr>
            <p:nvPr/>
          </p:nvCxnSpPr>
          <p:spPr bwMode="auto">
            <a:xfrm rot="5400000">
              <a:off x="8090662" y="2743332"/>
              <a:ext cx="0" cy="145790"/>
            </a:xfrm>
            <a:prstGeom prst="straightConnector1">
              <a:avLst/>
            </a:prstGeom>
            <a:noFill/>
            <a:ln w="1905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grpSp>
      <p:sp>
        <p:nvSpPr>
          <p:cNvPr id="129" name="TextBox 128"/>
          <p:cNvSpPr txBox="1"/>
          <p:nvPr/>
        </p:nvSpPr>
        <p:spPr>
          <a:xfrm>
            <a:off x="258441" y="1008827"/>
            <a:ext cx="5774294" cy="4524315"/>
          </a:xfrm>
          <a:prstGeom prst="rect">
            <a:avLst/>
          </a:prstGeom>
          <a:noFill/>
        </p:spPr>
        <p:txBody>
          <a:bodyPr wrap="square" rtlCol="0">
            <a:spAutoFit/>
          </a:bodyPr>
          <a:lstStyle/>
          <a:p>
            <a:r>
              <a:rPr lang="en-GB" dirty="0" smtClean="0">
                <a:latin typeface="Arial Rounded MT Bold" panose="020F0704030504030204" pitchFamily="34" charset="0"/>
              </a:rPr>
              <a:t>The drawing opposite is used to mark out the S1 bear keyring that pupils make in Technical. </a:t>
            </a:r>
          </a:p>
          <a:p>
            <a:endParaRPr lang="en-GB" dirty="0">
              <a:latin typeface="Arial Rounded MT Bold" panose="020F0704030504030204" pitchFamily="34" charset="0"/>
            </a:endParaRPr>
          </a:p>
          <a:p>
            <a:r>
              <a:rPr lang="en-GB" dirty="0" smtClean="0">
                <a:latin typeface="Arial Rounded MT Bold" panose="020F0704030504030204" pitchFamily="34" charset="0"/>
              </a:rPr>
              <a:t>Both a circle and a curve appear on the drawing. </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r>
              <a:rPr lang="en-GB" dirty="0" smtClean="0">
                <a:latin typeface="Arial Rounded MT Bold" panose="020F0704030504030204" pitchFamily="34" charset="0"/>
              </a:rPr>
              <a:t>When a </a:t>
            </a:r>
            <a:r>
              <a:rPr lang="en-GB" b="1" dirty="0" smtClean="0">
                <a:latin typeface="Arial Rounded MT Bold" panose="020F0704030504030204" pitchFamily="34" charset="0"/>
              </a:rPr>
              <a:t>full circle </a:t>
            </a:r>
            <a:r>
              <a:rPr lang="en-GB" dirty="0" smtClean="0">
                <a:latin typeface="Arial Rounded MT Bold" panose="020F0704030504030204" pitchFamily="34" charset="0"/>
              </a:rPr>
              <a:t>is shown, we show the </a:t>
            </a:r>
            <a:r>
              <a:rPr lang="en-GB" b="1" dirty="0" smtClean="0">
                <a:latin typeface="Arial Rounded MT Bold" panose="020F0704030504030204" pitchFamily="34" charset="0"/>
              </a:rPr>
              <a:t>diameter</a:t>
            </a:r>
            <a:r>
              <a:rPr lang="en-GB" dirty="0" smtClean="0">
                <a:latin typeface="Arial Rounded MT Bold" panose="020F0704030504030204" pitchFamily="34" charset="0"/>
              </a:rPr>
              <a:t> of the circle using this symbol: Ø</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r>
              <a:rPr lang="en-GB" dirty="0" smtClean="0">
                <a:latin typeface="Arial Rounded MT Bold" panose="020F0704030504030204" pitchFamily="34" charset="0"/>
              </a:rPr>
              <a:t>When </a:t>
            </a:r>
            <a:r>
              <a:rPr lang="en-GB" b="1" dirty="0" smtClean="0">
                <a:latin typeface="Arial Rounded MT Bold" panose="020F0704030504030204" pitchFamily="34" charset="0"/>
              </a:rPr>
              <a:t>only part of a circle </a:t>
            </a:r>
            <a:r>
              <a:rPr lang="en-GB" dirty="0" smtClean="0">
                <a:latin typeface="Arial Rounded MT Bold" panose="020F0704030504030204" pitchFamily="34" charset="0"/>
              </a:rPr>
              <a:t>is shown i.e. a curve, we show the </a:t>
            </a:r>
            <a:r>
              <a:rPr lang="en-GB" b="1" dirty="0" smtClean="0">
                <a:latin typeface="Arial Rounded MT Bold" panose="020F0704030504030204" pitchFamily="34" charset="0"/>
              </a:rPr>
              <a:t>radius</a:t>
            </a:r>
            <a:r>
              <a:rPr lang="en-GB" dirty="0" smtClean="0">
                <a:latin typeface="Arial Rounded MT Bold" panose="020F0704030504030204" pitchFamily="34" charset="0"/>
              </a:rPr>
              <a:t> using this symbol: R</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a:p>
            <a:r>
              <a:rPr lang="en-GB" dirty="0" smtClean="0">
                <a:latin typeface="Arial Rounded MT Bold" panose="020F0704030504030204" pitchFamily="34" charset="0"/>
              </a:rPr>
              <a:t>All sizes are always in </a:t>
            </a:r>
            <a:r>
              <a:rPr lang="en-GB" b="1" dirty="0" smtClean="0">
                <a:latin typeface="Arial Rounded MT Bold" panose="020F0704030504030204" pitchFamily="34" charset="0"/>
              </a:rPr>
              <a:t>MILLIMETRES.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837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29960" y="5984143"/>
            <a:ext cx="3143417" cy="365125"/>
          </a:xfrm>
        </p:spPr>
        <p:txBody>
          <a:bodyPr/>
          <a:lstStyle/>
          <a:p>
            <a:r>
              <a:rPr lang="en-US" sz="2400" dirty="0" smtClean="0"/>
              <a:t>DRAWING CIRCLES</a:t>
            </a:r>
            <a:endParaRPr lang="en-US" sz="2400" noProof="0" dirty="0"/>
          </a:p>
        </p:txBody>
      </p:sp>
      <p:sp>
        <p:nvSpPr>
          <p:cNvPr id="3" name="Slide Number Placeholder 2"/>
          <p:cNvSpPr>
            <a:spLocks noGrp="1"/>
          </p:cNvSpPr>
          <p:nvPr>
            <p:ph type="sldNum" sz="quarter" idx="12"/>
          </p:nvPr>
        </p:nvSpPr>
        <p:spPr/>
        <p:txBody>
          <a:bodyPr/>
          <a:lstStyle/>
          <a:p>
            <a:fld id="{98C0CDE5-970C-4CC4-BF43-0DA127E73E82}" type="slidenum">
              <a:rPr lang="en-US" noProof="0" smtClean="0"/>
              <a:t>9</a:t>
            </a:fld>
            <a:endParaRPr lang="en-US" noProof="0" dirty="0"/>
          </a:p>
        </p:txBody>
      </p:sp>
      <p:sp>
        <p:nvSpPr>
          <p:cNvPr id="4" name="Rectangle 3"/>
          <p:cNvSpPr/>
          <p:nvPr/>
        </p:nvSpPr>
        <p:spPr>
          <a:xfrm>
            <a:off x="0" y="419100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499100" y="0"/>
            <a:ext cx="2349500" cy="153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564946"/>
            <a:ext cx="3898901" cy="4933641"/>
          </a:xfrm>
          <a:prstGeom prst="rect">
            <a:avLst/>
          </a:prstGeom>
        </p:spPr>
      </p:pic>
      <p:sp>
        <p:nvSpPr>
          <p:cNvPr id="6" name="TextBox 5"/>
          <p:cNvSpPr txBox="1"/>
          <p:nvPr/>
        </p:nvSpPr>
        <p:spPr>
          <a:xfrm>
            <a:off x="429960" y="421104"/>
            <a:ext cx="7089777" cy="5078313"/>
          </a:xfrm>
          <a:prstGeom prst="rect">
            <a:avLst/>
          </a:prstGeom>
          <a:noFill/>
        </p:spPr>
        <p:txBody>
          <a:bodyPr wrap="square" rtlCol="0">
            <a:spAutoFit/>
          </a:bodyPr>
          <a:lstStyle/>
          <a:p>
            <a:r>
              <a:rPr lang="en-GB" dirty="0" smtClean="0">
                <a:latin typeface="Arial Rounded MT Bold" panose="020F0704030504030204" pitchFamily="34" charset="0"/>
              </a:rPr>
              <a:t>When we draw circles, we use a compass. One leg of the compass has a point and the other has a pencil. </a:t>
            </a:r>
          </a:p>
          <a:p>
            <a:endParaRPr lang="en-GB" dirty="0">
              <a:latin typeface="Arial Rounded MT Bold" panose="020F0704030504030204" pitchFamily="34" charset="0"/>
            </a:endParaRPr>
          </a:p>
          <a:p>
            <a:r>
              <a:rPr lang="en-GB" dirty="0" smtClean="0">
                <a:latin typeface="Arial Rounded MT Bold" panose="020F0704030504030204" pitchFamily="34" charset="0"/>
              </a:rPr>
              <a:t>1. The point of the compass goes on the centre point.</a:t>
            </a:r>
            <a:br>
              <a:rPr lang="en-GB" dirty="0" smtClean="0">
                <a:latin typeface="Arial Rounded MT Bold" panose="020F0704030504030204" pitchFamily="34" charset="0"/>
              </a:rPr>
            </a:br>
            <a:endParaRPr lang="en-GB" dirty="0" smtClean="0">
              <a:latin typeface="Arial Rounded MT Bold" panose="020F0704030504030204" pitchFamily="34" charset="0"/>
            </a:endParaRPr>
          </a:p>
          <a:p>
            <a:r>
              <a:rPr lang="en-GB" dirty="0" smtClean="0">
                <a:latin typeface="Arial Rounded MT Bold" panose="020F0704030504030204" pitchFamily="34" charset="0"/>
              </a:rPr>
              <a:t>2. The pencil is then set to the correct distance from the point. </a:t>
            </a:r>
            <a:endParaRPr lang="en-GB" dirty="0">
              <a:latin typeface="Arial Rounded MT Bold" panose="020F0704030504030204" pitchFamily="34" charset="0"/>
            </a:endParaRPr>
          </a:p>
          <a:p>
            <a:endParaRPr lang="en-GB" dirty="0" smtClean="0">
              <a:latin typeface="Arial Rounded MT Bold" panose="020F0704030504030204" pitchFamily="34" charset="0"/>
            </a:endParaRPr>
          </a:p>
          <a:p>
            <a:endParaRPr lang="en-GB" dirty="0" smtClean="0">
              <a:latin typeface="Arial Rounded MT Bold" panose="020F0704030504030204" pitchFamily="34" charset="0"/>
            </a:endParaRPr>
          </a:p>
          <a:p>
            <a:pPr algn="ctr"/>
            <a:r>
              <a:rPr lang="en-GB" sz="2000" dirty="0" smtClean="0">
                <a:latin typeface="Arial Rounded MT Bold" panose="020F0704030504030204" pitchFamily="34" charset="0"/>
              </a:rPr>
              <a:t>Look at the image opposite. What part of the circle is shown as line A-B?  </a:t>
            </a:r>
          </a:p>
          <a:p>
            <a:pPr algn="ctr"/>
            <a:endParaRPr lang="en-GB" sz="2000" dirty="0">
              <a:latin typeface="Arial Rounded MT Bold" panose="020F0704030504030204" pitchFamily="34" charset="0"/>
            </a:endParaRPr>
          </a:p>
          <a:p>
            <a:pPr algn="ctr"/>
            <a:endParaRPr lang="en-GB" sz="2000" dirty="0" smtClean="0">
              <a:latin typeface="Arial Rounded MT Bold" panose="020F0704030504030204" pitchFamily="34" charset="0"/>
            </a:endParaRPr>
          </a:p>
          <a:p>
            <a:pPr algn="ctr"/>
            <a:endParaRPr lang="en-GB" sz="2000" dirty="0">
              <a:latin typeface="Arial Rounded MT Bold" panose="020F0704030504030204" pitchFamily="34" charset="0"/>
            </a:endParaRPr>
          </a:p>
          <a:p>
            <a:pPr algn="ctr"/>
            <a:endParaRPr lang="en-GB" sz="2000" dirty="0" smtClean="0">
              <a:latin typeface="Arial Rounded MT Bold" panose="020F0704030504030204" pitchFamily="34" charset="0"/>
            </a:endParaRPr>
          </a:p>
          <a:p>
            <a:r>
              <a:rPr lang="en-GB" sz="2000" dirty="0" smtClean="0">
                <a:latin typeface="Arial Rounded MT Bold" panose="020F0704030504030204" pitchFamily="34" charset="0"/>
              </a:rPr>
              <a:t>When we draw circles, we set the compass to the size of the </a:t>
            </a:r>
            <a:r>
              <a:rPr lang="en-GB" sz="2000" b="1" dirty="0" smtClean="0">
                <a:latin typeface="Arial Rounded MT Bold" panose="020F0704030504030204" pitchFamily="34" charset="0"/>
              </a:rPr>
              <a:t>radius</a:t>
            </a:r>
            <a:r>
              <a:rPr lang="en-GB" sz="2000" dirty="0" smtClean="0">
                <a:latin typeface="Arial Rounded MT Bold" panose="020F0704030504030204" pitchFamily="34" charset="0"/>
              </a:rPr>
              <a:t> of the circle. The compass is spun round the </a:t>
            </a:r>
            <a:r>
              <a:rPr lang="en-GB" sz="2000" b="1" dirty="0" smtClean="0">
                <a:latin typeface="Arial Rounded MT Bold" panose="020F0704030504030204" pitchFamily="34" charset="0"/>
              </a:rPr>
              <a:t>centre point </a:t>
            </a:r>
            <a:r>
              <a:rPr lang="en-GB" sz="2000" dirty="0" smtClean="0">
                <a:latin typeface="Arial Rounded MT Bold" panose="020F0704030504030204" pitchFamily="34" charset="0"/>
              </a:rPr>
              <a:t>to give us the circle. </a:t>
            </a:r>
            <a:endParaRPr lang="en-GB" sz="2000" dirty="0">
              <a:latin typeface="Arial Rounded MT Bold" panose="020F0704030504030204" pitchFamily="34" charset="0"/>
            </a:endParaRPr>
          </a:p>
        </p:txBody>
      </p:sp>
      <p:sp>
        <p:nvSpPr>
          <p:cNvPr id="7" name="TextBox 6"/>
          <p:cNvSpPr txBox="1"/>
          <p:nvPr/>
        </p:nvSpPr>
        <p:spPr>
          <a:xfrm>
            <a:off x="2121985" y="3475603"/>
            <a:ext cx="3705726" cy="584775"/>
          </a:xfrm>
          <a:prstGeom prst="rect">
            <a:avLst/>
          </a:prstGeom>
          <a:noFill/>
        </p:spPr>
        <p:txBody>
          <a:bodyPr wrap="square" rtlCol="0">
            <a:spAutoFit/>
          </a:bodyPr>
          <a:lstStyle/>
          <a:p>
            <a:pPr algn="ctr"/>
            <a:r>
              <a:rPr lang="en-GB" sz="3200" dirty="0" smtClean="0">
                <a:latin typeface="Arial Rounded MT Bold" panose="020F0704030504030204" pitchFamily="34" charset="0"/>
              </a:rPr>
              <a:t>THE RADIUS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949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Elementary school presentation_AAS_v4" id="{A1DE4719-C921-4876-B2FB-6B9A65FA4A71}" vid="{085AC972-F1A4-4B51-A582-8C15E7A469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EE5440-5A1F-438E-9118-BE5E33F9727E}">
  <ds:schemaRefs>
    <ds:schemaRef ds:uri="http://schemas.microsoft.com/sharepoint/v3/contenttype/forms"/>
  </ds:schemaRefs>
</ds:datastoreItem>
</file>

<file path=customXml/itemProps3.xml><?xml version="1.0" encoding="utf-8"?>
<ds:datastoreItem xmlns:ds="http://schemas.openxmlformats.org/officeDocument/2006/customXml" ds:itemID="{BEF6C8FF-3D90-457B-9108-406F928CD7CB}">
  <ds:schemaRefs>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16c05727-aa75-4e4a-9b5f-8a80a1165891"/>
    <ds:schemaRef ds:uri="http://schemas.microsoft.com/office/2006/documentManagement/typ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Elementary school presentation</Template>
  <TotalTime>0</TotalTime>
  <Words>653</Words>
  <Application>Microsoft Office PowerPoint</Application>
  <PresentationFormat>Widescreen</PresentationFormat>
  <Paragraphs>169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Calibri</vt:lpstr>
      <vt:lpstr>Comic Sans MS</vt:lpstr>
      <vt:lpstr>Franklin Gothic Book</vt:lpstr>
      <vt:lpstr>Office Theme</vt:lpstr>
      <vt:lpstr>CIRCLES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2019-05-07T08:43:59Z</dcterms:created>
  <dcterms:modified xsi:type="dcterms:W3CDTF">2019-05-07T17:38:19Z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