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12" autoAdjust="0"/>
  </p:normalViewPr>
  <p:slideViewPr>
    <p:cSldViewPr snapToGrid="0">
      <p:cViewPr>
        <p:scale>
          <a:sx n="80" d="100"/>
          <a:sy n="80" d="100"/>
        </p:scale>
        <p:origin x="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5/7/2019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2019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Turnbull High School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QUESTION 3 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5069722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 Rounded MT Bold" panose="020F0704030504030204" pitchFamily="34" charset="0"/>
              </a:rPr>
              <a:t>38mm</a:t>
            </a:r>
            <a:endParaRPr lang="en-GB" sz="4000" b="1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10606" r="177" b="13098"/>
          <a:stretch>
            <a:fillRect/>
          </a:stretch>
        </p:blipFill>
        <p:spPr bwMode="auto">
          <a:xfrm>
            <a:off x="3351213" y="2057400"/>
            <a:ext cx="5418137" cy="1058863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081338"/>
            <a:ext cx="1928812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QUESTION 4 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5069722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 Rounded MT Bold" panose="020F0704030504030204" pitchFamily="34" charset="0"/>
              </a:rPr>
              <a:t>115mm</a:t>
            </a:r>
            <a:endParaRPr lang="en-GB" sz="4000" b="1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10" y="3225346"/>
            <a:ext cx="5821362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2" r="58600" b="3502"/>
          <a:stretch>
            <a:fillRect/>
          </a:stretch>
        </p:blipFill>
        <p:spPr bwMode="auto">
          <a:xfrm>
            <a:off x="2722110" y="2210934"/>
            <a:ext cx="6288087" cy="1084262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1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257743" y="4499274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Complete the ACTIVITY 2 worksheet. </a:t>
            </a:r>
            <a:endParaRPr lang="en-GB" sz="4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0" y="1295400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If we are given a size in centimetres, we need to convert it into millimetres. </a:t>
            </a:r>
          </a:p>
          <a:p>
            <a:pPr algn="ctr"/>
            <a:r>
              <a:rPr lang="en-GB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To do this, we multiply by 10 so we move the decimal point 1 place to the right like so: </a:t>
            </a:r>
            <a:endParaRPr lang="en-GB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500" y="263844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13.2cm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05700" y="262497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132mm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56100" y="263844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13 . 2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Curved Down Arrow 17"/>
          <p:cNvSpPr/>
          <p:nvPr/>
        </p:nvSpPr>
        <p:spPr>
          <a:xfrm>
            <a:off x="6121400" y="2428894"/>
            <a:ext cx="749300" cy="419100"/>
          </a:xfrm>
          <a:prstGeom prst="curved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48100" y="2874143"/>
            <a:ext cx="850900" cy="236487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7366000" y="2860674"/>
            <a:ext cx="850900" cy="236487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317500"/>
            <a:ext cx="415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Let’s have a look at the answers. </a:t>
            </a:r>
            <a:endParaRPr lang="en-GB" sz="32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308350" y="12211050"/>
            <a:ext cx="6577013" cy="1133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12706" y="4518775"/>
            <a:ext cx="2514600" cy="104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5284"/>
              </p:ext>
            </p:extLst>
          </p:nvPr>
        </p:nvGraphicFramePr>
        <p:xfrm>
          <a:off x="740671" y="2744606"/>
          <a:ext cx="10744200" cy="2298044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xmlns="" val="2677285089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926589128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428621328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123177236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122099509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399340523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308453987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40218974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8073859"/>
                  </a:ext>
                </a:extLst>
              </a:tr>
              <a:tr h="161224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2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2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2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55395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5344" y="3869440"/>
            <a:ext cx="1503630" cy="605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143mm</a:t>
            </a:r>
            <a:endParaRPr lang="en-GB" sz="2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5343" y="3910381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42mm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478405" y="3869440"/>
            <a:ext cx="1205779" cy="605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85mm</a:t>
            </a:r>
            <a:endParaRPr lang="en-GB" sz="2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0408" y="3869440"/>
            <a:ext cx="1306768" cy="571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117mm</a:t>
            </a:r>
            <a:endParaRPr lang="en-GB" sz="2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0933" y="3910381"/>
            <a:ext cx="130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158mm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7388610" y="3869440"/>
            <a:ext cx="1388522" cy="605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173mm</a:t>
            </a:r>
            <a:endParaRPr lang="en-GB" sz="2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44270" y="3910381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19mm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10259660" y="3910381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58mm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67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30400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Complete the ACTIVITY 3 worksheet. </a:t>
            </a:r>
            <a:endParaRPr lang="en-GB" sz="4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165600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Ask the person next to you to check your accuracy when you are both finished.</a:t>
            </a:r>
            <a:endParaRPr lang="en-GB" sz="32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706" y="4518775"/>
            <a:ext cx="2514600" cy="104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0096" y="6209132"/>
            <a:ext cx="2639323" cy="365125"/>
          </a:xfrm>
        </p:spPr>
        <p:txBody>
          <a:bodyPr/>
          <a:lstStyle/>
          <a:p>
            <a:r>
              <a:rPr lang="en-US" sz="2800" noProof="0" dirty="0" smtClean="0"/>
              <a:t>Quick Quiz</a:t>
            </a:r>
            <a:endParaRPr lang="en-US" sz="28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590096" y="588408"/>
            <a:ext cx="1089477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How many millimetres are in one centimetre?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On a ruler scale, why is every 5</a:t>
            </a:r>
            <a:r>
              <a:rPr lang="en-GB" sz="2000" baseline="30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</a:t>
            </a:r>
            <a:r>
              <a:rPr lang="en-GB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millimetre line slightly longer than the rest?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Give one reason why we measure in millimetres instead of centimetres in Technical.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How many millimetres is </a:t>
            </a:r>
            <a:r>
              <a:rPr lang="en-GB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14.8cm? </a:t>
            </a:r>
            <a:endParaRPr lang="en-GB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096" y="125529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10</a:t>
            </a:r>
            <a:endParaRPr lang="en-GB" sz="3200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096" y="2594645"/>
            <a:ext cx="763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To make it easier to read / count </a:t>
            </a:r>
            <a:endParaRPr lang="en-GB" sz="3200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096" y="3977846"/>
            <a:ext cx="965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It is more accurate / centimetres are too big </a:t>
            </a:r>
            <a:endParaRPr lang="en-GB" sz="3200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096" y="5229505"/>
            <a:ext cx="965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148mm</a:t>
            </a:r>
            <a:endParaRPr lang="en-GB" sz="3200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5600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Learning Intentions: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By the end of this unit, you will be able to:</a:t>
            </a:r>
          </a:p>
          <a:p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Explain the relationship between centimetres and millimetres.</a:t>
            </a:r>
            <a:b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endParaRPr lang="en-GB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Measure accurately in millimetres. </a:t>
            </a:r>
            <a:b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endParaRPr lang="en-GB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Draw a line to a specific size. </a:t>
            </a:r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00" y="1447799"/>
            <a:ext cx="56007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Success Criteria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You will know if you have been successful when: </a:t>
            </a:r>
          </a:p>
          <a:p>
            <a:endParaRPr lang="en-GB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You can state how many millimetres are in 1 centimetre. </a:t>
            </a:r>
            <a:b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endParaRPr lang="en-GB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You can read the scale of a ruler to measure accurately in millimetres. </a:t>
            </a:r>
            <a:b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endParaRPr lang="en-GB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You can use a ruler to draw a line to a given size. </a:t>
            </a:r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17886"/>
            <a:ext cx="11348800" cy="1058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87147"/>
            <a:ext cx="113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 standard 30cm ruler is shown below. </a:t>
            </a:r>
          </a:p>
          <a:p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Most rulers you will use in the classroom will show </a:t>
            </a:r>
            <a:r>
              <a:rPr lang="en-GB" b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centimetres </a:t>
            </a: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along the scale. The centimetres are shown as the longer lines with the numbers above them.  </a:t>
            </a:r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6131600" y="2687476"/>
            <a:ext cx="2500" cy="112252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78725" y="5787729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Let’s take a closer look at this ruler! </a:t>
            </a:r>
            <a:endParaRPr lang="en-GB" sz="28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9050" y="4476750"/>
            <a:ext cx="2514600" cy="104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-19050" y="4476750"/>
            <a:ext cx="2514600" cy="104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r="64078" b="-12594"/>
          <a:stretch/>
        </p:blipFill>
        <p:spPr>
          <a:xfrm>
            <a:off x="2305050" y="2287366"/>
            <a:ext cx="8050256" cy="2354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87147"/>
            <a:ext cx="1134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Between each of the centimetres, there are </a:t>
            </a:r>
            <a:r>
              <a:rPr lang="en-GB" b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10</a:t>
            </a: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smaller lines. Each of these small lines counts as </a:t>
            </a:r>
          </a:p>
          <a:p>
            <a:pPr algn="ctr"/>
            <a:r>
              <a:rPr lang="en-GB" sz="2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 millimetre</a:t>
            </a:r>
            <a:endParaRPr lang="en-GB" sz="28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15959"/>
            <a:ext cx="113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Every 5</a:t>
            </a:r>
            <a:r>
              <a:rPr lang="en-GB" baseline="30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</a:t>
            </a: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line is slightly longer to make it easier to count in millimetres. </a:t>
            </a:r>
          </a:p>
          <a:p>
            <a:pPr algn="ctr"/>
            <a:endParaRPr lang="en-GB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3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1cm = 10mm  </a:t>
            </a:r>
            <a:endParaRPr lang="en-GB" sz="36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01847" y="4389120"/>
            <a:ext cx="196673" cy="46317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5293178" y="-1"/>
            <a:ext cx="2514600" cy="129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17500" y="786026"/>
            <a:ext cx="111673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Why do we measure in millimetres?</a:t>
            </a:r>
          </a:p>
          <a:p>
            <a:endParaRPr lang="en-GB" sz="28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 Technical when we are making things, we ALWAYS measure in millimetres! </a:t>
            </a:r>
          </a:p>
          <a:p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The reason for this is simple – it is far more accurate. Let’s look at an example. </a:t>
            </a:r>
          </a:p>
          <a:p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Imagine we are trying to accurately measure the piece of wood below using only centimetres. We can see from the picture below that it is between 7 and 8cm but what is its exact length? We could not tell by using this scale alone as centimetres are too big. That is why we need millimetres. </a:t>
            </a:r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998" r="64078" b="22233"/>
          <a:stretch/>
        </p:blipFill>
        <p:spPr>
          <a:xfrm>
            <a:off x="3002961" y="4453598"/>
            <a:ext cx="6633164" cy="108287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00" b="58667" l="0" r="100000"/>
                    </a14:imgEffect>
                  </a14:imgLayer>
                </a14:imgProps>
              </a:ext>
            </a:extLst>
          </a:blip>
          <a:srcRect t="41000" b="41333"/>
          <a:stretch/>
        </p:blipFill>
        <p:spPr>
          <a:xfrm flipV="1">
            <a:off x="3002961" y="5504727"/>
            <a:ext cx="4563518" cy="8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00" b="58667" l="0" r="100000"/>
                    </a14:imgEffect>
                  </a14:imgLayer>
                </a14:imgProps>
              </a:ext>
            </a:extLst>
          </a:blip>
          <a:srcRect t="41000" b="41333"/>
          <a:stretch/>
        </p:blipFill>
        <p:spPr>
          <a:xfrm flipV="1">
            <a:off x="3015661" y="5564256"/>
            <a:ext cx="4553539" cy="80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3998" r="64078" b="-12594"/>
          <a:stretch/>
        </p:blipFill>
        <p:spPr>
          <a:xfrm>
            <a:off x="3015661" y="4111974"/>
            <a:ext cx="6633164" cy="1698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00" y="1402443"/>
            <a:ext cx="11167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When we compare the same piece of wood to the millimetre scale, we are able to get an accurate reading. </a:t>
            </a:r>
          </a:p>
          <a:p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We know that every 1cm is 10mm. We have 7 full centimetres which gives us 70mm. We then count the small lines after the 7cm mark and add that to the 70mm. In this case, we have 4 small lines after the 7 so our total length is </a:t>
            </a:r>
            <a:r>
              <a:rPr lang="en-GB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74mm</a:t>
            </a:r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</a:p>
          <a:p>
            <a:endParaRPr lang="en-GB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This is much more exact and is VERY important when we are making projects in Technical. Even being a 1 or 2 mm out could mean that an item will not fit together properly!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99362" y="5687590"/>
            <a:ext cx="1009650" cy="98333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168400" y="2489200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Complete the ACTIVITY 1 worksheet. </a:t>
            </a:r>
            <a:endParaRPr lang="en-GB" sz="4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317500"/>
            <a:ext cx="415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Let’s have a look at the answers. </a:t>
            </a:r>
            <a:endParaRPr lang="en-GB" sz="32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10606" r="177" b="13098"/>
          <a:stretch>
            <a:fillRect/>
          </a:stretch>
        </p:blipFill>
        <p:spPr bwMode="auto">
          <a:xfrm>
            <a:off x="3144838" y="2544763"/>
            <a:ext cx="5418137" cy="1060450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567113"/>
            <a:ext cx="453866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</p:spPr>
        <p:txBody>
          <a:bodyPr/>
          <a:lstStyle/>
          <a:p>
            <a:r>
              <a:rPr lang="en-US" dirty="0" smtClean="0"/>
              <a:t>QUESTION 1 </a:t>
            </a:r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5069722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 Rounded MT Bold" panose="020F0704030504030204" pitchFamily="34" charset="0"/>
              </a:rPr>
              <a:t>90mm</a:t>
            </a:r>
            <a:endParaRPr lang="en-GB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QUESTION 2 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10606" r="177" b="13098"/>
          <a:stretch>
            <a:fillRect/>
          </a:stretch>
        </p:blipFill>
        <p:spPr bwMode="auto">
          <a:xfrm>
            <a:off x="3157538" y="2328863"/>
            <a:ext cx="5418137" cy="1060450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52800"/>
            <a:ext cx="5195888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5069722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 Rounded MT Bold" panose="020F0704030504030204" pitchFamily="34" charset="0"/>
              </a:rPr>
              <a:t>103mm</a:t>
            </a:r>
            <a:endParaRPr lang="en-GB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548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Comic Sans MS</vt:lpstr>
      <vt:lpstr>Franklin Gothic Book</vt:lpstr>
      <vt:lpstr>Office Theme</vt:lpstr>
      <vt:lpstr>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2019-05-07T13:45:46Z</dcterms:created>
  <dcterms:modified xsi:type="dcterms:W3CDTF">2019-05-07T17:25:16Z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