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9613C-1243-465E-9143-E18EE76D6B45}" type="datetimeFigureOut">
              <a:rPr lang="en-GB" smtClean="0"/>
              <a:pPr/>
              <a:t>28/03/2019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7A3D1-8403-4334-A4BE-EB9626334905}"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B17A3D1-8403-4334-A4BE-EB9626334905}" type="slidenum">
              <a:rPr lang="en-GB" smtClean="0"/>
              <a:pPr/>
              <a:t>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7621A5-FDB6-459E-87B5-108372A569B9}" type="datetimeFigureOut">
              <a:rPr lang="en-GB" smtClean="0"/>
              <a:pPr/>
              <a:t>28/03/2019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47A4C6-A24E-49AA-B7F9-7B5D51158320}"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7621A5-FDB6-459E-87B5-108372A569B9}" type="datetimeFigureOut">
              <a:rPr lang="en-GB" smtClean="0"/>
              <a:pPr/>
              <a:t>28/03/2019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47A4C6-A24E-49AA-B7F9-7B5D51158320}"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7621A5-FDB6-459E-87B5-108372A569B9}" type="datetimeFigureOut">
              <a:rPr lang="en-GB" smtClean="0"/>
              <a:pPr/>
              <a:t>28/03/2019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47A4C6-A24E-49AA-B7F9-7B5D51158320}"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7621A5-FDB6-459E-87B5-108372A569B9}" type="datetimeFigureOut">
              <a:rPr lang="en-GB" smtClean="0"/>
              <a:pPr/>
              <a:t>28/03/2019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47A4C6-A24E-49AA-B7F9-7B5D51158320}"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621A5-FDB6-459E-87B5-108372A569B9}" type="datetimeFigureOut">
              <a:rPr lang="en-GB" smtClean="0"/>
              <a:pPr/>
              <a:t>28/03/2019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47A4C6-A24E-49AA-B7F9-7B5D51158320}"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7621A5-FDB6-459E-87B5-108372A569B9}" type="datetimeFigureOut">
              <a:rPr lang="en-GB" smtClean="0"/>
              <a:pPr/>
              <a:t>28/03/2019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47A4C6-A24E-49AA-B7F9-7B5D51158320}"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7621A5-FDB6-459E-87B5-108372A569B9}" type="datetimeFigureOut">
              <a:rPr lang="en-GB" smtClean="0"/>
              <a:pPr/>
              <a:t>28/03/2019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347A4C6-A24E-49AA-B7F9-7B5D51158320}"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7621A5-FDB6-459E-87B5-108372A569B9}" type="datetimeFigureOut">
              <a:rPr lang="en-GB" smtClean="0"/>
              <a:pPr/>
              <a:t>28/03/2019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347A4C6-A24E-49AA-B7F9-7B5D51158320}"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621A5-FDB6-459E-87B5-108372A569B9}" type="datetimeFigureOut">
              <a:rPr lang="en-GB" smtClean="0"/>
              <a:pPr/>
              <a:t>28/03/2019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347A4C6-A24E-49AA-B7F9-7B5D51158320}"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621A5-FDB6-459E-87B5-108372A569B9}" type="datetimeFigureOut">
              <a:rPr lang="en-GB" smtClean="0"/>
              <a:pPr/>
              <a:t>28/03/2019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47A4C6-A24E-49AA-B7F9-7B5D51158320}"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621A5-FDB6-459E-87B5-108372A569B9}" type="datetimeFigureOut">
              <a:rPr lang="en-GB" smtClean="0"/>
              <a:pPr/>
              <a:t>28/03/2019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47A4C6-A24E-49AA-B7F9-7B5D51158320}"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621A5-FDB6-459E-87B5-108372A569B9}" type="datetimeFigureOut">
              <a:rPr lang="en-GB" smtClean="0"/>
              <a:pPr/>
              <a:t>28/03/2019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7A4C6-A24E-49AA-B7F9-7B5D5115832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Aluminium Sand Casting</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208912" cy="5262979"/>
          </a:xfrm>
          <a:prstGeom prst="rect">
            <a:avLst/>
          </a:prstGeom>
        </p:spPr>
        <p:txBody>
          <a:bodyPr wrap="square">
            <a:spAutoFit/>
          </a:bodyPr>
          <a:lstStyle/>
          <a:p>
            <a:r>
              <a:rPr lang="en-GB" sz="2800" b="1" dirty="0" smtClean="0"/>
              <a:t>Lost pattern casting </a:t>
            </a:r>
          </a:p>
          <a:p>
            <a:endParaRPr lang="en-GB" sz="2800" dirty="0" smtClean="0"/>
          </a:p>
          <a:p>
            <a:r>
              <a:rPr lang="en-GB" sz="2800" dirty="0" smtClean="0"/>
              <a:t>Patterns for casting can be made from expanded polystyrene (the sort used for packaging). This can be embedded in the sand and when the molten aluminium is poured in, the pattern is totally burned away. The main advantage is that the pattern can be as complex as required as it doesn’t have to be removed from the sand but it does mean that it can only be used once. The disadvantage is that when the polystyrene burns, it gives off toxic fumes therefore should only be carried out where there is proper ventilation. </a:t>
            </a:r>
            <a:endParaRPr lang="en-GB"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5693866"/>
          </a:xfrm>
          <a:prstGeom prst="rect">
            <a:avLst/>
          </a:prstGeom>
          <a:noFill/>
        </p:spPr>
        <p:txBody>
          <a:bodyPr wrap="square" rtlCol="0">
            <a:spAutoFit/>
          </a:bodyPr>
          <a:lstStyle/>
          <a:p>
            <a:r>
              <a:rPr lang="en-GB" sz="2800" dirty="0" smtClean="0"/>
              <a:t>Aluminium sand casting is the only metal casting process that is commonly available in schools. This is because the material is cheap and the temperature required for casting 750</a:t>
            </a:r>
            <a:r>
              <a:rPr lang="en-GB" sz="2800" baseline="30000" dirty="0" smtClean="0"/>
              <a:t>o</a:t>
            </a:r>
            <a:r>
              <a:rPr lang="en-GB" sz="2800" dirty="0" smtClean="0"/>
              <a:t>C is not hard to achieve. </a:t>
            </a:r>
          </a:p>
          <a:p>
            <a:endParaRPr lang="en-GB" sz="2800" dirty="0"/>
          </a:p>
          <a:p>
            <a:r>
              <a:rPr lang="en-GB" sz="2800" dirty="0" smtClean="0"/>
              <a:t>The process involves </a:t>
            </a:r>
            <a:r>
              <a:rPr lang="en-GB" sz="2800" i="1" dirty="0" smtClean="0"/>
              <a:t>6 distinct stages</a:t>
            </a:r>
            <a:r>
              <a:rPr lang="en-GB" sz="2800" dirty="0" smtClean="0"/>
              <a:t>: </a:t>
            </a:r>
          </a:p>
          <a:p>
            <a:pPr marL="514350" indent="-514350">
              <a:buAutoNum type="arabicPeriod"/>
            </a:pPr>
            <a:r>
              <a:rPr lang="en-GB" sz="2800" dirty="0" smtClean="0"/>
              <a:t>Making the pattern </a:t>
            </a:r>
          </a:p>
          <a:p>
            <a:pPr marL="514350" indent="-514350">
              <a:buAutoNum type="arabicPeriod"/>
            </a:pPr>
            <a:r>
              <a:rPr lang="en-GB" sz="2800" dirty="0" smtClean="0"/>
              <a:t>Encasing the pattern in moulding sand</a:t>
            </a:r>
          </a:p>
          <a:p>
            <a:pPr marL="514350" indent="-514350">
              <a:buAutoNum type="arabicPeriod"/>
            </a:pPr>
            <a:r>
              <a:rPr lang="en-GB" sz="2800" dirty="0" smtClean="0"/>
              <a:t>Removing the pattern leaving the sand mould</a:t>
            </a:r>
          </a:p>
          <a:p>
            <a:pPr marL="514350" indent="-514350">
              <a:buAutoNum type="arabicPeriod"/>
            </a:pPr>
            <a:r>
              <a:rPr lang="en-GB" sz="2800" dirty="0" smtClean="0"/>
              <a:t>Pouring the molten metal into the mould </a:t>
            </a:r>
          </a:p>
          <a:p>
            <a:pPr marL="514350" indent="-514350">
              <a:buAutoNum type="arabicPeriod"/>
            </a:pPr>
            <a:r>
              <a:rPr lang="en-GB" sz="2800" dirty="0" smtClean="0"/>
              <a:t>Removing the sand from around the solidified work piece. </a:t>
            </a:r>
          </a:p>
          <a:p>
            <a:pPr marL="514350" indent="-514350">
              <a:buAutoNum type="arabicPeriod"/>
            </a:pPr>
            <a:r>
              <a:rPr lang="en-GB" sz="2800" dirty="0" smtClean="0"/>
              <a:t>Cleaning up the work piece.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332656"/>
            <a:ext cx="8352928" cy="5262979"/>
          </a:xfrm>
          <a:prstGeom prst="rect">
            <a:avLst/>
          </a:prstGeom>
          <a:noFill/>
        </p:spPr>
        <p:txBody>
          <a:bodyPr wrap="square" rtlCol="0">
            <a:spAutoFit/>
          </a:bodyPr>
          <a:lstStyle/>
          <a:p>
            <a:r>
              <a:rPr lang="en-GB" sz="2800" b="1" dirty="0" smtClean="0"/>
              <a:t>Pattern Making </a:t>
            </a:r>
          </a:p>
          <a:p>
            <a:endParaRPr lang="en-GB" sz="2800" dirty="0"/>
          </a:p>
          <a:p>
            <a:r>
              <a:rPr lang="en-GB" sz="2800" dirty="0" smtClean="0"/>
              <a:t>The quality of the casting depends on the quality of the pattern. The requirements are: </a:t>
            </a:r>
            <a:endParaRPr lang="en-GB" sz="2800" dirty="0"/>
          </a:p>
          <a:p>
            <a:pPr>
              <a:buFontTx/>
              <a:buChar char="-"/>
            </a:pPr>
            <a:r>
              <a:rPr lang="en-GB" sz="2800" dirty="0" smtClean="0"/>
              <a:t> Radiused corners </a:t>
            </a:r>
          </a:p>
          <a:p>
            <a:pPr>
              <a:buFontTx/>
              <a:buChar char="-"/>
            </a:pPr>
            <a:r>
              <a:rPr lang="en-GB" sz="2800" dirty="0" smtClean="0"/>
              <a:t> Drafted sides (tapered)</a:t>
            </a:r>
          </a:p>
          <a:p>
            <a:pPr>
              <a:buFontTx/>
              <a:buChar char="-"/>
            </a:pPr>
            <a:r>
              <a:rPr lang="en-GB" sz="2800" dirty="0"/>
              <a:t> </a:t>
            </a:r>
            <a:r>
              <a:rPr lang="en-GB" sz="2800" dirty="0" smtClean="0"/>
              <a:t>Good surface finish. </a:t>
            </a:r>
          </a:p>
          <a:p>
            <a:pPr>
              <a:buFontTx/>
              <a:buChar char="-"/>
            </a:pPr>
            <a:endParaRPr lang="en-GB" sz="2800" dirty="0"/>
          </a:p>
          <a:p>
            <a:r>
              <a:rPr lang="en-GB" sz="2800" dirty="0" smtClean="0"/>
              <a:t>Most moulds are made from wood and they may be flat backed for simple forms or split as in the image below (note that the two halves are pegged together for location). </a:t>
            </a:r>
          </a:p>
        </p:txBody>
      </p:sp>
      <p:pic>
        <p:nvPicPr>
          <p:cNvPr id="1026" name="Picture 2"/>
          <p:cNvPicPr>
            <a:picLocks noChangeAspect="1" noChangeArrowheads="1"/>
          </p:cNvPicPr>
          <p:nvPr/>
        </p:nvPicPr>
        <p:blipFill>
          <a:blip r:embed="rId2"/>
          <a:srcRect/>
          <a:stretch>
            <a:fillRect/>
          </a:stretch>
        </p:blipFill>
        <p:spPr bwMode="auto">
          <a:xfrm>
            <a:off x="6558149" y="5085184"/>
            <a:ext cx="2262323" cy="17199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5940088"/>
          </a:xfrm>
          <a:prstGeom prst="rect">
            <a:avLst/>
          </a:prstGeom>
          <a:noFill/>
        </p:spPr>
        <p:txBody>
          <a:bodyPr wrap="square" rtlCol="0">
            <a:spAutoFit/>
          </a:bodyPr>
          <a:lstStyle/>
          <a:p>
            <a:r>
              <a:rPr lang="en-GB" sz="2400" b="1" u="sng" dirty="0" smtClean="0"/>
              <a:t>Mould making</a:t>
            </a:r>
            <a:endParaRPr lang="en-GB" sz="2400" b="1" u="sng" dirty="0"/>
          </a:p>
          <a:p>
            <a:r>
              <a:rPr lang="en-GB" sz="2800" dirty="0" smtClean="0"/>
              <a:t>The moulding must be sieved to get rid of lumps and any foreign matter, and damp enough to hold its shape. The mould box to contain the sand is a two-part construction with pins to locate the halves together. </a:t>
            </a:r>
          </a:p>
          <a:p>
            <a:endParaRPr lang="en-GB" sz="2800" dirty="0" smtClean="0"/>
          </a:p>
          <a:p>
            <a:r>
              <a:rPr lang="en-GB" sz="2800" dirty="0" smtClean="0"/>
              <a:t>The mould is built up in stages: </a:t>
            </a:r>
            <a:endParaRPr lang="en-GB" sz="2800" dirty="0"/>
          </a:p>
          <a:p>
            <a:r>
              <a:rPr lang="en-GB" sz="2800" b="1" u="sng" dirty="0" smtClean="0"/>
              <a:t>Stage 1 </a:t>
            </a:r>
          </a:p>
          <a:p>
            <a:r>
              <a:rPr lang="en-GB" sz="2800" dirty="0" smtClean="0"/>
              <a:t>The lower half, the </a:t>
            </a:r>
            <a:r>
              <a:rPr lang="en-GB" sz="2800" i="1" dirty="0" smtClean="0"/>
              <a:t>drag,</a:t>
            </a:r>
            <a:r>
              <a:rPr lang="en-GB" sz="2800" dirty="0" smtClean="0"/>
              <a:t> </a:t>
            </a:r>
            <a:r>
              <a:rPr lang="en-GB" sz="2800" dirty="0" smtClean="0"/>
              <a:t>is placed on a flat board around the lower half of the </a:t>
            </a:r>
            <a:r>
              <a:rPr lang="en-GB" sz="2800" dirty="0" smtClean="0"/>
              <a:t>pattern (inverted)</a:t>
            </a:r>
            <a:r>
              <a:rPr lang="en-GB" sz="2800" dirty="0" smtClean="0"/>
              <a:t>. </a:t>
            </a:r>
            <a:r>
              <a:rPr lang="en-GB" sz="2800" i="1" dirty="0" smtClean="0"/>
              <a:t>Parting powder</a:t>
            </a:r>
            <a:r>
              <a:rPr lang="en-GB" sz="2800" dirty="0" smtClean="0"/>
              <a:t> is dusted onto the pattern (to prevent sticking) and the mould is then filled with sand. </a:t>
            </a:r>
          </a:p>
          <a:p>
            <a:endParaRPr lang="en-GB" sz="2400" dirty="0"/>
          </a:p>
          <a:p>
            <a:r>
              <a:rPr lang="en-GB" sz="2400" dirty="0" smtClean="0"/>
              <a:t> </a:t>
            </a:r>
            <a:endParaRPr lang="en-GB" sz="2400" dirty="0"/>
          </a:p>
        </p:txBody>
      </p:sp>
      <p:pic>
        <p:nvPicPr>
          <p:cNvPr id="4" name="Picture 3" descr="ghgf.png"/>
          <p:cNvPicPr>
            <a:picLocks noChangeAspect="1"/>
          </p:cNvPicPr>
          <p:nvPr/>
        </p:nvPicPr>
        <p:blipFill>
          <a:blip r:embed="rId3" cstate="print">
            <a:clrChange>
              <a:clrFrom>
                <a:srgbClr val="FFFFFF"/>
              </a:clrFrom>
              <a:clrTo>
                <a:srgbClr val="FFFFFF">
                  <a:alpha val="0"/>
                </a:srgbClr>
              </a:clrTo>
            </a:clrChange>
          </a:blip>
          <a:stretch>
            <a:fillRect/>
          </a:stretch>
        </p:blipFill>
        <p:spPr>
          <a:xfrm>
            <a:off x="3563888" y="5002705"/>
            <a:ext cx="2880320" cy="18552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2246769"/>
          </a:xfrm>
          <a:prstGeom prst="rect">
            <a:avLst/>
          </a:prstGeom>
          <a:noFill/>
        </p:spPr>
        <p:txBody>
          <a:bodyPr wrap="square" rtlCol="0">
            <a:spAutoFit/>
          </a:bodyPr>
          <a:lstStyle/>
          <a:p>
            <a:r>
              <a:rPr lang="en-GB" sz="2800" b="1" dirty="0" smtClean="0"/>
              <a:t>Stage 2 </a:t>
            </a:r>
            <a:br>
              <a:rPr lang="en-GB" sz="2800" b="1" dirty="0" smtClean="0"/>
            </a:br>
            <a:endParaRPr lang="en-GB" sz="2800" b="1" dirty="0" smtClean="0"/>
          </a:p>
          <a:p>
            <a:r>
              <a:rPr lang="en-GB" sz="2800" dirty="0" smtClean="0"/>
              <a:t>The drag is turned over and the cope and top half of the pattern are put in place. The sprue pins and then added and the mould box filled with sand. </a:t>
            </a:r>
            <a:endParaRPr lang="en-GB" sz="2800" dirty="0"/>
          </a:p>
        </p:txBody>
      </p:sp>
      <p:grpSp>
        <p:nvGrpSpPr>
          <p:cNvPr id="18" name="Group 17"/>
          <p:cNvGrpSpPr/>
          <p:nvPr/>
        </p:nvGrpSpPr>
        <p:grpSpPr>
          <a:xfrm>
            <a:off x="2195736" y="2636912"/>
            <a:ext cx="4896544" cy="3956799"/>
            <a:chOff x="2195736" y="2636912"/>
            <a:chExt cx="4896544" cy="3956799"/>
          </a:xfrm>
        </p:grpSpPr>
        <p:pic>
          <p:nvPicPr>
            <p:cNvPr id="4" name="Picture 2"/>
            <p:cNvPicPr>
              <a:picLocks noChangeAspect="1" noChangeArrowheads="1"/>
            </p:cNvPicPr>
            <p:nvPr/>
          </p:nvPicPr>
          <p:blipFill>
            <a:blip r:embed="rId2"/>
            <a:srcRect/>
            <a:stretch>
              <a:fillRect/>
            </a:stretch>
          </p:blipFill>
          <p:spPr bwMode="auto">
            <a:xfrm>
              <a:off x="2195736" y="3021017"/>
              <a:ext cx="4193633" cy="3128463"/>
            </a:xfrm>
            <a:prstGeom prst="rect">
              <a:avLst/>
            </a:prstGeom>
            <a:noFill/>
            <a:ln w="9525">
              <a:noFill/>
              <a:miter lim="800000"/>
              <a:headEnd/>
              <a:tailEnd/>
            </a:ln>
          </p:spPr>
        </p:pic>
        <p:cxnSp>
          <p:nvCxnSpPr>
            <p:cNvPr id="5" name="Straight Connector 4"/>
            <p:cNvCxnSpPr/>
            <p:nvPr/>
          </p:nvCxnSpPr>
          <p:spPr>
            <a:xfrm rot="5400000" flipH="1" flipV="1">
              <a:off x="2909943" y="2973216"/>
              <a:ext cx="846235" cy="7496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V="1">
              <a:off x="4596251" y="3044709"/>
              <a:ext cx="824238" cy="7287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85295" y="3771178"/>
              <a:ext cx="381239" cy="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65473" y="3771178"/>
              <a:ext cx="1080178" cy="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99811" y="3771178"/>
              <a:ext cx="317700" cy="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5637761" y="3450820"/>
              <a:ext cx="550118" cy="190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4468432" y="5503919"/>
              <a:ext cx="1300279" cy="6353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35896" y="2636912"/>
              <a:ext cx="1270798" cy="256507"/>
            </a:xfrm>
            <a:prstGeom prst="rect">
              <a:avLst/>
            </a:prstGeom>
            <a:noFill/>
          </p:spPr>
          <p:txBody>
            <a:bodyPr wrap="square" rtlCol="0">
              <a:spAutoFit/>
            </a:bodyPr>
            <a:lstStyle/>
            <a:p>
              <a:r>
                <a:rPr lang="en-GB" b="1" dirty="0" smtClean="0"/>
                <a:t>Sprue Pins </a:t>
              </a:r>
              <a:endParaRPr lang="en-GB" b="1" dirty="0"/>
            </a:p>
          </p:txBody>
        </p:sp>
        <p:sp>
          <p:nvSpPr>
            <p:cNvPr id="13" name="TextBox 12"/>
            <p:cNvSpPr txBox="1"/>
            <p:nvPr/>
          </p:nvSpPr>
          <p:spPr>
            <a:xfrm>
              <a:off x="5724128" y="2996952"/>
              <a:ext cx="1270798" cy="256507"/>
            </a:xfrm>
            <a:prstGeom prst="rect">
              <a:avLst/>
            </a:prstGeom>
            <a:noFill/>
          </p:spPr>
          <p:txBody>
            <a:bodyPr wrap="square" rtlCol="0">
              <a:spAutoFit/>
            </a:bodyPr>
            <a:lstStyle/>
            <a:p>
              <a:r>
                <a:rPr lang="en-GB" b="1" dirty="0" smtClean="0"/>
                <a:t>Cope</a:t>
              </a:r>
              <a:endParaRPr lang="en-GB" b="1" dirty="0"/>
            </a:p>
          </p:txBody>
        </p:sp>
        <p:sp>
          <p:nvSpPr>
            <p:cNvPr id="14" name="TextBox 13"/>
            <p:cNvSpPr txBox="1"/>
            <p:nvPr/>
          </p:nvSpPr>
          <p:spPr>
            <a:xfrm>
              <a:off x="5440243" y="6144824"/>
              <a:ext cx="1652037" cy="448887"/>
            </a:xfrm>
            <a:prstGeom prst="rect">
              <a:avLst/>
            </a:prstGeom>
            <a:noFill/>
          </p:spPr>
          <p:txBody>
            <a:bodyPr wrap="square" rtlCol="0">
              <a:spAutoFit/>
            </a:bodyPr>
            <a:lstStyle/>
            <a:p>
              <a:r>
                <a:rPr lang="en-GB" b="1" dirty="0" smtClean="0"/>
                <a:t>2</a:t>
              </a:r>
              <a:r>
                <a:rPr lang="en-GB" b="1" baseline="30000" dirty="0" smtClean="0"/>
                <a:t>nd</a:t>
              </a:r>
              <a:r>
                <a:rPr lang="en-GB" b="1" dirty="0" smtClean="0"/>
                <a:t> Part of split pattern added</a:t>
              </a:r>
              <a:endParaRPr lang="en-GB" b="1" dirty="0"/>
            </a:p>
          </p:txBody>
        </p:sp>
        <p:sp>
          <p:nvSpPr>
            <p:cNvPr id="15" name="TextBox 14"/>
            <p:cNvSpPr txBox="1"/>
            <p:nvPr/>
          </p:nvSpPr>
          <p:spPr>
            <a:xfrm>
              <a:off x="3635896" y="4293096"/>
              <a:ext cx="1652037" cy="256507"/>
            </a:xfrm>
            <a:prstGeom prst="rect">
              <a:avLst/>
            </a:prstGeom>
            <a:noFill/>
          </p:spPr>
          <p:txBody>
            <a:bodyPr wrap="square" rtlCol="0">
              <a:spAutoFit/>
            </a:bodyPr>
            <a:lstStyle/>
            <a:p>
              <a:r>
                <a:rPr lang="en-GB" b="1" dirty="0" smtClean="0"/>
                <a:t>Parting powder</a:t>
              </a:r>
              <a:endParaRPr lang="en-GB" b="1"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424936" cy="2246769"/>
          </a:xfrm>
          <a:prstGeom prst="rect">
            <a:avLst/>
          </a:prstGeom>
          <a:noFill/>
        </p:spPr>
        <p:txBody>
          <a:bodyPr wrap="square" rtlCol="0">
            <a:spAutoFit/>
          </a:bodyPr>
          <a:lstStyle/>
          <a:p>
            <a:r>
              <a:rPr lang="en-GB" sz="2800" b="1" dirty="0" smtClean="0"/>
              <a:t>Stage 3</a:t>
            </a:r>
          </a:p>
          <a:p>
            <a:endParaRPr lang="en-GB" sz="2800" dirty="0" smtClean="0"/>
          </a:p>
          <a:p>
            <a:r>
              <a:rPr lang="en-GB" sz="2800" dirty="0" smtClean="0"/>
              <a:t>Pouring basins are made in the sand and the sprue pins are carefully removed to create the runner and the riser. Vents are made in the sand to allow the steam to escape. </a:t>
            </a:r>
            <a:endParaRPr lang="en-GB" sz="2800" dirty="0"/>
          </a:p>
        </p:txBody>
      </p:sp>
      <p:pic>
        <p:nvPicPr>
          <p:cNvPr id="3" name="Picture 2" descr="Stage 3.png"/>
          <p:cNvPicPr>
            <a:picLocks noChangeAspect="1"/>
          </p:cNvPicPr>
          <p:nvPr/>
        </p:nvPicPr>
        <p:blipFill>
          <a:blip r:embed="rId2"/>
          <a:stretch>
            <a:fillRect/>
          </a:stretch>
        </p:blipFill>
        <p:spPr>
          <a:xfrm>
            <a:off x="2267744" y="2780928"/>
            <a:ext cx="4333898" cy="36329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424936" cy="2677656"/>
          </a:xfrm>
          <a:prstGeom prst="rect">
            <a:avLst/>
          </a:prstGeom>
          <a:noFill/>
        </p:spPr>
        <p:txBody>
          <a:bodyPr wrap="square" rtlCol="0">
            <a:spAutoFit/>
          </a:bodyPr>
          <a:lstStyle/>
          <a:p>
            <a:r>
              <a:rPr lang="en-GB" sz="2800" dirty="0" smtClean="0"/>
              <a:t>Stage 4</a:t>
            </a:r>
          </a:p>
          <a:p>
            <a:endParaRPr lang="en-GB" sz="2800" dirty="0" smtClean="0"/>
          </a:p>
          <a:p>
            <a:r>
              <a:rPr lang="en-GB" sz="2800" dirty="0" smtClean="0"/>
              <a:t>The mould box is opened, the pattern is removed, and gates are made in the sand to allow the molten metal to flow into the cavity. The mould is re-assembled ready for pouring. </a:t>
            </a:r>
            <a:endParaRPr lang="en-GB" sz="2800" dirty="0"/>
          </a:p>
        </p:txBody>
      </p:sp>
      <p:grpSp>
        <p:nvGrpSpPr>
          <p:cNvPr id="9" name="Group 8"/>
          <p:cNvGrpSpPr/>
          <p:nvPr/>
        </p:nvGrpSpPr>
        <p:grpSpPr>
          <a:xfrm>
            <a:off x="2411760" y="2924944"/>
            <a:ext cx="5616624" cy="3681700"/>
            <a:chOff x="2411760" y="2924944"/>
            <a:chExt cx="5616624" cy="3681700"/>
          </a:xfrm>
        </p:grpSpPr>
        <p:pic>
          <p:nvPicPr>
            <p:cNvPr id="1026" name="Picture 2"/>
            <p:cNvPicPr>
              <a:picLocks noChangeAspect="1" noChangeArrowheads="1"/>
            </p:cNvPicPr>
            <p:nvPr/>
          </p:nvPicPr>
          <p:blipFill>
            <a:blip r:embed="rId2"/>
            <a:srcRect/>
            <a:stretch>
              <a:fillRect/>
            </a:stretch>
          </p:blipFill>
          <p:spPr bwMode="auto">
            <a:xfrm>
              <a:off x="2411760" y="2996952"/>
              <a:ext cx="4464496" cy="3567633"/>
            </a:xfrm>
            <a:prstGeom prst="rect">
              <a:avLst/>
            </a:prstGeom>
            <a:noFill/>
            <a:ln w="9525">
              <a:noFill/>
              <a:miter lim="800000"/>
              <a:headEnd/>
              <a:tailEnd/>
            </a:ln>
          </p:spPr>
        </p:pic>
        <p:sp>
          <p:nvSpPr>
            <p:cNvPr id="4" name="TextBox 3"/>
            <p:cNvSpPr txBox="1"/>
            <p:nvPr/>
          </p:nvSpPr>
          <p:spPr>
            <a:xfrm>
              <a:off x="4644008" y="6237312"/>
              <a:ext cx="720080" cy="369332"/>
            </a:xfrm>
            <a:prstGeom prst="rect">
              <a:avLst/>
            </a:prstGeom>
            <a:noFill/>
          </p:spPr>
          <p:txBody>
            <a:bodyPr wrap="square" rtlCol="0">
              <a:spAutoFit/>
            </a:bodyPr>
            <a:lstStyle/>
            <a:p>
              <a:r>
                <a:rPr lang="en-GB" dirty="0" smtClean="0"/>
                <a:t>Gate</a:t>
              </a:r>
              <a:endParaRPr lang="en-GB" dirty="0"/>
            </a:p>
          </p:txBody>
        </p:sp>
        <p:sp>
          <p:nvSpPr>
            <p:cNvPr id="5" name="TextBox 4"/>
            <p:cNvSpPr txBox="1"/>
            <p:nvPr/>
          </p:nvSpPr>
          <p:spPr>
            <a:xfrm>
              <a:off x="5652120" y="5805264"/>
              <a:ext cx="1368152" cy="646331"/>
            </a:xfrm>
            <a:prstGeom prst="rect">
              <a:avLst/>
            </a:prstGeom>
            <a:noFill/>
          </p:spPr>
          <p:txBody>
            <a:bodyPr wrap="square" rtlCol="0">
              <a:spAutoFit/>
            </a:bodyPr>
            <a:lstStyle/>
            <a:p>
              <a:r>
                <a:rPr lang="en-GB" dirty="0" smtClean="0"/>
                <a:t>Mould Cavity</a:t>
              </a:r>
              <a:endParaRPr lang="en-GB" dirty="0"/>
            </a:p>
          </p:txBody>
        </p:sp>
        <p:sp>
          <p:nvSpPr>
            <p:cNvPr id="6" name="TextBox 5"/>
            <p:cNvSpPr txBox="1"/>
            <p:nvPr/>
          </p:nvSpPr>
          <p:spPr>
            <a:xfrm>
              <a:off x="6660232" y="3284984"/>
              <a:ext cx="1368152" cy="369332"/>
            </a:xfrm>
            <a:prstGeom prst="rect">
              <a:avLst/>
            </a:prstGeom>
            <a:noFill/>
          </p:spPr>
          <p:txBody>
            <a:bodyPr wrap="square" rtlCol="0">
              <a:spAutoFit/>
            </a:bodyPr>
            <a:lstStyle/>
            <a:p>
              <a:r>
                <a:rPr lang="en-GB" dirty="0" smtClean="0"/>
                <a:t>Riser</a:t>
              </a:r>
              <a:endParaRPr lang="en-GB" dirty="0"/>
            </a:p>
          </p:txBody>
        </p:sp>
        <p:sp>
          <p:nvSpPr>
            <p:cNvPr id="7" name="TextBox 6"/>
            <p:cNvSpPr txBox="1"/>
            <p:nvPr/>
          </p:nvSpPr>
          <p:spPr>
            <a:xfrm>
              <a:off x="4499992" y="2924944"/>
              <a:ext cx="1368152" cy="369332"/>
            </a:xfrm>
            <a:prstGeom prst="rect">
              <a:avLst/>
            </a:prstGeom>
            <a:noFill/>
          </p:spPr>
          <p:txBody>
            <a:bodyPr wrap="square" rtlCol="0">
              <a:spAutoFit/>
            </a:bodyPr>
            <a:lstStyle/>
            <a:p>
              <a:r>
                <a:rPr lang="en-GB" dirty="0" smtClean="0"/>
                <a:t>Vents </a:t>
              </a:r>
              <a:endParaRPr lang="en-GB" dirty="0"/>
            </a:p>
          </p:txBody>
        </p:sp>
        <p:sp>
          <p:nvSpPr>
            <p:cNvPr id="8" name="TextBox 7"/>
            <p:cNvSpPr txBox="1"/>
            <p:nvPr/>
          </p:nvSpPr>
          <p:spPr>
            <a:xfrm>
              <a:off x="2411760" y="3356992"/>
              <a:ext cx="1800200" cy="369332"/>
            </a:xfrm>
            <a:prstGeom prst="rect">
              <a:avLst/>
            </a:prstGeom>
            <a:noFill/>
          </p:spPr>
          <p:txBody>
            <a:bodyPr wrap="square" rtlCol="0">
              <a:spAutoFit/>
            </a:bodyPr>
            <a:lstStyle/>
            <a:p>
              <a:r>
                <a:rPr lang="en-GB" dirty="0" smtClean="0"/>
                <a:t>Pouring Basin</a:t>
              </a:r>
              <a:endParaRPr lang="en-GB"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280920" cy="5262979"/>
          </a:xfrm>
          <a:prstGeom prst="rect">
            <a:avLst/>
          </a:prstGeom>
          <a:noFill/>
        </p:spPr>
        <p:txBody>
          <a:bodyPr wrap="square" rtlCol="0">
            <a:spAutoFit/>
          </a:bodyPr>
          <a:lstStyle/>
          <a:p>
            <a:r>
              <a:rPr lang="en-GB" sz="2800" b="1" dirty="0" smtClean="0"/>
              <a:t>Pouring</a:t>
            </a:r>
          </a:p>
          <a:p>
            <a:endParaRPr lang="en-GB" sz="2800" dirty="0" smtClean="0"/>
          </a:p>
          <a:p>
            <a:r>
              <a:rPr lang="en-GB" sz="2800" dirty="0" smtClean="0"/>
              <a:t>Aluminium melts at 600</a:t>
            </a:r>
            <a:r>
              <a:rPr lang="en-GB" sz="2800" baseline="30000" dirty="0" smtClean="0"/>
              <a:t>o</a:t>
            </a:r>
            <a:r>
              <a:rPr lang="en-GB" sz="2800" dirty="0" smtClean="0"/>
              <a:t>C but needs to be at 750</a:t>
            </a:r>
            <a:r>
              <a:rPr lang="en-GB" sz="2800" baseline="30000" dirty="0" smtClean="0"/>
              <a:t>o</a:t>
            </a:r>
            <a:r>
              <a:rPr lang="en-GB" sz="2800" dirty="0" smtClean="0"/>
              <a:t>C for pouring. Pouring should be slow and continuous into the pouring basins until a pool forms at the top of the riser. Great care is needed, the safety issues are important: </a:t>
            </a:r>
          </a:p>
          <a:p>
            <a:endParaRPr lang="en-GB" sz="2800" dirty="0" smtClean="0"/>
          </a:p>
          <a:p>
            <a:pPr>
              <a:buFontTx/>
              <a:buChar char="-"/>
            </a:pPr>
            <a:r>
              <a:rPr lang="en-GB" sz="2800" dirty="0" smtClean="0"/>
              <a:t> Wear protective clothing: gloves, apron, full face mask.</a:t>
            </a:r>
          </a:p>
          <a:p>
            <a:r>
              <a:rPr lang="en-GB" sz="2800" dirty="0" smtClean="0"/>
              <a:t> </a:t>
            </a:r>
          </a:p>
          <a:p>
            <a:pPr>
              <a:buFontTx/>
              <a:buChar char="-"/>
            </a:pPr>
            <a:r>
              <a:rPr lang="en-GB" sz="2800" dirty="0" smtClean="0"/>
              <a:t>  Ensure that there is fume extraction and good ventilation. </a:t>
            </a:r>
            <a:endParaRPr lang="en-GB"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208912" cy="3108543"/>
          </a:xfrm>
          <a:prstGeom prst="rect">
            <a:avLst/>
          </a:prstGeom>
          <a:noFill/>
        </p:spPr>
        <p:txBody>
          <a:bodyPr wrap="square" rtlCol="0">
            <a:spAutoFit/>
          </a:bodyPr>
          <a:lstStyle/>
          <a:p>
            <a:r>
              <a:rPr lang="en-GB" sz="2800" b="1" dirty="0" smtClean="0"/>
              <a:t>Fettling </a:t>
            </a:r>
          </a:p>
          <a:p>
            <a:endParaRPr lang="en-GB" sz="2800" b="1" dirty="0" smtClean="0"/>
          </a:p>
          <a:p>
            <a:r>
              <a:rPr lang="en-GB" sz="2800" dirty="0" smtClean="0"/>
              <a:t>Fettling is the term used to describe the process of finishing off the work by removing the runners and risers with a hacksaw and file, and cleaning up the casting. </a:t>
            </a:r>
          </a:p>
          <a:p>
            <a:endParaRPr lang="en-GB" sz="2800" dirty="0" smtClean="0"/>
          </a:p>
        </p:txBody>
      </p:sp>
      <p:pic>
        <p:nvPicPr>
          <p:cNvPr id="4" name="Picture 3" descr="cast15.gif"/>
          <p:cNvPicPr>
            <a:picLocks noChangeAspect="1"/>
          </p:cNvPicPr>
          <p:nvPr/>
        </p:nvPicPr>
        <p:blipFill>
          <a:blip r:embed="rId2"/>
          <a:stretch>
            <a:fillRect/>
          </a:stretch>
        </p:blipFill>
        <p:spPr>
          <a:xfrm>
            <a:off x="2195736" y="3284984"/>
            <a:ext cx="4824536" cy="23795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555</Words>
  <Application>Microsoft Office PowerPoint</Application>
  <PresentationFormat>On-screen Show (4:3)</PresentationFormat>
  <Paragraphs>57</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Aluminium Sand Casting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Aluminium Sand Casting</dc:title>
  <dc:creator>026smurray</dc:creator>
  <cp:lastModifiedBy>026SMurray</cp:lastModifiedBy>
  <cp:revision>15</cp:revision>
  <dcterms:created xsi:type="dcterms:W3CDTF">2017-11-03T09:34:49Z</dcterms:created>
  <dcterms:modified xsi:type="dcterms:W3CDTF">2019-03-28T09:49:31Z</dcterms:modified>
</cp:coreProperties>
</file>