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4"/>
  </p:notesMasterIdLst>
  <p:sldIdLst>
    <p:sldId id="365" r:id="rId2"/>
    <p:sldId id="256" r:id="rId3"/>
    <p:sldId id="366" r:id="rId4"/>
    <p:sldId id="367" r:id="rId5"/>
    <p:sldId id="368" r:id="rId6"/>
    <p:sldId id="369" r:id="rId7"/>
    <p:sldId id="370" r:id="rId8"/>
    <p:sldId id="371" r:id="rId9"/>
    <p:sldId id="372" r:id="rId10"/>
    <p:sldId id="373" r:id="rId11"/>
    <p:sldId id="375" r:id="rId12"/>
    <p:sldId id="3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p:scale>
          <a:sx n="80" d="100"/>
          <a:sy n="80" d="100"/>
        </p:scale>
        <p:origin x="-1170" y="-6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05/12/2017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a:p>
        </p:txBody>
      </p:sp>
    </p:spTree>
    <p:extLst>
      <p:ext uri="{BB962C8B-B14F-4D97-AF65-F5344CB8AC3E}">
        <p14:creationId xmlns=""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gif"/><Relationship Id="rId1" Type="http://schemas.openxmlformats.org/officeDocument/2006/relationships/slideLayout" Target="../slideLayouts/slideLayout1.xml"/><Relationship Id="rId5" Type="http://schemas.openxmlformats.org/officeDocument/2006/relationships/image" Target="../media/image15.gi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gif"/><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Bench Skills / Machine Processes / </a:t>
            </a:r>
            <a:r>
              <a:rPr lang="en-GB" sz="1400" dirty="0" smtClean="0">
                <a:solidFill>
                  <a:srgbClr val="FF0000"/>
                </a:solidFill>
                <a:latin typeface="Helvetica"/>
                <a:cs typeface="Helvetica"/>
              </a:rPr>
              <a:t>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 xmlns:p14="http://schemas.microsoft.com/office/powerpoint/2010/main" val="300853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219200"/>
            <a:ext cx="6858000" cy="646331"/>
          </a:xfrm>
          <a:prstGeom prst="rect">
            <a:avLst/>
          </a:prstGeom>
        </p:spPr>
        <p:txBody>
          <a:bodyPr wrap="square">
            <a:spAutoFit/>
          </a:bodyPr>
          <a:lstStyle/>
          <a:p>
            <a:r>
              <a:rPr lang="en-US" dirty="0" smtClean="0"/>
              <a:t>When using the forge there are many processes we can use to manipulate our metal.</a:t>
            </a:r>
          </a:p>
        </p:txBody>
      </p:sp>
      <p:sp>
        <p:nvSpPr>
          <p:cNvPr id="11" name="Rectangle 10"/>
          <p:cNvSpPr/>
          <p:nvPr/>
        </p:nvSpPr>
        <p:spPr>
          <a:xfrm>
            <a:off x="2057400" y="2057400"/>
            <a:ext cx="3962400" cy="1754326"/>
          </a:xfrm>
          <a:prstGeom prst="rect">
            <a:avLst/>
          </a:prstGeom>
        </p:spPr>
        <p:txBody>
          <a:bodyPr wrap="square">
            <a:spAutoFit/>
          </a:bodyPr>
          <a:lstStyle/>
          <a:p>
            <a:r>
              <a:rPr lang="de-DE" b="1" u="sng" dirty="0" smtClean="0"/>
              <a:t>Stage Two</a:t>
            </a:r>
            <a:r>
              <a:rPr lang="de-DE" u="sng" dirty="0" smtClean="0"/>
              <a:t>:</a:t>
            </a:r>
            <a:endParaRPr lang="de-DE" u="sng" dirty="0"/>
          </a:p>
          <a:p>
            <a:r>
              <a:rPr lang="en-GB" dirty="0" smtClean="0"/>
              <a:t>The steel is removed from the </a:t>
            </a:r>
            <a:r>
              <a:rPr lang="en-GB" dirty="0" smtClean="0"/>
              <a:t>forge </a:t>
            </a:r>
            <a:r>
              <a:rPr lang="en-GB" dirty="0" smtClean="0"/>
              <a:t>with blacksmiths tongs and plunged into case hardening compound and allowed to cool a little. The case hardening compound is high in carbon.</a:t>
            </a:r>
            <a:endParaRPr lang="en-US" dirty="0"/>
          </a:p>
        </p:txBody>
      </p:sp>
      <p:pic>
        <p:nvPicPr>
          <p:cNvPr id="24578" name="Picture 2" descr="http://www.technologystudent.com/images4/HEATT9.gif"/>
          <p:cNvPicPr>
            <a:picLocks noChangeAspect="1" noChangeArrowheads="1" noCrop="1"/>
          </p:cNvPicPr>
          <p:nvPr/>
        </p:nvPicPr>
        <p:blipFill>
          <a:blip r:embed="rId4" cstate="print"/>
          <a:srcRect/>
          <a:stretch>
            <a:fillRect/>
          </a:stretch>
        </p:blipFill>
        <p:spPr bwMode="auto">
          <a:xfrm>
            <a:off x="6324600" y="1752600"/>
            <a:ext cx="2514600" cy="2571751"/>
          </a:xfrm>
          <a:prstGeom prst="rect">
            <a:avLst/>
          </a:prstGeom>
          <a:noFill/>
        </p:spPr>
      </p:pic>
      <p:sp>
        <p:nvSpPr>
          <p:cNvPr id="12" name="Rectangle 11"/>
          <p:cNvSpPr/>
          <p:nvPr/>
        </p:nvSpPr>
        <p:spPr>
          <a:xfrm>
            <a:off x="7772400" y="1752600"/>
            <a:ext cx="9906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p:cNvSpPr/>
          <p:nvPr/>
        </p:nvSpPr>
        <p:spPr>
          <a:xfrm>
            <a:off x="2057400" y="3962400"/>
            <a:ext cx="3962400" cy="2308324"/>
          </a:xfrm>
          <a:prstGeom prst="rect">
            <a:avLst/>
          </a:prstGeom>
        </p:spPr>
        <p:txBody>
          <a:bodyPr wrap="square">
            <a:spAutoFit/>
          </a:bodyPr>
          <a:lstStyle/>
          <a:p>
            <a:r>
              <a:rPr lang="de-DE" b="1" u="sng" dirty="0" smtClean="0"/>
              <a:t>Stage Three</a:t>
            </a:r>
            <a:r>
              <a:rPr lang="de-DE" u="sng" dirty="0" smtClean="0"/>
              <a:t>:</a:t>
            </a:r>
            <a:endParaRPr lang="de-DE" u="sng" dirty="0"/>
          </a:p>
          <a:p>
            <a:r>
              <a:rPr lang="en-GB" dirty="0" smtClean="0"/>
              <a:t>The steel is heated again to a red colour, removed from the </a:t>
            </a:r>
            <a:r>
              <a:rPr lang="en-GB" dirty="0" smtClean="0"/>
              <a:t>forge </a:t>
            </a:r>
            <a:r>
              <a:rPr lang="en-GB" dirty="0" smtClean="0"/>
              <a:t>and plunged into cold, clean water.</a:t>
            </a:r>
          </a:p>
          <a:p>
            <a:endParaRPr lang="en-GB" dirty="0" smtClean="0"/>
          </a:p>
          <a:p>
            <a:endParaRPr lang="en-GB" dirty="0" smtClean="0"/>
          </a:p>
          <a:p>
            <a:endParaRPr lang="en-GB" dirty="0" smtClean="0"/>
          </a:p>
          <a:p>
            <a:endParaRPr lang="en-US" dirty="0"/>
          </a:p>
        </p:txBody>
      </p:sp>
      <p:pic>
        <p:nvPicPr>
          <p:cNvPr id="24580" name="Picture 4" descr="http://www.technologystudent.com/images4/HEATT3.gif"/>
          <p:cNvPicPr>
            <a:picLocks noChangeAspect="1" noChangeArrowheads="1" noCrop="1"/>
          </p:cNvPicPr>
          <p:nvPr/>
        </p:nvPicPr>
        <p:blipFill>
          <a:blip r:embed="rId5" cstate="print"/>
          <a:srcRect/>
          <a:stretch>
            <a:fillRect/>
          </a:stretch>
        </p:blipFill>
        <p:spPr bwMode="auto">
          <a:xfrm>
            <a:off x="5943600" y="4343400"/>
            <a:ext cx="2743200" cy="1981200"/>
          </a:xfrm>
          <a:prstGeom prst="rect">
            <a:avLst/>
          </a:prstGeom>
          <a:noFill/>
        </p:spPr>
      </p:pic>
      <p:sp>
        <p:nvSpPr>
          <p:cNvPr id="17" name="Rectangle 16"/>
          <p:cNvSpPr/>
          <p:nvPr/>
        </p:nvSpPr>
        <p:spPr>
          <a:xfrm>
            <a:off x="2057400" y="5410200"/>
            <a:ext cx="4572000" cy="1200329"/>
          </a:xfrm>
          <a:prstGeom prst="rect">
            <a:avLst/>
          </a:prstGeom>
        </p:spPr>
        <p:txBody>
          <a:bodyPr>
            <a:spAutoFit/>
          </a:bodyPr>
          <a:lstStyle/>
          <a:p>
            <a:r>
              <a:rPr lang="en-GB" dirty="0" smtClean="0"/>
              <a:t>The steel rod should now have a hardened outer surface and a flexible, soft interior. The process can be repeated to increase the depth of the hardened surface.</a:t>
            </a:r>
            <a:endParaRPr lang="en-GB" dirty="0"/>
          </a:p>
        </p:txBody>
      </p:sp>
    </p:spTree>
    <p:extLst>
      <p:ext uri="{BB962C8B-B14F-4D97-AF65-F5344CB8AC3E}">
        <p14:creationId xmlns="" xmlns:p14="http://schemas.microsoft.com/office/powerpoint/2010/main" val="3702356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2057400" y="1600200"/>
            <a:ext cx="68580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14" name="Rectangle 3"/>
          <p:cNvSpPr txBox="1">
            <a:spLocks noChangeArrowheads="1"/>
          </p:cNvSpPr>
          <p:nvPr/>
        </p:nvSpPr>
        <p:spPr>
          <a:xfrm>
            <a:off x="2269067" y="2057400"/>
            <a:ext cx="6646334"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r>
              <a:rPr lang="en-GB" sz="1800" dirty="0" smtClean="0">
                <a:latin typeface="Helvetica" pitchFamily="34" charset="0"/>
                <a:cs typeface="Helvetica" pitchFamily="34" charset="0"/>
              </a:rPr>
              <a:t>What are the chips made from used in the Forge?</a:t>
            </a:r>
          </a:p>
          <a:p>
            <a:pPr>
              <a:buAutoNum type="arabicPeriod"/>
            </a:pPr>
            <a:endParaRPr lang="en-GB" sz="1800" dirty="0" smtClean="0">
              <a:latin typeface="Helvetica" pitchFamily="34" charset="0"/>
              <a:cs typeface="Helvetica" pitchFamily="34" charset="0"/>
            </a:endParaRPr>
          </a:p>
          <a:p>
            <a:pPr>
              <a:buAutoNum type="arabicPeriod"/>
            </a:pPr>
            <a:r>
              <a:rPr lang="en-GB" sz="1800" dirty="0" smtClean="0">
                <a:latin typeface="Helvetica" pitchFamily="34" charset="0"/>
                <a:cs typeface="Helvetica" pitchFamily="34" charset="0"/>
              </a:rPr>
              <a:t>What can we use when annealing Aluminium to help recognise when it is hot enough?</a:t>
            </a:r>
          </a:p>
          <a:p>
            <a:pPr>
              <a:buAutoNum type="arabicPeriod"/>
            </a:pPr>
            <a:endParaRPr lang="en-GB" sz="1800" dirty="0" smtClean="0">
              <a:latin typeface="Helvetica" pitchFamily="34" charset="0"/>
              <a:cs typeface="Helvetica" pitchFamily="34" charset="0"/>
            </a:endParaRPr>
          </a:p>
          <a:p>
            <a:pPr>
              <a:buAutoNum type="arabicPeriod"/>
            </a:pPr>
            <a:r>
              <a:rPr lang="en-GB" sz="1800" dirty="0" smtClean="0">
                <a:latin typeface="Helvetica" pitchFamily="34" charset="0"/>
                <a:cs typeface="Helvetica" pitchFamily="34" charset="0"/>
              </a:rPr>
              <a:t>What surface will we use as a ‘cold sink’?</a:t>
            </a:r>
          </a:p>
          <a:p>
            <a:pPr>
              <a:buAutoNum type="arabicPeriod"/>
            </a:pPr>
            <a:endParaRPr lang="en-GB" sz="1800" dirty="0" smtClean="0">
              <a:latin typeface="Helvetica" pitchFamily="34" charset="0"/>
              <a:cs typeface="Helvetica" pitchFamily="34" charset="0"/>
            </a:endParaRPr>
          </a:p>
          <a:p>
            <a:pPr>
              <a:buAutoNum type="arabicPeriod"/>
            </a:pPr>
            <a:r>
              <a:rPr lang="en-GB" sz="1800" dirty="0" smtClean="0">
                <a:latin typeface="Helvetica" pitchFamily="34" charset="0"/>
                <a:cs typeface="Helvetica" pitchFamily="34" charset="0"/>
              </a:rPr>
              <a:t>What ‘H’ can our forge also be known as?</a:t>
            </a:r>
          </a:p>
          <a:p>
            <a:pPr>
              <a:buAutoNum type="arabicPeriod"/>
            </a:pPr>
            <a:endParaRPr lang="en-GB" sz="1800" dirty="0" smtClean="0">
              <a:latin typeface="Helvetica" pitchFamily="34" charset="0"/>
              <a:cs typeface="Helvetica" pitchFamily="34" charset="0"/>
            </a:endParaRPr>
          </a:p>
          <a:p>
            <a:pPr>
              <a:buAutoNum type="arabicPeriod"/>
            </a:pPr>
            <a:r>
              <a:rPr lang="en-GB" sz="1800" dirty="0" smtClean="0">
                <a:latin typeface="Helvetica" pitchFamily="34" charset="0"/>
                <a:cs typeface="Helvetica" pitchFamily="34" charset="0"/>
              </a:rPr>
              <a:t>What process requires a powder </a:t>
            </a:r>
            <a:r>
              <a:rPr lang="en-GB" sz="1800" dirty="0" smtClean="0">
                <a:latin typeface="Helvetica" pitchFamily="34" charset="0"/>
                <a:cs typeface="Helvetica" pitchFamily="34" charset="0"/>
              </a:rPr>
              <a:t>compound?</a:t>
            </a:r>
            <a:endParaRPr lang="en-GB" sz="1800" dirty="0">
              <a:latin typeface="Helvetica" pitchFamily="34" charset="0"/>
              <a:cs typeface="Helvetica" pitchFamily="34" charset="0"/>
            </a:endParaRPr>
          </a:p>
        </p:txBody>
      </p:sp>
      <p:sp>
        <p:nvSpPr>
          <p:cNvPr id="15"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14</a:t>
            </a:r>
            <a:endParaRPr lang="en-GB" sz="4000" b="1" dirty="0">
              <a:latin typeface="Helvetica"/>
              <a:cs typeface="Helvetica"/>
            </a:endParaRPr>
          </a:p>
        </p:txBody>
      </p:sp>
      <p:sp>
        <p:nvSpPr>
          <p:cNvPr id="16" name="Rectangle 15"/>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 xmlns:p14="http://schemas.microsoft.com/office/powerpoint/2010/main" val="3077932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2057400" y="1600200"/>
            <a:ext cx="68580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t> </a:t>
            </a:r>
          </a:p>
          <a:p>
            <a:pPr marL="0" indent="0">
              <a:spcBef>
                <a:spcPct val="50000"/>
              </a:spcBef>
              <a:buNone/>
            </a:pPr>
            <a:endParaRPr lang="en-GB" sz="1800" dirty="0" smtClean="0"/>
          </a:p>
          <a:p>
            <a:pPr marL="0" indent="0">
              <a:spcBef>
                <a:spcPct val="50000"/>
              </a:spcBef>
              <a:buNone/>
            </a:pPr>
            <a:endParaRPr lang="en-GB" sz="1800" dirty="0"/>
          </a:p>
        </p:txBody>
      </p:sp>
      <p:sp>
        <p:nvSpPr>
          <p:cNvPr id="14" name="Rectangle 3"/>
          <p:cNvSpPr txBox="1">
            <a:spLocks noChangeArrowheads="1"/>
          </p:cNvSpPr>
          <p:nvPr/>
        </p:nvSpPr>
        <p:spPr>
          <a:xfrm>
            <a:off x="2269067" y="2057400"/>
            <a:ext cx="6722533" cy="480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r>
              <a:rPr lang="en-GB" sz="1800" dirty="0" smtClean="0">
                <a:latin typeface="Helvetica" pitchFamily="34" charset="0"/>
                <a:cs typeface="Helvetica" pitchFamily="34" charset="0"/>
              </a:rPr>
              <a:t>What are the chips made from used in the Forge?</a:t>
            </a:r>
          </a:p>
          <a:p>
            <a:pPr>
              <a:buNone/>
            </a:pPr>
            <a:r>
              <a:rPr lang="en-GB" sz="1800" i="1" dirty="0" smtClean="0">
                <a:solidFill>
                  <a:srgbClr val="FF0000"/>
                </a:solidFill>
                <a:latin typeface="Helvetica" pitchFamily="34" charset="0"/>
                <a:cs typeface="Helvetica" pitchFamily="34" charset="0"/>
              </a:rPr>
              <a:t>Ceramic</a:t>
            </a:r>
          </a:p>
          <a:p>
            <a:pPr>
              <a:buNone/>
            </a:pPr>
            <a:r>
              <a:rPr lang="en-GB" sz="1800" dirty="0" smtClean="0">
                <a:latin typeface="Helvetica" pitchFamily="34" charset="0"/>
                <a:cs typeface="Helvetica" pitchFamily="34" charset="0"/>
              </a:rPr>
              <a:t>2.  What can we use when annealing Aluminium to help recognise when it is hot enough?</a:t>
            </a:r>
          </a:p>
          <a:p>
            <a:pPr>
              <a:buNone/>
            </a:pPr>
            <a:r>
              <a:rPr lang="en-GB" sz="1800" i="1" dirty="0" smtClean="0">
                <a:solidFill>
                  <a:srgbClr val="FF0000"/>
                </a:solidFill>
                <a:latin typeface="Helvetica" pitchFamily="34" charset="0"/>
                <a:cs typeface="Helvetica" pitchFamily="34" charset="0"/>
              </a:rPr>
              <a:t>Soap</a:t>
            </a:r>
          </a:p>
          <a:p>
            <a:pPr>
              <a:buNone/>
            </a:pPr>
            <a:r>
              <a:rPr lang="en-GB" sz="1800" dirty="0" smtClean="0">
                <a:latin typeface="Helvetica" pitchFamily="34" charset="0"/>
                <a:cs typeface="Helvetica" pitchFamily="34" charset="0"/>
              </a:rPr>
              <a:t>3.  What surface will we use as a ‘cold sink’?</a:t>
            </a:r>
          </a:p>
          <a:p>
            <a:pPr>
              <a:buNone/>
            </a:pPr>
            <a:r>
              <a:rPr lang="en-GB" sz="1800" i="1" dirty="0" smtClean="0">
                <a:solidFill>
                  <a:srgbClr val="FF0000"/>
                </a:solidFill>
                <a:latin typeface="Helvetica" pitchFamily="34" charset="0"/>
                <a:cs typeface="Helvetica" pitchFamily="34" charset="0"/>
              </a:rPr>
              <a:t>Anvil face</a:t>
            </a:r>
          </a:p>
          <a:p>
            <a:pPr>
              <a:buNone/>
            </a:pPr>
            <a:r>
              <a:rPr lang="en-GB" sz="1800" dirty="0" smtClean="0">
                <a:latin typeface="Helvetica" pitchFamily="34" charset="0"/>
                <a:cs typeface="Helvetica" pitchFamily="34" charset="0"/>
              </a:rPr>
              <a:t>4.  What ‘H’ can our forge also be known as?</a:t>
            </a:r>
          </a:p>
          <a:p>
            <a:pPr>
              <a:buNone/>
            </a:pPr>
            <a:r>
              <a:rPr lang="en-GB" sz="1800" i="1" dirty="0" smtClean="0">
                <a:solidFill>
                  <a:srgbClr val="FF0000"/>
                </a:solidFill>
                <a:latin typeface="Helvetica" pitchFamily="34" charset="0"/>
                <a:cs typeface="Helvetica" pitchFamily="34" charset="0"/>
              </a:rPr>
              <a:t>Hearth</a:t>
            </a:r>
          </a:p>
          <a:p>
            <a:pPr>
              <a:buNone/>
            </a:pPr>
            <a:r>
              <a:rPr lang="en-GB" sz="1800" dirty="0" smtClean="0">
                <a:latin typeface="Helvetica" pitchFamily="34" charset="0"/>
                <a:cs typeface="Helvetica" pitchFamily="34" charset="0"/>
              </a:rPr>
              <a:t>5.  What process requires a powder </a:t>
            </a:r>
            <a:r>
              <a:rPr lang="en-GB" sz="1800" dirty="0" smtClean="0">
                <a:latin typeface="Helvetica" pitchFamily="34" charset="0"/>
                <a:cs typeface="Helvetica" pitchFamily="34" charset="0"/>
              </a:rPr>
              <a:t>compound?</a:t>
            </a:r>
            <a:endParaRPr lang="en-GB" sz="1800" dirty="0" smtClean="0">
              <a:latin typeface="Helvetica" pitchFamily="34" charset="0"/>
              <a:cs typeface="Helvetica" pitchFamily="34" charset="0"/>
            </a:endParaRPr>
          </a:p>
          <a:p>
            <a:pPr>
              <a:buNone/>
            </a:pPr>
            <a:r>
              <a:rPr lang="en-GB" sz="1800" i="1" dirty="0" smtClean="0">
                <a:solidFill>
                  <a:srgbClr val="FF0000"/>
                </a:solidFill>
                <a:latin typeface="Helvetica" pitchFamily="34" charset="0"/>
                <a:cs typeface="Helvetica" pitchFamily="34" charset="0"/>
              </a:rPr>
              <a:t>Case Hardening</a:t>
            </a:r>
            <a:endParaRPr lang="en-GB" sz="1800" i="1" dirty="0">
              <a:solidFill>
                <a:srgbClr val="FF0000"/>
              </a:solidFill>
              <a:latin typeface="Helvetica" pitchFamily="34" charset="0"/>
              <a:cs typeface="Helvetica" pitchFamily="34" charset="0"/>
            </a:endParaRPr>
          </a:p>
        </p:txBody>
      </p:sp>
      <p:sp>
        <p:nvSpPr>
          <p:cNvPr id="15"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14</a:t>
            </a:r>
            <a:endParaRPr lang="en-GB" sz="4000" b="1" dirty="0">
              <a:latin typeface="Helvetica"/>
              <a:cs typeface="Helvetica"/>
            </a:endParaRPr>
          </a:p>
        </p:txBody>
      </p:sp>
      <p:sp>
        <p:nvSpPr>
          <p:cNvPr id="16" name="Rectangle 15"/>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 xmlns:p14="http://schemas.microsoft.com/office/powerpoint/2010/main" val="3077932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sp>
        <p:nvSpPr>
          <p:cNvPr id="3" name="Subtitle 2"/>
          <p:cNvSpPr>
            <a:spLocks noGrp="1"/>
          </p:cNvSpPr>
          <p:nvPr>
            <p:ph type="subTitle" idx="1"/>
          </p:nvPr>
        </p:nvSpPr>
        <p:spPr>
          <a:xfrm>
            <a:off x="1524000" y="2971800"/>
            <a:ext cx="7620000" cy="2514600"/>
          </a:xfrm>
        </p:spPr>
        <p:txBody>
          <a:bodyPr>
            <a:normAutofit fontScale="92500" lnSpcReduction="10000"/>
          </a:bodyPr>
          <a:lstStyle/>
          <a:p>
            <a:endParaRPr lang="en-GB" dirty="0" smtClean="0">
              <a:latin typeface="Helvetica"/>
              <a:cs typeface="Helvetica"/>
            </a:endParaRPr>
          </a:p>
          <a:p>
            <a:r>
              <a:rPr lang="en-GB" sz="2400" dirty="0" smtClean="0">
                <a:solidFill>
                  <a:srgbClr val="FF0000"/>
                </a:solidFill>
                <a:latin typeface="Helvetica"/>
                <a:cs typeface="Helvetica"/>
              </a:rPr>
              <a:t>Unit 3: Thermal Joining &amp; Fabrication</a:t>
            </a:r>
          </a:p>
          <a:p>
            <a:endParaRPr lang="en-GB" sz="2400" dirty="0" smtClean="0">
              <a:solidFill>
                <a:srgbClr val="FF0000"/>
              </a:solidFill>
              <a:latin typeface="Helvetica"/>
              <a:cs typeface="Helvetica"/>
            </a:endParaRPr>
          </a:p>
          <a:p>
            <a:pPr marL="342900" indent="-342900">
              <a:buFontTx/>
              <a:buChar char="-"/>
            </a:pPr>
            <a:r>
              <a:rPr lang="en-GB" sz="2400" dirty="0" smtClean="0">
                <a:solidFill>
                  <a:srgbClr val="FF0000"/>
                </a:solidFill>
                <a:latin typeface="Helvetica"/>
                <a:cs typeface="Helvetica"/>
              </a:rPr>
              <a:t>The Forge</a:t>
            </a:r>
          </a:p>
          <a:p>
            <a:pPr marL="342900" indent="-342900">
              <a:buFontTx/>
              <a:buChar char="-"/>
            </a:pPr>
            <a:endParaRPr lang="en-GB" sz="2400" dirty="0">
              <a:solidFill>
                <a:srgbClr val="FF0000"/>
              </a:solidFill>
              <a:latin typeface="Helvetica"/>
              <a:cs typeface="Helvetica"/>
            </a:endParaRPr>
          </a:p>
          <a:p>
            <a:r>
              <a:rPr lang="en-GB" sz="2400" i="1" dirty="0">
                <a:solidFill>
                  <a:srgbClr val="FF0000"/>
                </a:solidFill>
                <a:latin typeface="Helvetica"/>
                <a:cs typeface="Helvetica"/>
              </a:rPr>
              <a:t>Safety Rating: (High)</a:t>
            </a:r>
          </a:p>
          <a:p>
            <a:pPr marL="342900" indent="-342900">
              <a:buFontTx/>
              <a:buChar char="-"/>
            </a:pPr>
            <a:endParaRPr lang="en-GB" sz="2400" dirty="0" smtClean="0">
              <a:solidFill>
                <a:srgbClr val="FF0000"/>
              </a:solidFill>
              <a:latin typeface="Helvetica"/>
              <a:cs typeface="Helvetica"/>
            </a:endParaRPr>
          </a:p>
          <a:p>
            <a:endParaRPr lang="en-GB" dirty="0">
              <a:solidFill>
                <a:srgbClr val="FF0000"/>
              </a:solidFill>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Forge</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676400"/>
            <a:ext cx="6858000" cy="2031325"/>
          </a:xfrm>
          <a:prstGeom prst="rect">
            <a:avLst/>
          </a:prstGeom>
        </p:spPr>
        <p:txBody>
          <a:bodyPr wrap="square">
            <a:spAutoFit/>
          </a:bodyPr>
          <a:lstStyle/>
          <a:p>
            <a:r>
              <a:rPr lang="en-US" dirty="0" smtClean="0"/>
              <a:t>For thousands of years blacksmiths have been forging metal in controlled fireplaces we call forges. A </a:t>
            </a:r>
            <a:r>
              <a:rPr lang="en-US" dirty="0"/>
              <a:t>forge </a:t>
            </a:r>
            <a:r>
              <a:rPr lang="en-US" dirty="0" smtClean="0"/>
              <a:t>is designed to allow the manipulation of metal using heat. The ‘Ceramic Chip Forge’ we use in school is a gas powered forge, traditionally a smith would use coal. The gas forge allows for a consistent and clean flame that heats up ceramic chips in which we can heat our metal to temperatures upward of 14,000 C. </a:t>
            </a:r>
          </a:p>
        </p:txBody>
      </p:sp>
      <p:pic>
        <p:nvPicPr>
          <p:cNvPr id="8" name="Picture 7" descr="image_34846_1_141379.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00800" y="3505200"/>
            <a:ext cx="2667000" cy="3117273"/>
          </a:xfrm>
          <a:prstGeom prst="rect">
            <a:avLst/>
          </a:prstGeom>
        </p:spPr>
      </p:pic>
      <p:sp>
        <p:nvSpPr>
          <p:cNvPr id="9" name="Rectangle 8"/>
          <p:cNvSpPr/>
          <p:nvPr/>
        </p:nvSpPr>
        <p:spPr>
          <a:xfrm>
            <a:off x="2057400" y="3886200"/>
            <a:ext cx="2667000" cy="2585323"/>
          </a:xfrm>
          <a:prstGeom prst="rect">
            <a:avLst/>
          </a:prstGeom>
        </p:spPr>
        <p:txBody>
          <a:bodyPr wrap="square">
            <a:spAutoFit/>
          </a:bodyPr>
          <a:lstStyle/>
          <a:p>
            <a:r>
              <a:rPr lang="en-US" dirty="0"/>
              <a:t>The Forge </a:t>
            </a:r>
            <a:r>
              <a:rPr lang="en-US" dirty="0" smtClean="0"/>
              <a:t>also has </a:t>
            </a:r>
            <a:r>
              <a:rPr lang="en-US" dirty="0"/>
              <a:t>a gas </a:t>
            </a:r>
            <a:r>
              <a:rPr lang="en-US" dirty="0" smtClean="0"/>
              <a:t>torch, therefore can </a:t>
            </a:r>
            <a:r>
              <a:rPr lang="en-US" dirty="0"/>
              <a:t>also be used as a ‘Hearth’ for ‘Brazing’ metals together using a filler rod. The torch </a:t>
            </a:r>
            <a:r>
              <a:rPr lang="en-US" dirty="0" smtClean="0"/>
              <a:t>can also be simply used to </a:t>
            </a:r>
            <a:r>
              <a:rPr lang="en-US" dirty="0"/>
              <a:t>concentrate heat on certain areas of your metal.</a:t>
            </a:r>
          </a:p>
        </p:txBody>
      </p:sp>
      <p:pic>
        <p:nvPicPr>
          <p:cNvPr id="3" name="Picture 2" descr="ds430a_forging_chips.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88893" y="4191000"/>
            <a:ext cx="1564307" cy="1610538"/>
          </a:xfrm>
          <a:prstGeom prst="rect">
            <a:avLst/>
          </a:prstGeom>
        </p:spPr>
      </p:pic>
    </p:spTree>
    <p:extLst>
      <p:ext uri="{BB962C8B-B14F-4D97-AF65-F5344CB8AC3E}">
        <p14:creationId xmlns="" xmlns:p14="http://schemas.microsoft.com/office/powerpoint/2010/main" val="144835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Forge</a:t>
            </a:r>
          </a:p>
          <a:p>
            <a:pPr marL="0" indent="0" algn="ctr">
              <a:buFont typeface="Arial" pitchFamily="34" charset="0"/>
              <a:buNone/>
            </a:pPr>
            <a:r>
              <a:rPr lang="en-GB" sz="1800" dirty="0" smtClean="0">
                <a:latin typeface="Helvetica"/>
                <a:cs typeface="Helvetica"/>
              </a:rPr>
              <a:t> </a:t>
            </a:r>
          </a:p>
        </p:txBody>
      </p:sp>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676400"/>
            <a:ext cx="6858000" cy="1200329"/>
          </a:xfrm>
          <a:prstGeom prst="rect">
            <a:avLst/>
          </a:prstGeom>
        </p:spPr>
        <p:txBody>
          <a:bodyPr wrap="square">
            <a:spAutoFit/>
          </a:bodyPr>
          <a:lstStyle/>
          <a:p>
            <a:r>
              <a:rPr lang="en-US" dirty="0" smtClean="0"/>
              <a:t>When using the forge there are of course many items of PPE to be worn, as with any ‘hot’ work in the workshop.  All pupils will wear a leather apron, goggles, leather gauntlets and leather footwear, preferably steel toe-capped. </a:t>
            </a:r>
          </a:p>
        </p:txBody>
      </p:sp>
      <p:pic>
        <p:nvPicPr>
          <p:cNvPr id="11" name="Picture 10" descr="89a569fc443c007478d19ffb46df2efc.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19800" y="4038600"/>
            <a:ext cx="2324304" cy="2362200"/>
          </a:xfrm>
          <a:prstGeom prst="rect">
            <a:avLst/>
          </a:prstGeom>
        </p:spPr>
      </p:pic>
      <p:pic>
        <p:nvPicPr>
          <p:cNvPr id="12" name="Picture 11" descr="Welding-Gauntlets.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334000" y="3886200"/>
            <a:ext cx="1219200" cy="1028768"/>
          </a:xfrm>
          <a:prstGeom prst="rect">
            <a:avLst/>
          </a:prstGeom>
        </p:spPr>
      </p:pic>
      <p:pic>
        <p:nvPicPr>
          <p:cNvPr id="14" name="Picture 13" descr="international-warning-symbols-flammable-material-w1546-ba.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667000" y="3200400"/>
            <a:ext cx="1676400" cy="1676400"/>
          </a:xfrm>
          <a:prstGeom prst="rect">
            <a:avLst/>
          </a:prstGeom>
        </p:spPr>
      </p:pic>
      <p:pic>
        <p:nvPicPr>
          <p:cNvPr id="10" name="Picture 9" descr="Impact-SplashGoggles-2.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086600" y="3200400"/>
            <a:ext cx="1004869" cy="630555"/>
          </a:xfrm>
          <a:prstGeom prst="rect">
            <a:avLst/>
          </a:prstGeom>
        </p:spPr>
      </p:pic>
      <p:sp>
        <p:nvSpPr>
          <p:cNvPr id="15" name="Rectangle 14"/>
          <p:cNvSpPr/>
          <p:nvPr/>
        </p:nvSpPr>
        <p:spPr>
          <a:xfrm>
            <a:off x="2057400" y="5257800"/>
            <a:ext cx="3429000" cy="923330"/>
          </a:xfrm>
          <a:prstGeom prst="rect">
            <a:avLst/>
          </a:prstGeom>
        </p:spPr>
        <p:txBody>
          <a:bodyPr wrap="square">
            <a:spAutoFit/>
          </a:bodyPr>
          <a:lstStyle/>
          <a:p>
            <a:r>
              <a:rPr lang="en-US" i="1" dirty="0" smtClean="0">
                <a:solidFill>
                  <a:srgbClr val="FF0000"/>
                </a:solidFill>
              </a:rPr>
              <a:t>When turning on the forge and/or the torch, always carefully follow your teachers instructions!</a:t>
            </a:r>
          </a:p>
        </p:txBody>
      </p:sp>
      <p:pic>
        <p:nvPicPr>
          <p:cNvPr id="4098" name="Picture 2" descr="https://images-na.ssl-images-amazon.com/images/I/71O0Ocu-2nL._SL1200_.jpg"/>
          <p:cNvPicPr>
            <a:picLocks noChangeAspect="1" noChangeArrowheads="1"/>
          </p:cNvPicPr>
          <p:nvPr/>
        </p:nvPicPr>
        <p:blipFill>
          <a:blip r:embed="rId8" cstate="print"/>
          <a:srcRect/>
          <a:stretch>
            <a:fillRect/>
          </a:stretch>
        </p:blipFill>
        <p:spPr bwMode="auto">
          <a:xfrm>
            <a:off x="5943600" y="2590800"/>
            <a:ext cx="1219200" cy="1219200"/>
          </a:xfrm>
          <a:prstGeom prst="rect">
            <a:avLst/>
          </a:prstGeom>
          <a:noFill/>
        </p:spPr>
      </p:pic>
    </p:spTree>
    <p:extLst>
      <p:ext uri="{BB962C8B-B14F-4D97-AF65-F5344CB8AC3E}">
        <p14:creationId xmlns="" xmlns:p14="http://schemas.microsoft.com/office/powerpoint/2010/main" val="2478940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219200"/>
            <a:ext cx="6858000" cy="646331"/>
          </a:xfrm>
          <a:prstGeom prst="rect">
            <a:avLst/>
          </a:prstGeom>
        </p:spPr>
        <p:txBody>
          <a:bodyPr wrap="square">
            <a:spAutoFit/>
          </a:bodyPr>
          <a:lstStyle/>
          <a:p>
            <a:r>
              <a:rPr lang="en-US" dirty="0" smtClean="0"/>
              <a:t>When using the forge there are many processes we can use to manipulate our metal.</a:t>
            </a:r>
          </a:p>
        </p:txBody>
      </p:sp>
      <p:sp>
        <p:nvSpPr>
          <p:cNvPr id="16" name="Rectangle 15"/>
          <p:cNvSpPr/>
          <p:nvPr/>
        </p:nvSpPr>
        <p:spPr>
          <a:xfrm>
            <a:off x="2057400" y="1981200"/>
            <a:ext cx="6858000" cy="2308324"/>
          </a:xfrm>
          <a:prstGeom prst="rect">
            <a:avLst/>
          </a:prstGeom>
        </p:spPr>
        <p:txBody>
          <a:bodyPr wrap="square">
            <a:spAutoFit/>
          </a:bodyPr>
          <a:lstStyle/>
          <a:p>
            <a:r>
              <a:rPr lang="en-US" b="1" u="sng" dirty="0">
                <a:solidFill>
                  <a:prstClr val="black"/>
                </a:solidFill>
              </a:rPr>
              <a:t>Annealing</a:t>
            </a:r>
            <a:r>
              <a:rPr lang="en-US" dirty="0">
                <a:solidFill>
                  <a:prstClr val="black"/>
                </a:solidFill>
              </a:rPr>
              <a:t> is a heat process </a:t>
            </a:r>
            <a:r>
              <a:rPr lang="en-US" dirty="0" smtClean="0">
                <a:solidFill>
                  <a:prstClr val="black"/>
                </a:solidFill>
              </a:rPr>
              <a:t>where </a:t>
            </a:r>
            <a:r>
              <a:rPr lang="en-US" dirty="0">
                <a:solidFill>
                  <a:prstClr val="black"/>
                </a:solidFill>
              </a:rPr>
              <a:t>a metal is heated to a specific </a:t>
            </a:r>
            <a:r>
              <a:rPr lang="en-US" dirty="0" smtClean="0">
                <a:solidFill>
                  <a:prstClr val="black"/>
                </a:solidFill>
              </a:rPr>
              <a:t>temperature or </a:t>
            </a:r>
            <a:r>
              <a:rPr lang="en-US" dirty="0" err="1" smtClean="0">
                <a:solidFill>
                  <a:prstClr val="black"/>
                </a:solidFill>
              </a:rPr>
              <a:t>colour</a:t>
            </a:r>
            <a:r>
              <a:rPr lang="en-US" dirty="0" smtClean="0">
                <a:solidFill>
                  <a:prstClr val="black"/>
                </a:solidFill>
              </a:rPr>
              <a:t> and </a:t>
            </a:r>
            <a:r>
              <a:rPr lang="en-US" dirty="0">
                <a:solidFill>
                  <a:prstClr val="black"/>
                </a:solidFill>
              </a:rPr>
              <a:t>then allowed to cool slowly. This softens the metal which means it can be cut and shaped more easily. Mild steel, is heated to a red heat and allowed to cool slowly. However, metals such as </a:t>
            </a:r>
            <a:r>
              <a:rPr lang="en-US" dirty="0" err="1">
                <a:solidFill>
                  <a:prstClr val="black"/>
                </a:solidFill>
              </a:rPr>
              <a:t>aluminium</a:t>
            </a:r>
            <a:r>
              <a:rPr lang="en-US" dirty="0">
                <a:solidFill>
                  <a:prstClr val="black"/>
                </a:solidFill>
              </a:rPr>
              <a:t> will melt if heated for too long.				</a:t>
            </a:r>
          </a:p>
          <a:p>
            <a:r>
              <a:rPr lang="en-US" dirty="0">
                <a:solidFill>
                  <a:prstClr val="black"/>
                </a:solidFill>
                <a:latin typeface="Times-Roman"/>
              </a:rPr>
              <a:t>				</a:t>
            </a:r>
          </a:p>
          <a:p>
            <a:endParaRPr lang="en-US" dirty="0" smtClean="0"/>
          </a:p>
        </p:txBody>
      </p:sp>
      <p:sp>
        <p:nvSpPr>
          <p:cNvPr id="3" name="Rectangle 2"/>
          <p:cNvSpPr/>
          <p:nvPr/>
        </p:nvSpPr>
        <p:spPr>
          <a:xfrm>
            <a:off x="2057400" y="3581400"/>
            <a:ext cx="3657600" cy="1477328"/>
          </a:xfrm>
          <a:prstGeom prst="rect">
            <a:avLst/>
          </a:prstGeom>
        </p:spPr>
        <p:txBody>
          <a:bodyPr wrap="square">
            <a:spAutoFit/>
          </a:bodyPr>
          <a:lstStyle/>
          <a:p>
            <a:r>
              <a:rPr lang="en-US" dirty="0" err="1">
                <a:solidFill>
                  <a:prstClr val="black"/>
                </a:solidFill>
              </a:rPr>
              <a:t>Aluminium</a:t>
            </a:r>
            <a:r>
              <a:rPr lang="en-US" dirty="0">
                <a:solidFill>
                  <a:prstClr val="black"/>
                </a:solidFill>
              </a:rPr>
              <a:t> can be annealed but care must be taken whilst heating. The flame should be held at a distance to the </a:t>
            </a:r>
            <a:r>
              <a:rPr lang="en-US" dirty="0" err="1">
                <a:solidFill>
                  <a:prstClr val="black"/>
                </a:solidFill>
              </a:rPr>
              <a:t>aluminium</a:t>
            </a:r>
            <a:r>
              <a:rPr lang="en-US" dirty="0">
                <a:solidFill>
                  <a:prstClr val="black"/>
                </a:solidFill>
              </a:rPr>
              <a:t> so that it gives a </a:t>
            </a:r>
            <a:r>
              <a:rPr lang="en-US" dirty="0" err="1">
                <a:solidFill>
                  <a:prstClr val="black"/>
                </a:solidFill>
              </a:rPr>
              <a:t>generalised</a:t>
            </a:r>
            <a:r>
              <a:rPr lang="en-US" dirty="0">
                <a:solidFill>
                  <a:prstClr val="black"/>
                </a:solidFill>
              </a:rPr>
              <a:t> heating to the metal. </a:t>
            </a:r>
            <a:endParaRPr lang="en-US" dirty="0"/>
          </a:p>
        </p:txBody>
      </p:sp>
      <p:pic>
        <p:nvPicPr>
          <p:cNvPr id="8" name="Picture 7" descr="heatt10.gif"/>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38800" y="3657600"/>
            <a:ext cx="3310595" cy="1532140"/>
          </a:xfrm>
          <a:prstGeom prst="rect">
            <a:avLst/>
          </a:prstGeom>
        </p:spPr>
      </p:pic>
      <p:sp>
        <p:nvSpPr>
          <p:cNvPr id="9" name="Rectangle 8"/>
          <p:cNvSpPr/>
          <p:nvPr/>
        </p:nvSpPr>
        <p:spPr>
          <a:xfrm>
            <a:off x="2057400" y="5257800"/>
            <a:ext cx="6858000" cy="1200329"/>
          </a:xfrm>
          <a:prstGeom prst="rect">
            <a:avLst/>
          </a:prstGeom>
        </p:spPr>
        <p:txBody>
          <a:bodyPr wrap="square">
            <a:spAutoFit/>
          </a:bodyPr>
          <a:lstStyle/>
          <a:p>
            <a:r>
              <a:rPr lang="en-US" dirty="0">
                <a:solidFill>
                  <a:prstClr val="black"/>
                </a:solidFill>
              </a:rPr>
              <a:t>A ‘trick of the trade’ is to rub soap on to the surface of the </a:t>
            </a:r>
            <a:r>
              <a:rPr lang="en-US" dirty="0" err="1">
                <a:solidFill>
                  <a:prstClr val="black"/>
                </a:solidFill>
              </a:rPr>
              <a:t>aluminium</a:t>
            </a:r>
            <a:r>
              <a:rPr lang="en-US" dirty="0">
                <a:solidFill>
                  <a:prstClr val="black"/>
                </a:solidFill>
              </a:rPr>
              <a:t> and then heat it on the forge. It takes only a short time for the soap to turn black. The </a:t>
            </a:r>
            <a:r>
              <a:rPr lang="en-US" dirty="0" err="1">
                <a:solidFill>
                  <a:prstClr val="black"/>
                </a:solidFill>
              </a:rPr>
              <a:t>aluminium</a:t>
            </a:r>
            <a:r>
              <a:rPr lang="en-US" dirty="0">
                <a:solidFill>
                  <a:prstClr val="black"/>
                </a:solidFill>
              </a:rPr>
              <a:t> should then be allowed to cool slowly. It is now annealed and should be very soft and malleable.</a:t>
            </a:r>
            <a:endParaRPr lang="en-US" dirty="0"/>
          </a:p>
        </p:txBody>
      </p:sp>
      <p:sp>
        <p:nvSpPr>
          <p:cNvPr id="11" name="Rectangle 10"/>
          <p:cNvSpPr/>
          <p:nvPr/>
        </p:nvSpPr>
        <p:spPr>
          <a:xfrm>
            <a:off x="8229600" y="3505200"/>
            <a:ext cx="7620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 xmlns:p14="http://schemas.microsoft.com/office/powerpoint/2010/main" val="3702356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219200"/>
            <a:ext cx="6858000" cy="646331"/>
          </a:xfrm>
          <a:prstGeom prst="rect">
            <a:avLst/>
          </a:prstGeom>
        </p:spPr>
        <p:txBody>
          <a:bodyPr wrap="square">
            <a:spAutoFit/>
          </a:bodyPr>
          <a:lstStyle/>
          <a:p>
            <a:r>
              <a:rPr lang="en-US" dirty="0" smtClean="0"/>
              <a:t>When using the forge there are many processes we can use to manipulate our metal.</a:t>
            </a:r>
          </a:p>
        </p:txBody>
      </p:sp>
      <p:sp>
        <p:nvSpPr>
          <p:cNvPr id="16" name="Rectangle 15"/>
          <p:cNvSpPr/>
          <p:nvPr/>
        </p:nvSpPr>
        <p:spPr>
          <a:xfrm>
            <a:off x="2057400" y="1905000"/>
            <a:ext cx="6858000" cy="3139321"/>
          </a:xfrm>
          <a:prstGeom prst="rect">
            <a:avLst/>
          </a:prstGeom>
        </p:spPr>
        <p:txBody>
          <a:bodyPr wrap="square">
            <a:spAutoFit/>
          </a:bodyPr>
          <a:lstStyle/>
          <a:p>
            <a:r>
              <a:rPr lang="en-US" b="1" u="sng" dirty="0" smtClean="0">
                <a:solidFill>
                  <a:prstClr val="black"/>
                </a:solidFill>
              </a:rPr>
              <a:t>Hardening and Tempering</a:t>
            </a:r>
            <a:r>
              <a:rPr lang="en-US" dirty="0" smtClean="0">
                <a:solidFill>
                  <a:prstClr val="black"/>
                </a:solidFill>
              </a:rPr>
              <a:t> is a heat </a:t>
            </a:r>
            <a:r>
              <a:rPr lang="en-US" dirty="0">
                <a:solidFill>
                  <a:prstClr val="black"/>
                </a:solidFill>
              </a:rPr>
              <a:t>treatment of </a:t>
            </a:r>
            <a:r>
              <a:rPr lang="en-US" dirty="0" smtClean="0">
                <a:solidFill>
                  <a:prstClr val="black"/>
                </a:solidFill>
              </a:rPr>
              <a:t>steel that makes it more durable and hard wearing. For </a:t>
            </a:r>
            <a:r>
              <a:rPr lang="en-US" dirty="0">
                <a:solidFill>
                  <a:prstClr val="black"/>
                </a:solidFill>
              </a:rPr>
              <a:t>example, if a high carbon steel or silver steel screw driver blade has been manufactured, at some point it will have to be </a:t>
            </a:r>
            <a:r>
              <a:rPr lang="en-US" dirty="0" smtClean="0">
                <a:solidFill>
                  <a:prstClr val="black"/>
                </a:solidFill>
              </a:rPr>
              <a:t>‘hardened</a:t>
            </a:r>
            <a:r>
              <a:rPr lang="en-US" dirty="0">
                <a:solidFill>
                  <a:prstClr val="black"/>
                </a:solidFill>
              </a:rPr>
              <a:t>’ to prevent it wearing down when used. On the other hand it will have to be ‘tempered’. This second heating process reduces the hardness a little but toughens the steel. It also significantly reduces the brittleness of the steel so that it does not break easily. The whole process is called </a:t>
            </a:r>
            <a:r>
              <a:rPr lang="en-US" dirty="0" smtClean="0">
                <a:solidFill>
                  <a:prstClr val="black"/>
                </a:solidFill>
              </a:rPr>
              <a:t>hardening </a:t>
            </a:r>
            <a:r>
              <a:rPr lang="en-US" dirty="0">
                <a:solidFill>
                  <a:prstClr val="black"/>
                </a:solidFill>
              </a:rPr>
              <a:t>and </a:t>
            </a:r>
            <a:r>
              <a:rPr lang="en-US" dirty="0" smtClean="0">
                <a:solidFill>
                  <a:prstClr val="black"/>
                </a:solidFill>
              </a:rPr>
              <a:t>tempering.</a:t>
            </a:r>
            <a:r>
              <a:rPr lang="en-US" dirty="0">
                <a:solidFill>
                  <a:prstClr val="black"/>
                </a:solidFill>
              </a:rPr>
              <a:t>			</a:t>
            </a:r>
          </a:p>
          <a:p>
            <a:r>
              <a:rPr lang="en-US" dirty="0">
                <a:solidFill>
                  <a:prstClr val="black"/>
                </a:solidFill>
                <a:latin typeface="Times-Roman"/>
              </a:rPr>
              <a:t>				</a:t>
            </a:r>
          </a:p>
          <a:p>
            <a:endParaRPr lang="en-US" dirty="0" smtClean="0"/>
          </a:p>
        </p:txBody>
      </p:sp>
      <p:sp>
        <p:nvSpPr>
          <p:cNvPr id="4" name="Rectangle 3"/>
          <p:cNvSpPr/>
          <p:nvPr/>
        </p:nvSpPr>
        <p:spPr>
          <a:xfrm>
            <a:off x="2057400" y="4495800"/>
            <a:ext cx="3962400" cy="1754327"/>
          </a:xfrm>
          <a:prstGeom prst="rect">
            <a:avLst/>
          </a:prstGeom>
        </p:spPr>
        <p:txBody>
          <a:bodyPr wrap="square">
            <a:spAutoFit/>
          </a:bodyPr>
          <a:lstStyle/>
          <a:p>
            <a:r>
              <a:rPr lang="de-DE" b="1" u="sng" dirty="0" smtClean="0"/>
              <a:t>Stage One</a:t>
            </a:r>
            <a:r>
              <a:rPr lang="de-DE" u="sng" dirty="0" smtClean="0"/>
              <a:t>:</a:t>
            </a:r>
            <a:endParaRPr lang="de-DE" u="sng" dirty="0"/>
          </a:p>
          <a:p>
            <a:r>
              <a:rPr lang="en-US" dirty="0"/>
              <a:t>The screw driver blade is heated, slowly at first, warming up the whole blade. Then the heat is concentrated on the area at the end of the blade. This gradually becomes ‘red’ hot.	</a:t>
            </a:r>
          </a:p>
        </p:txBody>
      </p:sp>
      <p:pic>
        <p:nvPicPr>
          <p:cNvPr id="11" name="Picture 10" descr="heatt2.gif"/>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867400" y="4800600"/>
            <a:ext cx="3276600" cy="1552074"/>
          </a:xfrm>
          <a:prstGeom prst="rect">
            <a:avLst/>
          </a:prstGeom>
        </p:spPr>
      </p:pic>
    </p:spTree>
    <p:extLst>
      <p:ext uri="{BB962C8B-B14F-4D97-AF65-F5344CB8AC3E}">
        <p14:creationId xmlns="" xmlns:p14="http://schemas.microsoft.com/office/powerpoint/2010/main" val="2909283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technologystudent.com/images4/heatt4.gif"/>
          <p:cNvPicPr>
            <a:picLocks noChangeAspect="1" noChangeArrowheads="1" noCrop="1"/>
          </p:cNvPicPr>
          <p:nvPr/>
        </p:nvPicPr>
        <p:blipFill>
          <a:blip r:embed="rId2" cstate="print"/>
          <a:srcRect/>
          <a:stretch>
            <a:fillRect/>
          </a:stretch>
        </p:blipFill>
        <p:spPr bwMode="auto">
          <a:xfrm>
            <a:off x="5715000" y="4495800"/>
            <a:ext cx="3429000" cy="2141034"/>
          </a:xfrm>
          <a:prstGeom prst="rect">
            <a:avLst/>
          </a:prstGeom>
          <a:noFill/>
        </p:spPr>
      </p:pic>
      <p:pic>
        <p:nvPicPr>
          <p:cNvPr id="8" name="Picture 7" descr="heatt3.gi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6000" y="2133600"/>
            <a:ext cx="2895600" cy="1905000"/>
          </a:xfrm>
          <a:prstGeom prst="rect">
            <a:avLst/>
          </a:prstGeom>
        </p:spPr>
      </p:pic>
      <p:pic>
        <p:nvPicPr>
          <p:cNvPr id="13" name="Picture 12" descr="banner.pdf"/>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219200"/>
            <a:ext cx="6858000" cy="646331"/>
          </a:xfrm>
          <a:prstGeom prst="rect">
            <a:avLst/>
          </a:prstGeom>
        </p:spPr>
        <p:txBody>
          <a:bodyPr wrap="square">
            <a:spAutoFit/>
          </a:bodyPr>
          <a:lstStyle/>
          <a:p>
            <a:r>
              <a:rPr lang="en-US" dirty="0" smtClean="0"/>
              <a:t>When using the forge there are many processes we can use to manipulate our metal.</a:t>
            </a:r>
          </a:p>
        </p:txBody>
      </p:sp>
      <p:sp>
        <p:nvSpPr>
          <p:cNvPr id="4" name="Rectangle 3"/>
          <p:cNvSpPr/>
          <p:nvPr/>
        </p:nvSpPr>
        <p:spPr>
          <a:xfrm>
            <a:off x="2057400" y="1981200"/>
            <a:ext cx="4191000" cy="1938992"/>
          </a:xfrm>
          <a:prstGeom prst="rect">
            <a:avLst/>
          </a:prstGeom>
        </p:spPr>
        <p:txBody>
          <a:bodyPr wrap="square">
            <a:spAutoFit/>
          </a:bodyPr>
          <a:lstStyle/>
          <a:p>
            <a:r>
              <a:rPr lang="de-DE" b="1" u="sng" dirty="0" smtClean="0"/>
              <a:t>Stage Two</a:t>
            </a:r>
            <a:r>
              <a:rPr lang="de-DE" u="sng" dirty="0" smtClean="0"/>
              <a:t>:</a:t>
            </a:r>
            <a:endParaRPr lang="de-DE" u="sng" dirty="0"/>
          </a:p>
          <a:p>
            <a:r>
              <a:rPr lang="en-US" sz="1700" dirty="0">
                <a:solidFill>
                  <a:prstClr val="black"/>
                </a:solidFill>
              </a:rPr>
              <a:t>The screw driver blade is removed quickly from the </a:t>
            </a:r>
            <a:r>
              <a:rPr lang="en-US" sz="1700" dirty="0" smtClean="0">
                <a:solidFill>
                  <a:prstClr val="black"/>
                </a:solidFill>
              </a:rPr>
              <a:t>forge, </a:t>
            </a:r>
            <a:r>
              <a:rPr lang="en-US" sz="1700" dirty="0">
                <a:solidFill>
                  <a:prstClr val="black"/>
                </a:solidFill>
              </a:rPr>
              <a:t>with blacksmiths tongs and plunged into clean, cold water. Steam boils off from the water as the steel cools rapidly. At this stage the blade is very hard but brittle and will break easily.</a:t>
            </a:r>
            <a:r>
              <a:rPr lang="en-US" sz="1700" dirty="0"/>
              <a:t>	</a:t>
            </a:r>
          </a:p>
        </p:txBody>
      </p:sp>
      <p:sp>
        <p:nvSpPr>
          <p:cNvPr id="12" name="Rectangle 11"/>
          <p:cNvSpPr/>
          <p:nvPr/>
        </p:nvSpPr>
        <p:spPr>
          <a:xfrm>
            <a:off x="2057400" y="4114800"/>
            <a:ext cx="4191000" cy="3000821"/>
          </a:xfrm>
          <a:prstGeom prst="rect">
            <a:avLst/>
          </a:prstGeom>
        </p:spPr>
        <p:txBody>
          <a:bodyPr wrap="square">
            <a:spAutoFit/>
          </a:bodyPr>
          <a:lstStyle/>
          <a:p>
            <a:r>
              <a:rPr lang="de-DE" b="1" u="sng" dirty="0" smtClean="0"/>
              <a:t>Stage Three</a:t>
            </a:r>
            <a:r>
              <a:rPr lang="de-DE" u="sng" dirty="0" smtClean="0"/>
              <a:t>:</a:t>
            </a:r>
          </a:p>
          <a:p>
            <a:r>
              <a:rPr lang="de-DE" sz="1700" dirty="0" smtClean="0"/>
              <a:t>Heat is concentrated at the end of the steel blade. The steel must be watched very carefully as it changes colour quickly</a:t>
            </a:r>
          </a:p>
          <a:p>
            <a:r>
              <a:rPr lang="de-DE" sz="1700" dirty="0" smtClean="0"/>
              <a:t>A blue line of heat will appear near the end of the blade and it travels towards the tip as the temp rises along the blade. When the blue reaches the tip the torch is turned off. The blue indicates the correct temp of ‘</a:t>
            </a:r>
            <a:r>
              <a:rPr lang="de-DE" sz="1700" b="1" dirty="0" smtClean="0"/>
              <a:t>tempering</a:t>
            </a:r>
            <a:r>
              <a:rPr lang="de-DE" sz="1700" dirty="0" smtClean="0"/>
              <a:t>‘.</a:t>
            </a:r>
            <a:endParaRPr lang="de-DE" sz="1700" dirty="0"/>
          </a:p>
          <a:p>
            <a:r>
              <a:rPr lang="en-US" dirty="0"/>
              <a:t>	</a:t>
            </a: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 xmlns:p14="http://schemas.microsoft.com/office/powerpoint/2010/main" val="3717072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technologystudent.com/images4/HEATT5.gif"/>
          <p:cNvPicPr>
            <a:picLocks noChangeAspect="1" noChangeArrowheads="1" noCrop="1"/>
          </p:cNvPicPr>
          <p:nvPr/>
        </p:nvPicPr>
        <p:blipFill>
          <a:blip r:embed="rId2" cstate="print"/>
          <a:srcRect/>
          <a:stretch>
            <a:fillRect/>
          </a:stretch>
        </p:blipFill>
        <p:spPr bwMode="auto">
          <a:xfrm>
            <a:off x="6023610" y="2057400"/>
            <a:ext cx="3120390" cy="2228850"/>
          </a:xfrm>
          <a:prstGeom prst="rect">
            <a:avLst/>
          </a:prstGeom>
          <a:noFill/>
        </p:spPr>
      </p:pic>
      <p:pic>
        <p:nvPicPr>
          <p:cNvPr id="13" name="Picture 12" descr="banner.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219200"/>
            <a:ext cx="6858000" cy="646331"/>
          </a:xfrm>
          <a:prstGeom prst="rect">
            <a:avLst/>
          </a:prstGeom>
        </p:spPr>
        <p:txBody>
          <a:bodyPr wrap="square">
            <a:spAutoFit/>
          </a:bodyPr>
          <a:lstStyle/>
          <a:p>
            <a:r>
              <a:rPr lang="en-US" dirty="0" smtClean="0"/>
              <a:t>When using the forge there are many processes we can use to manipulate our metal.</a:t>
            </a:r>
          </a:p>
        </p:txBody>
      </p:sp>
      <p:sp>
        <p:nvSpPr>
          <p:cNvPr id="4" name="Rectangle 3"/>
          <p:cNvSpPr/>
          <p:nvPr/>
        </p:nvSpPr>
        <p:spPr>
          <a:xfrm>
            <a:off x="2057400" y="1981200"/>
            <a:ext cx="4191000" cy="2108269"/>
          </a:xfrm>
          <a:prstGeom prst="rect">
            <a:avLst/>
          </a:prstGeom>
        </p:spPr>
        <p:txBody>
          <a:bodyPr wrap="square">
            <a:spAutoFit/>
          </a:bodyPr>
          <a:lstStyle/>
          <a:p>
            <a:r>
              <a:rPr lang="de-DE" b="1" u="sng" dirty="0" smtClean="0"/>
              <a:t>Stage Four</a:t>
            </a:r>
            <a:r>
              <a:rPr lang="de-DE" u="sng" dirty="0" smtClean="0"/>
              <a:t>:</a:t>
            </a:r>
            <a:endParaRPr lang="de-DE" u="sng" dirty="0"/>
          </a:p>
          <a:p>
            <a:r>
              <a:rPr lang="en-GB" sz="1600" dirty="0" smtClean="0"/>
              <a:t>The screw driver blade is placed on a steel surface also know as a ‘cold sink’, such as an anvil face. This conducts the heat away and allows slow cooling of the screw driver blade. When cold, the blade should be tough and hard wearing and unlikely to break or snap. This is due to the tempering process.</a:t>
            </a:r>
            <a:r>
              <a:rPr lang="en-US" sz="1700" dirty="0"/>
              <a:t>	</a:t>
            </a: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a:xfrm>
            <a:off x="8382000" y="1981200"/>
            <a:ext cx="7620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22532" name="Picture 4" descr="http://www.technologystudent.com/images4/heatt6.gif"/>
          <p:cNvPicPr>
            <a:picLocks noChangeAspect="1" noChangeArrowheads="1"/>
          </p:cNvPicPr>
          <p:nvPr/>
        </p:nvPicPr>
        <p:blipFill>
          <a:blip r:embed="rId5" cstate="print"/>
          <a:srcRect/>
          <a:stretch>
            <a:fillRect/>
          </a:stretch>
        </p:blipFill>
        <p:spPr bwMode="auto">
          <a:xfrm>
            <a:off x="5715000" y="4495800"/>
            <a:ext cx="3180522" cy="1828800"/>
          </a:xfrm>
          <a:prstGeom prst="rect">
            <a:avLst/>
          </a:prstGeom>
          <a:noFill/>
        </p:spPr>
      </p:pic>
      <p:sp>
        <p:nvSpPr>
          <p:cNvPr id="12" name="Rectangle 11"/>
          <p:cNvSpPr/>
          <p:nvPr/>
        </p:nvSpPr>
        <p:spPr>
          <a:xfrm>
            <a:off x="2057400" y="4876800"/>
            <a:ext cx="3886200" cy="1154162"/>
          </a:xfrm>
          <a:prstGeom prst="rect">
            <a:avLst/>
          </a:prstGeom>
        </p:spPr>
        <p:txBody>
          <a:bodyPr wrap="square">
            <a:spAutoFit/>
          </a:bodyPr>
          <a:lstStyle/>
          <a:p>
            <a:r>
              <a:rPr lang="en-GB" sz="1700" dirty="0" smtClean="0"/>
              <a:t>When heating steel on the </a:t>
            </a:r>
            <a:r>
              <a:rPr lang="en-GB" sz="1700" dirty="0" smtClean="0"/>
              <a:t>forge, </a:t>
            </a:r>
            <a:r>
              <a:rPr lang="en-GB" sz="1700" dirty="0" smtClean="0"/>
              <a:t>colour changes take place. These can be used to indicate the temperature of the metal. The table opposite is a rough guide.</a:t>
            </a:r>
            <a:r>
              <a:rPr lang="en-US" dirty="0"/>
              <a:t>	</a:t>
            </a:r>
          </a:p>
        </p:txBody>
      </p:sp>
    </p:spTree>
    <p:extLst>
      <p:ext uri="{BB962C8B-B14F-4D97-AF65-F5344CB8AC3E}">
        <p14:creationId xmlns="" xmlns:p14="http://schemas.microsoft.com/office/powerpoint/2010/main" val="3717072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technologystudent.com/images4/heatt8.gif"/>
          <p:cNvPicPr>
            <a:picLocks noChangeAspect="1" noChangeArrowheads="1" noCrop="1"/>
          </p:cNvPicPr>
          <p:nvPr/>
        </p:nvPicPr>
        <p:blipFill>
          <a:blip r:embed="rId2" cstate="print"/>
          <a:srcRect/>
          <a:stretch>
            <a:fillRect/>
          </a:stretch>
        </p:blipFill>
        <p:spPr bwMode="auto">
          <a:xfrm>
            <a:off x="5619750" y="4495800"/>
            <a:ext cx="3524250" cy="1543051"/>
          </a:xfrm>
          <a:prstGeom prst="rect">
            <a:avLst/>
          </a:prstGeom>
          <a:noFill/>
        </p:spPr>
      </p:pic>
      <p:pic>
        <p:nvPicPr>
          <p:cNvPr id="13" name="Picture 12" descr="banner.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Thermal Joining &amp; Fabrication</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219200"/>
            <a:ext cx="6858000" cy="646331"/>
          </a:xfrm>
          <a:prstGeom prst="rect">
            <a:avLst/>
          </a:prstGeom>
        </p:spPr>
        <p:txBody>
          <a:bodyPr wrap="square">
            <a:spAutoFit/>
          </a:bodyPr>
          <a:lstStyle/>
          <a:p>
            <a:r>
              <a:rPr lang="en-US" dirty="0" smtClean="0"/>
              <a:t>When using the forge there are many processes we can use to manipulate our metal.</a:t>
            </a:r>
          </a:p>
        </p:txBody>
      </p:sp>
      <p:sp>
        <p:nvSpPr>
          <p:cNvPr id="16" name="Rectangle 15"/>
          <p:cNvSpPr/>
          <p:nvPr/>
        </p:nvSpPr>
        <p:spPr>
          <a:xfrm>
            <a:off x="2057400" y="2057400"/>
            <a:ext cx="6858000" cy="2308324"/>
          </a:xfrm>
          <a:prstGeom prst="rect">
            <a:avLst/>
          </a:prstGeom>
        </p:spPr>
        <p:txBody>
          <a:bodyPr wrap="square">
            <a:spAutoFit/>
          </a:bodyPr>
          <a:lstStyle/>
          <a:p>
            <a:r>
              <a:rPr lang="en-US" b="1" u="sng" dirty="0" smtClean="0">
                <a:solidFill>
                  <a:prstClr val="black"/>
                </a:solidFill>
              </a:rPr>
              <a:t>Case Hardening</a:t>
            </a:r>
            <a:r>
              <a:rPr lang="en-GB" dirty="0" smtClean="0"/>
              <a:t> is a simple method of hardening steel. It is less complex than hardening and tempering. This techniques is used for steels with a low carbon content. Carbon is added to the outer surface of the steel, to a depth of approximately 0.03mm. One advantage of this method of hardening steel is that the inner core is left untouched and so still processes properties such as flexibility and is still relatively soft.</a:t>
            </a:r>
            <a:endParaRPr lang="en-US" dirty="0">
              <a:solidFill>
                <a:prstClr val="black"/>
              </a:solidFill>
            </a:endParaRPr>
          </a:p>
          <a:p>
            <a:r>
              <a:rPr lang="en-US" dirty="0">
                <a:solidFill>
                  <a:prstClr val="black"/>
                </a:solidFill>
                <a:latin typeface="Times-Roman"/>
              </a:rPr>
              <a:t>				</a:t>
            </a:r>
          </a:p>
          <a:p>
            <a:endParaRPr lang="en-US" dirty="0" smtClean="0"/>
          </a:p>
        </p:txBody>
      </p:sp>
      <p:sp>
        <p:nvSpPr>
          <p:cNvPr id="11" name="Rectangle 10"/>
          <p:cNvSpPr/>
          <p:nvPr/>
        </p:nvSpPr>
        <p:spPr>
          <a:xfrm>
            <a:off x="2057400" y="4267200"/>
            <a:ext cx="3810000" cy="1477328"/>
          </a:xfrm>
          <a:prstGeom prst="rect">
            <a:avLst/>
          </a:prstGeom>
        </p:spPr>
        <p:txBody>
          <a:bodyPr wrap="square">
            <a:spAutoFit/>
          </a:bodyPr>
          <a:lstStyle/>
          <a:p>
            <a:r>
              <a:rPr lang="de-DE" b="1" u="sng" dirty="0" smtClean="0"/>
              <a:t>Stage One</a:t>
            </a:r>
            <a:r>
              <a:rPr lang="de-DE" u="sng" dirty="0" smtClean="0"/>
              <a:t>:</a:t>
            </a:r>
            <a:endParaRPr lang="de-DE" u="sng" dirty="0"/>
          </a:p>
          <a:p>
            <a:r>
              <a:rPr lang="en-GB" dirty="0" smtClean="0"/>
              <a:t>The steel is heated to red heat. It may only be necessary to harden one part of the steel and so heat can be concentrated in this area.</a:t>
            </a:r>
            <a:endParaRPr lang="en-US" dirty="0"/>
          </a:p>
        </p:txBody>
      </p:sp>
    </p:spTree>
    <p:extLst>
      <p:ext uri="{BB962C8B-B14F-4D97-AF65-F5344CB8AC3E}">
        <p14:creationId xmlns="" xmlns:p14="http://schemas.microsoft.com/office/powerpoint/2010/main" val="3702356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1383</TotalTime>
  <Words>1320</Words>
  <Application>Microsoft Office PowerPoint</Application>
  <PresentationFormat>On-screen Show (4:3)</PresentationFormat>
  <Paragraphs>107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Practical Metalworking</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015dortiz</cp:lastModifiedBy>
  <cp:revision>198</cp:revision>
  <dcterms:created xsi:type="dcterms:W3CDTF">2006-08-16T00:00:00Z</dcterms:created>
  <dcterms:modified xsi:type="dcterms:W3CDTF">2017-12-05T12:13:03Z</dcterms:modified>
</cp:coreProperties>
</file>