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0"/>
  </p:notesMasterIdLst>
  <p:sldIdLst>
    <p:sldId id="365" r:id="rId2"/>
    <p:sldId id="256" r:id="rId3"/>
    <p:sldId id="366" r:id="rId4"/>
    <p:sldId id="368" r:id="rId5"/>
    <p:sldId id="369" r:id="rId6"/>
    <p:sldId id="370" r:id="rId7"/>
    <p:sldId id="372" r:id="rId8"/>
    <p:sldId id="3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5" autoAdjust="0"/>
    <p:restoredTop sz="94384" autoAdjust="0"/>
  </p:normalViewPr>
  <p:slideViewPr>
    <p:cSldViewPr>
      <p:cViewPr>
        <p:scale>
          <a:sx n="81" d="100"/>
          <a:sy n="81" d="100"/>
        </p:scale>
        <p:origin x="-117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6DCA-46CB-485D-BE55-3D5A81A5F227}" type="datetimeFigureOut">
              <a:rPr lang="en-GB" smtClean="0"/>
              <a:pPr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B3C-F88D-4B67-8821-BAB354B48E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09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short word on the course structure and areas of study.  </a:t>
            </a:r>
          </a:p>
          <a:p>
            <a:r>
              <a:rPr lang="en-GB" dirty="0" smtClean="0"/>
              <a:t>Point out key</a:t>
            </a:r>
            <a:r>
              <a:rPr lang="en-GB" baseline="0" dirty="0" smtClean="0"/>
              <a:t> knowledge and understanding A3 sheets on 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38400" y="3124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Helvetica"/>
                <a:cs typeface="Helvetica"/>
              </a:rPr>
              <a:t>During the Practical Metalworking course you will develop skills, knowledge and understanding of:  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1910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Helvetica"/>
                <a:cs typeface="Helvetica"/>
              </a:rPr>
              <a:t>Safe working practices in workshop environments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Metalworking Techniques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Measuring and marking out metal sections and sheet materials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Practical creativity and problem-solving skills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Sustainability issues in a practical metalworking context</a:t>
            </a:r>
          </a:p>
          <a:p>
            <a:pPr algn="ctr"/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400" dirty="0" smtClean="0">
                <a:latin typeface="Helvetica"/>
                <a:cs typeface="Helvetica"/>
              </a:rPr>
              <a:t>Areas of study:  Bench Skills / 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Machine Processes </a:t>
            </a:r>
            <a:r>
              <a:rPr lang="en-GB" sz="1400" dirty="0" smtClean="0">
                <a:latin typeface="Helvetica"/>
                <a:cs typeface="Helvetica"/>
              </a:rPr>
              <a:t>/ Fabrication &amp; Thermal Joining</a:t>
            </a:r>
          </a:p>
          <a:p>
            <a:pPr algn="ctr"/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90600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Practical Metalworking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12" name="Picture 11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620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Helvetica"/>
                <a:cs typeface="Helvetica"/>
              </a:rPr>
              <a:t>Practical Metalworking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7620000" cy="2514600"/>
          </a:xfrm>
        </p:spPr>
        <p:txBody>
          <a:bodyPr>
            <a:normAutofit lnSpcReduction="10000"/>
          </a:bodyPr>
          <a:lstStyle/>
          <a:p>
            <a:endParaRPr lang="en-GB" dirty="0" smtClean="0"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Unit 2: Machine Processes</a:t>
            </a: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342900" indent="-342900"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Pillar Drill</a:t>
            </a: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GB" sz="1800" i="1" dirty="0">
                <a:solidFill>
                  <a:srgbClr val="FF0000"/>
                </a:solidFill>
                <a:latin typeface="Helvetica"/>
                <a:cs typeface="Helvetica"/>
              </a:rPr>
              <a:t>Safety Rating: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(Med - High</a:t>
            </a:r>
            <a:r>
              <a:rPr lang="en-GB" sz="1800" i="1" dirty="0">
                <a:solidFill>
                  <a:srgbClr val="FF0000"/>
                </a:solidFill>
                <a:latin typeface="Helvetica"/>
                <a:cs typeface="Helvetica"/>
              </a:rPr>
              <a:t>)</a:t>
            </a:r>
          </a:p>
          <a:p>
            <a:endParaRPr lang="en-GB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33600" y="1828800"/>
            <a:ext cx="4953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The ‘Pillar Drill’, named after the pillar it stands on, is a very important piece of machinery in the metal workshop</a:t>
            </a:r>
            <a:r>
              <a:rPr lang="en-GB" dirty="0">
                <a:latin typeface="Helvetica"/>
                <a:cs typeface="Helvetica"/>
              </a:rPr>
              <a:t>.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Pillar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Drills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are used to accurately and precisely drill holes through </a:t>
            </a:r>
            <a:endParaRPr lang="en-US" dirty="0" smtClean="0">
              <a:solidFill>
                <a:srgbClr val="262626"/>
              </a:solidFill>
              <a:latin typeface="HelveticaNeue"/>
            </a:endParaRPr>
          </a:p>
          <a:p>
            <a:r>
              <a:rPr lang="en-US" dirty="0" smtClean="0">
                <a:solidFill>
                  <a:srgbClr val="262626"/>
                </a:solidFill>
                <a:latin typeface="HelveticaNeue"/>
              </a:rPr>
              <a:t>a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variety of materials in the workshop. 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Helvetica"/>
                <a:cs typeface="Helvetica"/>
              </a:rPr>
              <a:t>Things you </a:t>
            </a:r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MUST</a:t>
            </a:r>
            <a:r>
              <a:rPr lang="en-GB" dirty="0" smtClean="0">
                <a:latin typeface="Helvetica"/>
                <a:cs typeface="Helvetica"/>
              </a:rPr>
              <a:t> remember when using the Pillar Drill:</a:t>
            </a:r>
            <a:endParaRPr lang="en-GB" dirty="0">
              <a:latin typeface="Helvetica"/>
              <a:cs typeface="Helvetica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33600" y="4038600"/>
            <a:ext cx="4724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Make sure you tie back long hair and secure any loose clothing.</a:t>
            </a:r>
            <a:endParaRPr lang="en-GB" sz="1600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Always wear eye protection.</a:t>
            </a:r>
            <a:endParaRPr lang="en-GB" sz="1600" dirty="0"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Always secure material in machine vice or jig. </a:t>
            </a:r>
            <a:r>
              <a:rPr lang="en-GB" sz="1600" i="1" dirty="0" smtClean="0">
                <a:solidFill>
                  <a:srgbClr val="FF0000"/>
                </a:solidFill>
                <a:latin typeface="Helvetica"/>
                <a:cs typeface="Helvetica"/>
              </a:rPr>
              <a:t>Never by hand!</a:t>
            </a:r>
            <a:endParaRPr lang="en-GB" sz="1600" i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Only one person should use the drill at any one time.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GB" sz="1600" dirty="0" smtClean="0">
                <a:latin typeface="Helvetica"/>
                <a:cs typeface="Helvetica"/>
              </a:rPr>
              <a:t>Never distract the person operating the drill.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Processes: Drilling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13716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The Pillar Drill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1800" dirty="0" smtClean="0">
                <a:latin typeface="Helvetica"/>
                <a:cs typeface="Helvetica"/>
              </a:rPr>
              <a:t> </a:t>
            </a:r>
          </a:p>
        </p:txBody>
      </p:sp>
      <p:pic>
        <p:nvPicPr>
          <p:cNvPr id="3" name="Picture 2" descr="42642_HD25-ACF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8" r="29399"/>
          <a:stretch/>
        </p:blipFill>
        <p:spPr>
          <a:xfrm>
            <a:off x="7010400" y="2133600"/>
            <a:ext cx="1752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3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05000" y="1676400"/>
            <a:ext cx="4648200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  <a:latin typeface="HelveticaNeue"/>
              </a:rPr>
              <a:t>The working</a:t>
            </a:r>
            <a:r>
              <a:rPr lang="en-US" i="1" dirty="0" smtClean="0">
                <a:solidFill>
                  <a:srgbClr val="262626"/>
                </a:solidFill>
                <a:latin typeface="HelveticaNeue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HelveticaNeue"/>
              </a:rPr>
              <a:t>TABLE</a:t>
            </a:r>
            <a:r>
              <a:rPr lang="en-US" i="1" dirty="0" smtClean="0">
                <a:solidFill>
                  <a:srgbClr val="262626"/>
                </a:solidFill>
                <a:latin typeface="HelveticaNeue"/>
              </a:rPr>
              <a:t>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on the drill can be adjusted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to different depths to accommodate many different material types and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sizes. There is also a </a:t>
            </a:r>
            <a:r>
              <a:rPr lang="en-US" i="1" dirty="0" smtClean="0">
                <a:solidFill>
                  <a:srgbClr val="FF0000"/>
                </a:solidFill>
                <a:latin typeface="HelveticaNeue"/>
              </a:rPr>
              <a:t>DEPTH STOP </a:t>
            </a:r>
            <a:r>
              <a:rPr lang="en-US" dirty="0" smtClean="0">
                <a:latin typeface="HelveticaNeue"/>
              </a:rPr>
              <a:t>that, once set, allows the operator to repeat the cut depth.</a:t>
            </a:r>
            <a:endParaRPr lang="en-US" i="1" dirty="0" smtClean="0">
              <a:latin typeface="HelveticaNeue"/>
            </a:endParaRPr>
          </a:p>
          <a:p>
            <a:endParaRPr lang="en-US" dirty="0">
              <a:solidFill>
                <a:srgbClr val="262626"/>
              </a:solidFill>
              <a:latin typeface="HelveticaNeue"/>
            </a:endParaRPr>
          </a:p>
          <a:p>
            <a:r>
              <a:rPr lang="en-US" dirty="0" smtClean="0">
                <a:solidFill>
                  <a:srgbClr val="262626"/>
                </a:solidFill>
                <a:latin typeface="HelveticaNeue"/>
              </a:rPr>
              <a:t>The material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to be drilled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must always be </a:t>
            </a:r>
            <a:r>
              <a:rPr lang="en-US" dirty="0">
                <a:solidFill>
                  <a:srgbClr val="262626"/>
                </a:solidFill>
                <a:latin typeface="HelveticaNeue"/>
              </a:rPr>
              <a:t>clamped down to the working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table. Your work piece can be secured to the work table using a machine vice or a specific jig.   </a:t>
            </a:r>
          </a:p>
          <a:p>
            <a:endParaRPr lang="en-US" dirty="0">
              <a:solidFill>
                <a:srgbClr val="262626"/>
              </a:solidFill>
              <a:latin typeface="HelveticaNeue"/>
            </a:endParaRPr>
          </a:p>
          <a:p>
            <a:r>
              <a:rPr lang="en-US" dirty="0" smtClean="0">
                <a:solidFill>
                  <a:srgbClr val="262626"/>
                </a:solidFill>
                <a:latin typeface="HelveticaNeue"/>
              </a:rPr>
              <a:t>There is also a </a:t>
            </a:r>
            <a:r>
              <a:rPr lang="en-US" i="1" dirty="0" smtClean="0">
                <a:solidFill>
                  <a:srgbClr val="FF0000"/>
                </a:solidFill>
                <a:latin typeface="HelveticaNeue"/>
              </a:rPr>
              <a:t>TELESCOPIC GUARD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 in place, guarding from the moving </a:t>
            </a:r>
            <a:r>
              <a:rPr lang="en-US" i="1" dirty="0" smtClean="0">
                <a:solidFill>
                  <a:srgbClr val="FF0000"/>
                </a:solidFill>
                <a:latin typeface="HelveticaNeue"/>
              </a:rPr>
              <a:t>DRILL BIT 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and </a:t>
            </a:r>
            <a:r>
              <a:rPr lang="en-US" i="1" dirty="0" smtClean="0">
                <a:solidFill>
                  <a:srgbClr val="FF0000"/>
                </a:solidFill>
                <a:latin typeface="HelveticaNeue"/>
              </a:rPr>
              <a:t>CHUCK</a:t>
            </a:r>
            <a:r>
              <a:rPr lang="en-US" dirty="0" smtClean="0">
                <a:solidFill>
                  <a:srgbClr val="262626"/>
                </a:solidFill>
                <a:latin typeface="HelveticaNeue"/>
              </a:rPr>
              <a:t> as it is lowered by the operator using the rotating lever.</a:t>
            </a:r>
            <a:endParaRPr lang="en-US" dirty="0">
              <a:solidFill>
                <a:srgbClr val="262626"/>
              </a:solidFill>
              <a:latin typeface="HelveticaNeue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Processes: Drilling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pic>
        <p:nvPicPr>
          <p:cNvPr id="3" name="Picture 2" descr="42642_HD25-ACF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38" r="29399"/>
          <a:stretch/>
        </p:blipFill>
        <p:spPr>
          <a:xfrm>
            <a:off x="6858000" y="2209800"/>
            <a:ext cx="1752600" cy="411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58200" y="3505200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LEVER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153400" y="3352800"/>
            <a:ext cx="457200" cy="152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00800" y="18288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EMERGENCY</a:t>
            </a:r>
          </a:p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STOP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3657600"/>
            <a:ext cx="91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TELESCOPIC</a:t>
            </a:r>
          </a:p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GUARD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85572" y="4724400"/>
            <a:ext cx="958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TABLE </a:t>
            </a:r>
          </a:p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ADJUSTMENT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47025" y="4800600"/>
            <a:ext cx="5437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TABLE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239000" y="4267200"/>
            <a:ext cx="152400" cy="5334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62800" y="3276600"/>
            <a:ext cx="152400" cy="3810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</p:cNvCxnSpPr>
          <p:nvPr/>
        </p:nvCxnSpPr>
        <p:spPr>
          <a:xfrm>
            <a:off x="6865030" y="2198132"/>
            <a:ext cx="297770" cy="468868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305800" y="4419600"/>
            <a:ext cx="304800" cy="3048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467600" y="3352800"/>
            <a:ext cx="990600" cy="6096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369170" y="3962400"/>
            <a:ext cx="5950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CHUCK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82447" y="1828800"/>
            <a:ext cx="917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DEPTH</a:t>
            </a: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STOP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696200" y="2057400"/>
            <a:ext cx="838200" cy="8382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17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Processes: Drilling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pic>
        <p:nvPicPr>
          <p:cNvPr id="3" name="Picture 2" descr="42642_HD25-ACF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37" t="8972" r="41753" b="66414"/>
          <a:stretch/>
        </p:blipFill>
        <p:spPr>
          <a:xfrm>
            <a:off x="5943600" y="3657600"/>
            <a:ext cx="2760133" cy="2514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477000" y="5638800"/>
            <a:ext cx="609600" cy="381000"/>
          </a:xfrm>
          <a:prstGeom prst="straightConnector1">
            <a:avLst/>
          </a:prstGeom>
          <a:ln w="635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3600" y="6019800"/>
            <a:ext cx="5950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CHUCK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57400" y="1371600"/>
            <a:ext cx="66294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Helvetica"/>
                <a:cs typeface="Helvetica"/>
              </a:rPr>
              <a:t>The ‘Drill Bits’ used in the metal workshop are known as </a:t>
            </a:r>
            <a:r>
              <a:rPr lang="en-GB" sz="1800" dirty="0">
                <a:latin typeface="Helvetica"/>
                <a:cs typeface="Helvetica"/>
              </a:rPr>
              <a:t>H</a:t>
            </a:r>
            <a:r>
              <a:rPr lang="en-GB" sz="1800" dirty="0" smtClean="0">
                <a:latin typeface="Helvetica"/>
                <a:cs typeface="Helvetica"/>
              </a:rPr>
              <a:t>igh-Speed </a:t>
            </a:r>
            <a:r>
              <a:rPr lang="en-GB" sz="1800" dirty="0">
                <a:latin typeface="Helvetica"/>
                <a:cs typeface="Helvetica"/>
              </a:rPr>
              <a:t>S</a:t>
            </a:r>
            <a:r>
              <a:rPr lang="en-GB" sz="1800" dirty="0" smtClean="0">
                <a:latin typeface="Helvetica"/>
                <a:cs typeface="Helvetica"/>
              </a:rPr>
              <a:t>teel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(HSS) TWIST DRILL BITS </a:t>
            </a:r>
            <a:r>
              <a:rPr lang="en-GB" sz="1800" dirty="0" smtClean="0">
                <a:latin typeface="Helvetica"/>
                <a:cs typeface="Helvetica"/>
              </a:rPr>
              <a:t>and are characterised by their black colour. More expensive, durable bits may contain cobalt or be titanium coated.  </a:t>
            </a:r>
          </a:p>
          <a:p>
            <a:pPr marL="0" indent="0">
              <a:buNone/>
            </a:pPr>
            <a:r>
              <a:rPr lang="en-GB" sz="1800" dirty="0" smtClean="0">
                <a:latin typeface="Helvetica"/>
                <a:cs typeface="Helvetica"/>
              </a:rPr>
              <a:t>We can also use a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COUNTERSINK BIT </a:t>
            </a:r>
            <a:r>
              <a:rPr lang="en-GB" sz="1800" dirty="0" smtClean="0">
                <a:latin typeface="Helvetica"/>
                <a:cs typeface="Helvetica"/>
              </a:rPr>
              <a:t>in the pillar drill to countersink drilled holes or remove sharp burr after drilling. These are secured in the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CHUCK</a:t>
            </a:r>
            <a:r>
              <a:rPr lang="en-GB" sz="1800" dirty="0" smtClean="0">
                <a:latin typeface="Helvetica"/>
                <a:cs typeface="Helvetica"/>
              </a:rPr>
              <a:t> using a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CHUCK KEY.</a:t>
            </a:r>
          </a:p>
        </p:txBody>
      </p:sp>
      <p:pic>
        <p:nvPicPr>
          <p:cNvPr id="16" name="Picture 15" descr="F0815-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79" t="49513"/>
          <a:stretch/>
        </p:blipFill>
        <p:spPr>
          <a:xfrm rot="12747639" flipH="1">
            <a:off x="4104742" y="5204526"/>
            <a:ext cx="1192750" cy="877621"/>
          </a:xfrm>
          <a:prstGeom prst="rect">
            <a:avLst/>
          </a:prstGeom>
        </p:spPr>
      </p:pic>
      <p:pic>
        <p:nvPicPr>
          <p:cNvPr id="15" name="Picture 14" descr="Lmd7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4135764"/>
            <a:ext cx="1905000" cy="1888138"/>
          </a:xfrm>
          <a:prstGeom prst="rect">
            <a:avLst/>
          </a:prstGeom>
        </p:spPr>
      </p:pic>
      <p:pic>
        <p:nvPicPr>
          <p:cNvPr id="12" name="Picture 11" descr="Unknow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810000"/>
            <a:ext cx="1039283" cy="10392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46954" y="4724400"/>
            <a:ext cx="8643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CHUCK KEY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6172200"/>
            <a:ext cx="12362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COUNTERSINK BIT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6172200"/>
            <a:ext cx="14501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(HSS) TWIST DRILL BIT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7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0"/>
            <a:ext cx="7620000" cy="141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latin typeface="Helvetica"/>
                <a:cs typeface="Helvetica"/>
              </a:rPr>
              <a:t>Machine Processes: Drilling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pic>
        <p:nvPicPr>
          <p:cNvPr id="2" name="Picture 1" descr="2d2342e9bf460258d304b305f57dda8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94" r="19695"/>
          <a:stretch/>
        </p:blipFill>
        <p:spPr>
          <a:xfrm>
            <a:off x="3429000" y="1828800"/>
            <a:ext cx="3886200" cy="48768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1200" y="1143000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Helvetica"/>
                <a:cs typeface="Helvetica"/>
              </a:rPr>
              <a:t>Remember!  </a:t>
            </a:r>
            <a:r>
              <a:rPr lang="en-GB" dirty="0" smtClean="0">
                <a:latin typeface="Helvetica"/>
                <a:cs typeface="Helvetica"/>
              </a:rPr>
              <a:t>Stay Alert when using the drill. The machine does not have a brain, you must use yours.</a:t>
            </a:r>
            <a:endParaRPr lang="en-GB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1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57400" y="1981200"/>
            <a:ext cx="6705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What piece of equipment could I use to secure my metal when using the Pillar Drill.?</a:t>
            </a:r>
          </a:p>
          <a:p>
            <a:pPr>
              <a:buNone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What protects the moving chuck on the Pillar Drill?</a:t>
            </a:r>
          </a:p>
          <a:p>
            <a:pPr>
              <a:buAutoNum type="arabicPeriod" startAt="2"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can I set to repeat cut depths? </a:t>
            </a:r>
          </a:p>
          <a:p>
            <a:pPr marL="0" indent="0">
              <a:buNone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What is the full name of the Drill </a:t>
            </a:r>
            <a:r>
              <a:rPr lang="en-GB" sz="1400" dirty="0">
                <a:latin typeface="Helvetica" pitchFamily="34" charset="0"/>
                <a:cs typeface="Helvetica" pitchFamily="34" charset="0"/>
              </a:rPr>
              <a:t>B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its we use in the metal workshop?</a:t>
            </a:r>
          </a:p>
          <a:p>
            <a:pPr>
              <a:buAutoNum type="arabicPeriod" startAt="4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5.  What part of the drill holds the Drill Bit in place?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6.  What ‘C’ can we use to remove a sharp burr?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7.   Name four things you </a:t>
            </a:r>
            <a:r>
              <a:rPr lang="en-GB" sz="1400" i="1" dirty="0" smtClean="0">
                <a:latin typeface="Helvetica" pitchFamily="34" charset="0"/>
                <a:cs typeface="Helvetica" pitchFamily="34" charset="0"/>
              </a:rPr>
              <a:t>MUST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 remember when using the Pillar Drill.</a:t>
            </a: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9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Questions </a:t>
            </a:r>
            <a:r>
              <a:rPr lang="en-GB" sz="4000" b="1" dirty="0">
                <a:latin typeface="Helvetica"/>
                <a:cs typeface="Helvetica"/>
              </a:rPr>
              <a:t>8</a:t>
            </a:r>
            <a:r>
              <a:rPr lang="en-GB" sz="4000" b="1" dirty="0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6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57400" y="1981200"/>
            <a:ext cx="67056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What piece of equipment could I use to secure my metal when using the Pillar Drill.? 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Machine Vive or Jig</a:t>
            </a: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What protects the moving chuck on the Pillar Drill?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Telescopic Guard</a:t>
            </a:r>
          </a:p>
          <a:p>
            <a:pPr marL="228600" indent="-228600">
              <a:buAutoNum type="arabicPeriod" startAt="3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can I set to repeat cut depths? 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Depth Stop</a:t>
            </a: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What is the full name of the Drill </a:t>
            </a:r>
            <a:r>
              <a:rPr lang="en-GB" sz="1400" dirty="0">
                <a:latin typeface="Helvetica" pitchFamily="34" charset="0"/>
                <a:cs typeface="Helvetica" pitchFamily="34" charset="0"/>
              </a:rPr>
              <a:t>B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its we use in the metal workshop?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HSS Twist Drill Bits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5.  What part of the drill holds the Drill Bit in place?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The Chuck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6.  What ‘C’ can we use to remove a sharp burr?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Countersink Bit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7.   Name four things you </a:t>
            </a:r>
            <a:r>
              <a:rPr lang="en-GB" sz="1400" i="1" dirty="0" smtClean="0">
                <a:latin typeface="Helvetica" pitchFamily="34" charset="0"/>
                <a:cs typeface="Helvetica" pitchFamily="34" charset="0"/>
              </a:rPr>
              <a:t>MUST</a:t>
            </a: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 remember when using the Pillar Drill.</a:t>
            </a: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/>
                <a:cs typeface="Helvetica"/>
              </a:rPr>
              <a:t>Any of the following: 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Make </a:t>
            </a:r>
            <a:r>
              <a:rPr lang="en-GB" sz="1200" i="1" dirty="0">
                <a:solidFill>
                  <a:srgbClr val="FF0000"/>
                </a:solidFill>
                <a:latin typeface="Helvetica"/>
                <a:cs typeface="Helvetica"/>
              </a:rPr>
              <a:t>sure you tie back long hair and secure any loose 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clothing.  Always </a:t>
            </a:r>
            <a:r>
              <a:rPr lang="en-GB" sz="1200" i="1" dirty="0">
                <a:solidFill>
                  <a:srgbClr val="FF0000"/>
                </a:solidFill>
                <a:latin typeface="Helvetica"/>
                <a:cs typeface="Helvetica"/>
              </a:rPr>
              <a:t>wear eye 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protection.  Always </a:t>
            </a:r>
            <a:r>
              <a:rPr lang="en-GB" sz="1200" i="1" dirty="0">
                <a:solidFill>
                  <a:srgbClr val="FF0000"/>
                </a:solidFill>
                <a:latin typeface="Helvetica"/>
                <a:cs typeface="Helvetica"/>
              </a:rPr>
              <a:t>secure material in machine vice or jig. Never by hand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!  Only </a:t>
            </a:r>
            <a:r>
              <a:rPr lang="en-GB" sz="1200" i="1" dirty="0">
                <a:solidFill>
                  <a:srgbClr val="FF0000"/>
                </a:solidFill>
                <a:latin typeface="Helvetica"/>
                <a:cs typeface="Helvetica"/>
              </a:rPr>
              <a:t>one person should use the drill at any one 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time.  Never </a:t>
            </a:r>
            <a:r>
              <a:rPr lang="en-GB" sz="1200" i="1" dirty="0">
                <a:solidFill>
                  <a:srgbClr val="FF0000"/>
                </a:solidFill>
                <a:latin typeface="Helvetica"/>
                <a:cs typeface="Helvetica"/>
              </a:rPr>
              <a:t>distract the person operating the drill.</a:t>
            </a: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</a:t>
            </a:r>
            <a:r>
              <a:rPr lang="en-GB" sz="4000" b="1" smtClean="0">
                <a:latin typeface="Helvetica"/>
                <a:cs typeface="Helvetica"/>
              </a:rPr>
              <a:t>Questions </a:t>
            </a:r>
            <a:r>
              <a:rPr lang="en-GB" sz="4000" b="1" dirty="0">
                <a:latin typeface="Helvetica"/>
                <a:cs typeface="Helvetica"/>
              </a:rPr>
              <a:t>8</a:t>
            </a:r>
            <a:r>
              <a:rPr lang="en-GB" sz="4000" b="1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745</Words>
  <Application>Microsoft Office PowerPoint</Application>
  <PresentationFormat>On-screen Show (4:3)</PresentationFormat>
  <Paragraphs>103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Practical Metalworking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LCampbell</dc:creator>
  <cp:lastModifiedBy>015dortiz</cp:lastModifiedBy>
  <cp:revision>206</cp:revision>
  <dcterms:created xsi:type="dcterms:W3CDTF">2006-08-16T00:00:00Z</dcterms:created>
  <dcterms:modified xsi:type="dcterms:W3CDTF">2017-11-07T14:12:39Z</dcterms:modified>
</cp:coreProperties>
</file>