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1"/>
  </p:notesMasterIdLst>
  <p:sldIdLst>
    <p:sldId id="365" r:id="rId2"/>
    <p:sldId id="256" r:id="rId3"/>
    <p:sldId id="390" r:id="rId4"/>
    <p:sldId id="391" r:id="rId5"/>
    <p:sldId id="384" r:id="rId6"/>
    <p:sldId id="386" r:id="rId7"/>
    <p:sldId id="389" r:id="rId8"/>
    <p:sldId id="392" r:id="rId9"/>
    <p:sldId id="3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4" autoAdjust="0"/>
  </p:normalViewPr>
  <p:slideViewPr>
    <p:cSldViewPr>
      <p:cViewPr varScale="1">
        <p:scale>
          <a:sx n="91" d="100"/>
          <a:sy n="91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66DCA-46CB-485D-BE55-3D5A81A5F227}" type="datetimeFigureOut">
              <a:rPr lang="en-GB" smtClean="0"/>
              <a:pPr/>
              <a:t>25/09/17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A6B3C-F88D-4B67-8821-BAB354B48E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098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short word on the course structure and areas of study.  </a:t>
            </a:r>
          </a:p>
          <a:p>
            <a:r>
              <a:rPr lang="en-GB" dirty="0" smtClean="0"/>
              <a:t>Point out key</a:t>
            </a:r>
            <a:r>
              <a:rPr lang="en-GB" baseline="0" dirty="0" smtClean="0"/>
              <a:t> knowledge and understanding A3 sheets on wall.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8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980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discuss ‘bending brake’, ‘Die bending’, use of other vice mounted tools for bending bar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A6B3C-F88D-4B67-8821-BAB354B48EFC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18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25/09/17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gif"/><Relationship Id="rId5" Type="http://schemas.openxmlformats.org/officeDocument/2006/relationships/image" Target="../media/image5.jp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gif"/><Relationship Id="rId11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8.gif"/><Relationship Id="rId5" Type="http://schemas.openxmlformats.org/officeDocument/2006/relationships/image" Target="../media/image14.gif"/><Relationship Id="rId6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438400" y="3124200"/>
            <a:ext cx="6705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Helvetica"/>
                <a:cs typeface="Helvetica"/>
              </a:rPr>
              <a:t>During the Practical Metalworking course you will develop skills, knowledge and understanding of:  </a:t>
            </a:r>
            <a:endParaRPr lang="en-GB" sz="1600" dirty="0">
              <a:latin typeface="Helvetica"/>
              <a:cs typeface="Helvetic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524000" y="4191000"/>
            <a:ext cx="7620000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latin typeface="Helvetica"/>
                <a:cs typeface="Helvetica"/>
              </a:rPr>
              <a:t>Safe working practices in workshop environments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Metalworking Techniques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Measuring and marking out metal sections and sheet materials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Practical creativity and problem-solving skills</a:t>
            </a:r>
          </a:p>
          <a:p>
            <a:pPr algn="ctr"/>
            <a:r>
              <a:rPr lang="en-GB" sz="1400" dirty="0" smtClean="0">
                <a:latin typeface="Helvetica"/>
                <a:cs typeface="Helvetica"/>
              </a:rPr>
              <a:t>Sustainability issues in a practical metalworking context</a:t>
            </a:r>
          </a:p>
          <a:p>
            <a:pPr algn="ctr"/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endParaRPr lang="en-GB" sz="1400" dirty="0" smtClean="0">
              <a:latin typeface="Helvetica"/>
              <a:cs typeface="Helvetica"/>
            </a:endParaRPr>
          </a:p>
          <a:p>
            <a:pPr algn="ctr">
              <a:buNone/>
            </a:pPr>
            <a:r>
              <a:rPr lang="en-GB" sz="1400" dirty="0" smtClean="0">
                <a:latin typeface="Helvetica"/>
                <a:cs typeface="Helvetica"/>
              </a:rPr>
              <a:t>Areas of study:  </a:t>
            </a:r>
            <a:r>
              <a:rPr lang="en-GB" sz="1400" dirty="0" smtClean="0">
                <a:solidFill>
                  <a:srgbClr val="FF0000"/>
                </a:solidFill>
                <a:latin typeface="Helvetica"/>
                <a:cs typeface="Helvetica"/>
              </a:rPr>
              <a:t>Bench Skills </a:t>
            </a:r>
            <a:r>
              <a:rPr lang="en-GB" sz="1400" dirty="0" smtClean="0">
                <a:latin typeface="Helvetica"/>
                <a:cs typeface="Helvetica"/>
              </a:rPr>
              <a:t>/ Machine Processes / Fabrication &amp; Thermal Joining</a:t>
            </a:r>
          </a:p>
          <a:p>
            <a:pPr algn="ctr"/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24000" y="990600"/>
            <a:ext cx="7620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/>
                <a:ea typeface="+mj-ea"/>
                <a:cs typeface="Helvetica"/>
              </a:rPr>
              <a:t>Practical Metalworking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"/>
              <a:ea typeface="+mj-ea"/>
              <a:cs typeface="Helvetic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12" name="Picture 11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38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0600"/>
            <a:ext cx="7620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Helvetica"/>
                <a:cs typeface="Helvetica"/>
              </a:rPr>
              <a:t>Practical Metalworking</a:t>
            </a:r>
            <a:endParaRPr lang="en-GB" sz="4000" b="1" dirty="0">
              <a:latin typeface="Helvetica"/>
              <a:cs typeface="Helvetica"/>
            </a:endParaRPr>
          </a:p>
        </p:txBody>
      </p:sp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2590800" y="2514600"/>
            <a:ext cx="547200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000" y="6096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  <a:latin typeface="Helvetica"/>
                <a:cs typeface="Helvetica"/>
              </a:rPr>
              <a:t>National 5</a:t>
            </a:r>
          </a:p>
        </p:txBody>
      </p:sp>
      <p:pic>
        <p:nvPicPr>
          <p:cNvPr id="7" name="Picture 6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1524000" y="2743200"/>
            <a:ext cx="76200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>
              <a:latin typeface="Helvetica"/>
              <a:cs typeface="Helvetica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Unit 1: Bench Skills</a:t>
            </a:r>
            <a:endParaRPr lang="en-GB" sz="2400" dirty="0">
              <a:solidFill>
                <a:srgbClr val="FF0000"/>
              </a:solidFill>
              <a:latin typeface="Helvetica"/>
              <a:cs typeface="Helvetica"/>
            </a:endParaRPr>
          </a:p>
          <a:p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rgbClr val="FF0000"/>
                </a:solidFill>
                <a:latin typeface="Helvetica"/>
                <a:cs typeface="Helvetica"/>
              </a:rPr>
              <a:t>Bending Metals</a:t>
            </a:r>
          </a:p>
          <a:p>
            <a:endParaRPr lang="en-GB" sz="1800" i="1">
              <a:solidFill>
                <a:srgbClr val="FF0000"/>
              </a:solidFill>
              <a:latin typeface="Helvetica"/>
              <a:cs typeface="Helvetica"/>
            </a:endParaRPr>
          </a:p>
          <a:p>
            <a:r>
              <a:rPr lang="en-GB" sz="1800" i="1" smtClean="0">
                <a:solidFill>
                  <a:srgbClr val="FF0000"/>
                </a:solidFill>
                <a:latin typeface="Helvetica"/>
                <a:cs typeface="Helvetica"/>
              </a:rPr>
              <a:t>Safety </a:t>
            </a:r>
            <a:r>
              <a:rPr lang="en-GB" sz="1800" i="1" dirty="0" smtClean="0">
                <a:solidFill>
                  <a:srgbClr val="FF0000"/>
                </a:solidFill>
                <a:latin typeface="Helvetica"/>
                <a:cs typeface="Helvetica"/>
              </a:rPr>
              <a:t>Rating: (Low)</a:t>
            </a:r>
          </a:p>
          <a:p>
            <a:pPr>
              <a:lnSpc>
                <a:spcPct val="50000"/>
              </a:lnSpc>
            </a:pPr>
            <a:endParaRPr lang="en-GB" sz="240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s0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55539">
            <a:off x="1742913" y="2276312"/>
            <a:ext cx="2354119" cy="2354119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477000"/>
            <a:ext cx="1475998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954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Metal Bending/Folding Equipment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2438400"/>
            <a:ext cx="47244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‘Folding Bars’ </a:t>
            </a:r>
            <a:r>
              <a:rPr lang="en-GB" sz="1800" dirty="0">
                <a:solidFill>
                  <a:srgbClr val="1A1A1A"/>
                </a:solidFill>
                <a:latin typeface="Helvetica"/>
                <a:cs typeface="Helvetica"/>
              </a:rPr>
              <a:t>are used in conjunction with the vice to insure an accurate bend when working with sheet metal or thin plate.  A rawhide mallet and a piece of wood should be used to protect the material from damage when working.</a:t>
            </a:r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905000" y="1905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Folding Bars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191000" y="4953000"/>
            <a:ext cx="4953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The ‘metal folder’ allows us to bend sheet metal over greater lengths. There are many types of metal folders. </a:t>
            </a:r>
            <a:r>
              <a:rPr lang="en-GB" sz="1800" dirty="0">
                <a:latin typeface="Helvetica" pitchFamily="34" charset="0"/>
                <a:cs typeface="Helvetica" pitchFamily="34" charset="0"/>
              </a:rPr>
              <a:t> </a:t>
            </a: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In the workshop it is common to have a hand operated folder but larger folders can be pneumatically, hydraulically or CNC operated.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5000" y="42672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Metal Folder or Brake</a:t>
            </a:r>
            <a:endParaRPr lang="en-GB" sz="1800" dirty="0" smtClean="0">
              <a:latin typeface="Helvetica"/>
              <a:cs typeface="Helvetica"/>
            </a:endParaRPr>
          </a:p>
        </p:txBody>
      </p:sp>
      <p:pic>
        <p:nvPicPr>
          <p:cNvPr id="2" name="Picture 1" descr="139E8C9B-8EE0-4801-AC67-77B7F9A9A42E-larg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8768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5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477000"/>
            <a:ext cx="1475998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524000" y="1295400"/>
            <a:ext cx="7620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Metal Bending/Folding Equipment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191000" y="2438400"/>
            <a:ext cx="47244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universal ‘Bar bender’ </a:t>
            </a:r>
            <a:r>
              <a:rPr lang="en-GB" sz="1800" dirty="0" smtClean="0">
                <a:solidFill>
                  <a:srgbClr val="1A1A1A"/>
                </a:solidFill>
                <a:latin typeface="Helvetica"/>
                <a:cs typeface="Helvetica"/>
              </a:rPr>
              <a:t>can be fixed to the bench or in an engineers vice and will allow us to manually bend many different types of metal bar.  There are many variations of </a:t>
            </a:r>
            <a:r>
              <a:rPr lang="en-US" sz="1800" dirty="0" err="1" smtClean="0">
                <a:solidFill>
                  <a:srgbClr val="1A1A1A"/>
                </a:solidFill>
                <a:latin typeface="Helvetica"/>
                <a:cs typeface="Helvetica"/>
              </a:rPr>
              <a:t>th</a:t>
            </a:r>
            <a:r>
              <a:rPr lang="en-GB" sz="1800" dirty="0" smtClean="0">
                <a:solidFill>
                  <a:srgbClr val="1A1A1A"/>
                </a:solidFill>
                <a:latin typeface="Helvetica"/>
                <a:cs typeface="Helvetica"/>
              </a:rPr>
              <a:t>is and like the </a:t>
            </a: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folders, these can </a:t>
            </a:r>
            <a:r>
              <a:rPr lang="en-GB" sz="1800" dirty="0">
                <a:latin typeface="Helvetica" pitchFamily="34" charset="0"/>
                <a:cs typeface="Helvetica" pitchFamily="34" charset="0"/>
              </a:rPr>
              <a:t>be pneumatically, hydraulically or CNC operated.</a:t>
            </a:r>
          </a:p>
          <a:p>
            <a:pPr marL="0" indent="0">
              <a:spcBef>
                <a:spcPct val="50000"/>
              </a:spcBef>
              <a:buNone/>
            </a:pPr>
            <a:endParaRPr lang="en-GB" sz="1800" dirty="0">
              <a:latin typeface="Helvetica"/>
              <a:cs typeface="Helvetica"/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905000" y="1905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Universal Bar Bender</a:t>
            </a: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4191000" y="5102726"/>
            <a:ext cx="49530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 pitchFamily="34" charset="0"/>
                <a:cs typeface="Helvetica" pitchFamily="34" charset="0"/>
              </a:rPr>
              <a:t>The ‘vice mounted folder’ is a very useful tool as it is compact and easy to use.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The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dies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are mounted in the vice magnetically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.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The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press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knife is also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sectional and </a:t>
            </a:r>
            <a:r>
              <a:rPr lang="en-US" sz="1800" dirty="0" smtClean="0">
                <a:solidFill>
                  <a:srgbClr val="262626"/>
                </a:solidFill>
                <a:latin typeface="HelveticaNeue"/>
              </a:rPr>
              <a:t>each can </a:t>
            </a:r>
            <a:r>
              <a:rPr lang="en-US" sz="1800" dirty="0">
                <a:solidFill>
                  <a:srgbClr val="262626"/>
                </a:solidFill>
                <a:latin typeface="HelveticaNeue"/>
              </a:rPr>
              <a:t>be removed allowing small boxes to be made.</a:t>
            </a:r>
            <a:endParaRPr lang="en-GB" sz="1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1905000" y="4572000"/>
            <a:ext cx="7239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1800" b="1" u="sng" dirty="0" smtClean="0">
                <a:latin typeface="Helvetica"/>
                <a:cs typeface="Helvetica"/>
              </a:rPr>
              <a:t>Vice Mounted Folder </a:t>
            </a:r>
            <a:endParaRPr lang="en-GB" sz="1800" dirty="0" smtClean="0">
              <a:latin typeface="Helvetica"/>
              <a:cs typeface="Helvetica"/>
            </a:endParaRPr>
          </a:p>
        </p:txBody>
      </p:sp>
      <p:pic>
        <p:nvPicPr>
          <p:cNvPr id="11" name="Picture 10" descr="metala-profilu-liecejs-wb-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86000"/>
            <a:ext cx="2133600" cy="1905000"/>
          </a:xfrm>
          <a:prstGeom prst="rect">
            <a:avLst/>
          </a:prstGeom>
        </p:spPr>
      </p:pic>
      <p:pic>
        <p:nvPicPr>
          <p:cNvPr id="2" name="Picture 1" descr="vice-brake-adjustable-jaw-bender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r="3119" b="14620"/>
          <a:stretch/>
        </p:blipFill>
        <p:spPr>
          <a:xfrm>
            <a:off x="2057400" y="4953000"/>
            <a:ext cx="1944666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998528075c7c2bc60702624d25fbbb3--metal-shaping-metal-bending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0" b="14198"/>
          <a:stretch/>
        </p:blipFill>
        <p:spPr>
          <a:xfrm>
            <a:off x="6781800" y="5410200"/>
            <a:ext cx="1828800" cy="1275451"/>
          </a:xfrm>
          <a:prstGeom prst="rect">
            <a:avLst/>
          </a:prstGeom>
        </p:spPr>
      </p:pic>
      <p:pic>
        <p:nvPicPr>
          <p:cNvPr id="9" name="Picture 8" descr="rm_bending_sheet_metal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r="21521"/>
          <a:stretch/>
        </p:blipFill>
        <p:spPr>
          <a:xfrm>
            <a:off x="5105400" y="4724400"/>
            <a:ext cx="1684740" cy="1926906"/>
          </a:xfrm>
          <a:prstGeom prst="rect">
            <a:avLst/>
          </a:prstGeom>
        </p:spPr>
      </p:pic>
      <p:pic>
        <p:nvPicPr>
          <p:cNvPr id="6" name="Picture 5" descr="metala-profilu-liecejs-wb-1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267200"/>
            <a:ext cx="2133600" cy="1905000"/>
          </a:xfrm>
          <a:prstGeom prst="rect">
            <a:avLst/>
          </a:prstGeom>
        </p:spPr>
      </p:pic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81200" y="1143000"/>
            <a:ext cx="6553200" cy="3581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As we have discussed, metals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can be bent in a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vice, in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folding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bars or using other expensive metal bending equipment. It all depends on the type and size of your work piece.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Thin metal may be bent whilst cold, while thicker metal may need heating or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‘annealing’ before being worked. </a:t>
            </a:r>
            <a:endParaRPr lang="en-US" sz="1800" dirty="0">
              <a:solidFill>
                <a:srgbClr val="262626"/>
              </a:solidFill>
              <a:latin typeface="Helvetica"/>
              <a:cs typeface="Helvetica"/>
            </a:endParaRPr>
          </a:p>
          <a:p>
            <a:pPr marL="0" indent="0">
              <a:lnSpc>
                <a:spcPct val="50000"/>
              </a:lnSpc>
              <a:buNone/>
            </a:pPr>
            <a:endParaRPr lang="en-US" sz="1800" dirty="0" smtClean="0">
              <a:solidFill>
                <a:srgbClr val="262626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When bending thinner sheet metals, the material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is marked where it is to be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bent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and clamped to the line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directly in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the vice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or using ‘folding bars’.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To prevent damaging the material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you can use a hide mallet or place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a piece of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hardwood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next to it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before striking.</a:t>
            </a:r>
          </a:p>
          <a:p>
            <a:pPr marL="0" indent="0">
              <a:lnSpc>
                <a:spcPct val="50000"/>
              </a:lnSpc>
              <a:buNone/>
            </a:pPr>
            <a:endParaRPr lang="en-US" sz="1800" dirty="0">
              <a:solidFill>
                <a:srgbClr val="262626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400" i="1" dirty="0" smtClean="0">
                <a:solidFill>
                  <a:srgbClr val="FF0000"/>
                </a:solidFill>
                <a:latin typeface="Helvetica"/>
                <a:cs typeface="Helvetica"/>
              </a:rPr>
              <a:t>We will look at the process of ‘annealing’ later in the course.</a:t>
            </a:r>
            <a:endParaRPr lang="en-GB" sz="1400" i="1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267200"/>
            <a:ext cx="1600200" cy="1066800"/>
          </a:xfrm>
          <a:prstGeom prst="rect">
            <a:avLst/>
          </a:prstGeom>
        </p:spPr>
      </p:pic>
      <p:pic>
        <p:nvPicPr>
          <p:cNvPr id="8" name="Picture 7" descr="109cf45422e5bb12f9012aaf538142f4--sheet-metal-bender-lathe-tool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562600"/>
            <a:ext cx="1295400" cy="1143000"/>
          </a:xfrm>
          <a:prstGeom prst="rect">
            <a:avLst/>
          </a:prstGeom>
        </p:spPr>
      </p:pic>
      <p:pic>
        <p:nvPicPr>
          <p:cNvPr id="10" name="Picture 9" descr="Air-Bending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724400"/>
            <a:ext cx="838200" cy="922020"/>
          </a:xfrm>
          <a:prstGeom prst="rect">
            <a:avLst/>
          </a:prstGeom>
        </p:spPr>
      </p:pic>
      <p:pic>
        <p:nvPicPr>
          <p:cNvPr id="2" name="Picture 1" descr="3f8e4b41f1eeae80f15e3406a68639c5--bend-metal-metal-bender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5715000"/>
            <a:ext cx="1600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60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5000" y="12954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It is vital that our metal is marked accurately.  Therefore, something we must understand is the ‘bend allowance’.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bend allowance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is a measurement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that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relates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the bent length of a piece of sheet metal to the flat length.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As shown below, the </a:t>
            </a:r>
            <a:r>
              <a:rPr lang="en-US" sz="1800" dirty="0">
                <a:solidFill>
                  <a:srgbClr val="1A1A1A"/>
                </a:solidFill>
                <a:latin typeface="Helvetica"/>
                <a:cs typeface="Helvetica"/>
              </a:rPr>
              <a:t>bend allowance </a:t>
            </a:r>
            <a:r>
              <a:rPr lang="en-US" sz="1800" dirty="0" smtClean="0">
                <a:solidFill>
                  <a:srgbClr val="1A1A1A"/>
                </a:solidFill>
                <a:latin typeface="Helvetica"/>
                <a:cs typeface="Helvetica"/>
              </a:rPr>
              <a:t>is the arc length of the bend on the neutral axis. </a:t>
            </a:r>
            <a:endParaRPr lang="en-GB" sz="1800" dirty="0" smtClean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pic>
        <p:nvPicPr>
          <p:cNvPr id="3" name="Picture 2" descr="bending-neutral-axi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12465" r="5078" b="10895"/>
          <a:stretch/>
        </p:blipFill>
        <p:spPr>
          <a:xfrm>
            <a:off x="5105400" y="3124200"/>
            <a:ext cx="3849981" cy="342900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905000" y="2971800"/>
            <a:ext cx="3200400" cy="312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424242"/>
                </a:solidFill>
                <a:latin typeface="Helvetica"/>
                <a:cs typeface="Helvetica"/>
              </a:rPr>
              <a:t>There are exact formulae applied to help engineers work out bend allowances and it can get very confusing.  However, today CAD/CAM software works out all of these finer details. This allows us to produce very accurate drawings and tooling for very complex digital machinery and processes.</a:t>
            </a:r>
          </a:p>
        </p:txBody>
      </p:sp>
    </p:spTree>
    <p:extLst>
      <p:ext uri="{BB962C8B-B14F-4D97-AF65-F5344CB8AC3E}">
        <p14:creationId xmlns:p14="http://schemas.microsoft.com/office/powerpoint/2010/main" val="2662577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pic>
        <p:nvPicPr>
          <p:cNvPr id="5" name="Picture 4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20000" cy="1417639"/>
          </a:xfrm>
        </p:spPr>
        <p:txBody>
          <a:bodyPr>
            <a:normAutofit/>
          </a:bodyPr>
          <a:lstStyle/>
          <a:p>
            <a:r>
              <a:rPr lang="en-GB" sz="3200" b="1" u="sng" dirty="0" smtClean="0">
                <a:latin typeface="Helvetica"/>
                <a:cs typeface="Helvetica"/>
              </a:rPr>
              <a:t>Bench Skills: Bending</a:t>
            </a:r>
            <a:endParaRPr lang="en-GB" sz="3200" b="1" u="sng" dirty="0">
              <a:latin typeface="Helvetica"/>
              <a:cs typeface="Helvetica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05000" y="1143000"/>
            <a:ext cx="6781800" cy="335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>
                <a:latin typeface="Helvetica"/>
                <a:cs typeface="Helvetica"/>
              </a:rPr>
              <a:t>The detailed drawings supplied during this course will display very specific dimensions for you to follow. The ‘bend allowance’ of each bend has been pre-determined by CAD software, leaving an accurate bend line for you to use with the folding bars.</a:t>
            </a:r>
          </a:p>
          <a:p>
            <a:pPr marL="0" indent="0">
              <a:lnSpc>
                <a:spcPct val="50000"/>
              </a:lnSpc>
              <a:buNone/>
            </a:pPr>
            <a:endParaRPr lang="en-GB" sz="1800" dirty="0" smtClean="0">
              <a:latin typeface="Helvetica"/>
              <a:cs typeface="Helvetica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Bending sheet metal is a fairly simple process. It is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possible to bend sheet metal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accurately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using only the vice and a pre prepared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‘former’. A wooden former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is very useful if your are to repeat a gradual bend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. However, we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will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mostly use the folding bars. The bars, </a:t>
            </a:r>
            <a:r>
              <a:rPr lang="en-US" sz="1800" dirty="0">
                <a:solidFill>
                  <a:srgbClr val="262626"/>
                </a:solidFill>
                <a:latin typeface="Helvetica"/>
                <a:cs typeface="Helvetica"/>
              </a:rPr>
              <a:t>as shown below, will allow for a very accurate </a:t>
            </a:r>
            <a:r>
              <a:rPr lang="en-US" sz="1800" dirty="0" smtClean="0">
                <a:solidFill>
                  <a:srgbClr val="262626"/>
                </a:solidFill>
                <a:latin typeface="Helvetica"/>
                <a:cs typeface="Helvetica"/>
              </a:rPr>
              <a:t>bend but only if they are carefully and securely clamped to the bend line. </a:t>
            </a:r>
            <a:endParaRPr lang="en-GB" sz="1400" i="1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marL="0" indent="0">
              <a:buNone/>
            </a:pPr>
            <a:endParaRPr lang="en-GB" sz="1800" dirty="0" smtClean="0">
              <a:latin typeface="Helvetica"/>
              <a:cs typeface="Helvetic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76800" y="6477000"/>
            <a:ext cx="1475998" cy="2308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en-GB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7" name="Picture 6" descr="rm_bending_sheet_metal2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r="21521"/>
          <a:stretch/>
        </p:blipFill>
        <p:spPr>
          <a:xfrm>
            <a:off x="4191000" y="4527127"/>
            <a:ext cx="2057400" cy="2330873"/>
          </a:xfrm>
          <a:prstGeom prst="rect">
            <a:avLst/>
          </a:prstGeom>
        </p:spPr>
      </p:pic>
      <p:pic>
        <p:nvPicPr>
          <p:cNvPr id="6" name="Picture 5" descr="foldinganima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48200"/>
            <a:ext cx="2081463" cy="20648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curveanimati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648200"/>
            <a:ext cx="2059217" cy="208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35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752600"/>
            <a:ext cx="6705600" cy="5257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bending equipment would I use for square bar sections of metal?</a:t>
            </a:r>
          </a:p>
          <a:p>
            <a:pPr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tool should I use for larger sections of sheet metal?</a:t>
            </a:r>
          </a:p>
          <a:p>
            <a:pPr>
              <a:buAutoNum type="arabicPeriod" startAt="2"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main hazard to consider when handling sheet metals? </a:t>
            </a:r>
          </a:p>
          <a:p>
            <a:pPr marL="0" indent="0">
              <a:buNone/>
            </a:pPr>
            <a:endParaRPr lang="en-GB" sz="1400" dirty="0" smtClean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can we do to help with the bending of thicker sections of metal?</a:t>
            </a:r>
          </a:p>
          <a:p>
            <a:pPr>
              <a:buAutoNum type="arabicPeriod" startAt="4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name given to the length of metal deformed by the bending process?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‘F’ can we use to help with the shaping of gradual bends?</a:t>
            </a:r>
          </a:p>
          <a:p>
            <a:pPr>
              <a:buAutoNum type="arabicPeriod" startAt="5"/>
            </a:pPr>
            <a:endParaRPr lang="en-GB" sz="1400" dirty="0"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Name two ways we can protect the surface of our sheet metal before bending?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228600" indent="-228600">
              <a:buAutoNum type="arabicPeriod" startAt="9"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6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ner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99" y="-1"/>
            <a:ext cx="1676400" cy="6858001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57400" y="1752600"/>
            <a:ext cx="6705600" cy="5029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1.  What piece of bending equipment would I use for square bar sections of metal?</a:t>
            </a:r>
          </a:p>
          <a:p>
            <a:pPr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Universal Bar Bender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2.  What tool should I use for larger sections of sheet metal?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Metal Folder or Brake</a:t>
            </a:r>
          </a:p>
          <a:p>
            <a:pPr marL="228600" indent="-228600">
              <a:buAutoNum type="arabicPeriod" startAt="3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main hazard to consider when handling sheet metals? 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Sharp Edges</a:t>
            </a:r>
          </a:p>
          <a:p>
            <a:pPr marL="0" indent="0">
              <a:buNone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4.  What can we do to help with the bending of thicker sections of metal?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Heating or Annealing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is the name given to the length of metal deformed by the bending process?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Bending Allowance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What ‘F’ can we use to help with the shaping of gradual bends?</a:t>
            </a: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Former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>
              <a:buAutoNum type="arabicPeriod" startAt="5"/>
            </a:pPr>
            <a:r>
              <a:rPr lang="en-GB" sz="1400" dirty="0" smtClean="0">
                <a:latin typeface="Helvetica" pitchFamily="34" charset="0"/>
                <a:cs typeface="Helvetica" pitchFamily="34" charset="0"/>
              </a:rPr>
              <a:t>Name two ways we can protect the surface of our sheet metal before bending?</a:t>
            </a: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r>
              <a:rPr lang="en-GB" sz="1400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Use hide mallet or piece of hardwood</a:t>
            </a:r>
            <a:endParaRPr lang="en-GB" sz="1400" i="1" dirty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>
              <a:latin typeface="Helvetica" pitchFamily="34" charset="0"/>
              <a:cs typeface="Helvetica" pitchFamily="34" charset="0"/>
            </a:endParaRPr>
          </a:p>
          <a:p>
            <a:pPr marL="0" indent="0"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>
              <a:latin typeface="Helvetica" pitchFamily="34" charset="0"/>
              <a:cs typeface="Helvetica" pitchFamily="34" charset="0"/>
            </a:endParaRPr>
          </a:p>
          <a:p>
            <a:pPr>
              <a:buNone/>
            </a:pPr>
            <a:endParaRPr lang="en-GB" sz="1200" dirty="0" smtClean="0"/>
          </a:p>
          <a:p>
            <a:pPr>
              <a:buNone/>
            </a:pPr>
            <a:endParaRPr lang="en-GB" sz="1200" dirty="0"/>
          </a:p>
        </p:txBody>
      </p:sp>
      <p:pic>
        <p:nvPicPr>
          <p:cNvPr id="6" name="Picture 5" descr="Branding Logo 1.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152400"/>
            <a:ext cx="702445" cy="696882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524000" y="152400"/>
            <a:ext cx="7620000" cy="11345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 smtClean="0">
                <a:latin typeface="Helvetica"/>
                <a:cs typeface="Helvetica"/>
              </a:rPr>
              <a:t>Quiz Questions </a:t>
            </a:r>
            <a:r>
              <a:rPr lang="en-GB" sz="4000" b="1" dirty="0">
                <a:latin typeface="Helvetica"/>
                <a:cs typeface="Helvetica"/>
              </a:rPr>
              <a:t>6</a:t>
            </a:r>
            <a:r>
              <a:rPr lang="en-GB" sz="4000" b="1" dirty="0" smtClean="0">
                <a:latin typeface="Helvetica"/>
                <a:cs typeface="Helvetica"/>
              </a:rPr>
              <a:t>.0</a:t>
            </a:r>
            <a:endParaRPr lang="en-GB" sz="4000" b="1" dirty="0">
              <a:latin typeface="Helvetica"/>
              <a:cs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9906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i="1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Record answers in your notes jotter</a:t>
            </a:r>
            <a:endParaRPr lang="en-GB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</TotalTime>
  <Words>994</Words>
  <Application>Microsoft Macintosh PowerPoint</Application>
  <PresentationFormat>On-screen Show (4:3)</PresentationFormat>
  <Paragraphs>96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Practical Metalworking</vt:lpstr>
      <vt:lpstr>Bench Skills: Bending</vt:lpstr>
      <vt:lpstr>Bench Skills: Bending</vt:lpstr>
      <vt:lpstr>Bench Skills: Bending</vt:lpstr>
      <vt:lpstr>Bench Skills: Bending</vt:lpstr>
      <vt:lpstr>Bench Skills: Bending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Plastics</dc:title>
  <dc:creator>LCampbell</dc:creator>
  <cp:lastModifiedBy>Daniel Albert Ortiz</cp:lastModifiedBy>
  <cp:revision>289</cp:revision>
  <dcterms:created xsi:type="dcterms:W3CDTF">2006-08-16T00:00:00Z</dcterms:created>
  <dcterms:modified xsi:type="dcterms:W3CDTF">2017-09-25T21:53:48Z</dcterms:modified>
</cp:coreProperties>
</file>