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4"/>
  </p:notesMasterIdLst>
  <p:sldIdLst>
    <p:sldId id="365" r:id="rId2"/>
    <p:sldId id="256" r:id="rId3"/>
    <p:sldId id="384" r:id="rId4"/>
    <p:sldId id="385" r:id="rId5"/>
    <p:sldId id="386" r:id="rId6"/>
    <p:sldId id="387" r:id="rId7"/>
    <p:sldId id="388" r:id="rId8"/>
    <p:sldId id="390" r:id="rId9"/>
    <p:sldId id="389" r:id="rId10"/>
    <p:sldId id="391" r:id="rId11"/>
    <p:sldId id="378" r:id="rId12"/>
    <p:sldId id="39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4" autoAdjust="0"/>
  </p:normalViewPr>
  <p:slideViewPr>
    <p:cSldViewPr>
      <p:cViewPr>
        <p:scale>
          <a:sx n="90" d="100"/>
          <a:sy n="90" d="100"/>
        </p:scale>
        <p:origin x="-15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66DCA-46CB-485D-BE55-3D5A81A5F227}" type="datetimeFigureOut">
              <a:rPr lang="en-GB" smtClean="0"/>
              <a:pPr/>
              <a:t>25/09/17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A6B3C-F88D-4B67-8821-BAB354B48E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98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short word on the course structure and areas of study.  </a:t>
            </a:r>
          </a:p>
          <a:p>
            <a:r>
              <a:rPr lang="en-GB" dirty="0" smtClean="0"/>
              <a:t>Point out key</a:t>
            </a:r>
            <a:r>
              <a:rPr lang="en-GB" baseline="0" dirty="0" smtClean="0"/>
              <a:t> knowledge and understanding A3 sheets on wall.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438400" y="31242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latin typeface="Helvetica"/>
                <a:cs typeface="Helvetica"/>
              </a:rPr>
              <a:t>During the Practical Metalworking course you will develop skills, knowledge and understanding of:  </a:t>
            </a:r>
            <a:endParaRPr lang="en-GB" sz="1600" dirty="0">
              <a:latin typeface="Helvetica"/>
              <a:cs typeface="Helvetic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41910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latin typeface="Helvetica"/>
                <a:cs typeface="Helvetica"/>
              </a:rPr>
              <a:t>Safe working practices in workshop environments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Metalworking Techniques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Measuring and marking out metal sections and sheet materials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Practical creativity and problem-solving skills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Sustainability issues in a practical metalworking context</a:t>
            </a:r>
          </a:p>
          <a:p>
            <a:pPr algn="ctr"/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r>
              <a:rPr lang="en-GB" sz="1400" dirty="0" smtClean="0">
                <a:latin typeface="Helvetica"/>
                <a:cs typeface="Helvetica"/>
              </a:rPr>
              <a:t>Areas of study:  </a:t>
            </a:r>
            <a:r>
              <a:rPr lang="en-GB" sz="1400" dirty="0" smtClean="0">
                <a:solidFill>
                  <a:srgbClr val="FF0000"/>
                </a:solidFill>
                <a:latin typeface="Helvetica"/>
                <a:cs typeface="Helvetica"/>
              </a:rPr>
              <a:t>Bench Skills </a:t>
            </a:r>
            <a:r>
              <a:rPr lang="en-GB" sz="1400" dirty="0" smtClean="0">
                <a:latin typeface="Helvetica"/>
                <a:cs typeface="Helvetica"/>
              </a:rPr>
              <a:t>/ Machine Processes / Fabrication &amp; Thermal Joining</a:t>
            </a:r>
          </a:p>
          <a:p>
            <a:pPr algn="ctr"/>
            <a:endParaRPr lang="en-GB" sz="1800" dirty="0">
              <a:latin typeface="Helvetica"/>
              <a:cs typeface="Helvetic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90600"/>
            <a:ext cx="7620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Practical Metalworking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12" name="Picture 11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3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Cutting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192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err="1" smtClean="0">
                <a:latin typeface="Helvetica"/>
                <a:cs typeface="Helvetica"/>
              </a:rPr>
              <a:t>Gabro</a:t>
            </a:r>
            <a:r>
              <a:rPr lang="en-GB" sz="1800" b="1" u="sng" dirty="0" smtClean="0">
                <a:latin typeface="Helvetica"/>
                <a:cs typeface="Helvetica"/>
              </a:rPr>
              <a:t> Guillotine / </a:t>
            </a:r>
            <a:r>
              <a:rPr lang="en-GB" sz="1800" b="1" u="sng" dirty="0" err="1" smtClean="0">
                <a:latin typeface="Helvetica"/>
                <a:cs typeface="Helvetica"/>
              </a:rPr>
              <a:t>Notcher</a:t>
            </a:r>
            <a:endParaRPr lang="en-GB" sz="1800" b="1" u="sng" dirty="0" smtClean="0">
              <a:latin typeface="Helvetica"/>
              <a:cs typeface="Helvetica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pic>
        <p:nvPicPr>
          <p:cNvPr id="2" name="Picture 1" descr="web_2400815_MM-GUILLOTINE1and3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 r="1"/>
          <a:stretch/>
        </p:blipFill>
        <p:spPr>
          <a:xfrm>
            <a:off x="6248400" y="2209800"/>
            <a:ext cx="2741862" cy="40386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8800" y="1905000"/>
            <a:ext cx="4495800" cy="452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tabLst>
                <a:tab pos="1787525" algn="l"/>
              </a:tabLst>
            </a:pPr>
            <a:r>
              <a:rPr lang="en-GB" sz="1600" dirty="0">
                <a:solidFill>
                  <a:srgbClr val="FF0000"/>
                </a:solidFill>
                <a:latin typeface="Helvetica"/>
                <a:cs typeface="Helvetica"/>
              </a:rPr>
              <a:t>Pupils should be aware of the following </a:t>
            </a:r>
            <a:r>
              <a:rPr lang="en-GB" sz="1600" dirty="0" smtClean="0">
                <a:solidFill>
                  <a:srgbClr val="FF0000"/>
                </a:solidFill>
                <a:latin typeface="Helvetica"/>
                <a:cs typeface="Helvetica"/>
              </a:rPr>
              <a:t>Hazards:</a:t>
            </a:r>
            <a:endParaRPr lang="en-GB" sz="1600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  <a:tabLst>
                <a:tab pos="1787525" algn="l"/>
              </a:tabLst>
            </a:pPr>
            <a:r>
              <a:rPr lang="en-GB" sz="1600" dirty="0" smtClean="0">
                <a:latin typeface="Helvetica"/>
                <a:cs typeface="Helvetica"/>
              </a:rPr>
              <a:t>Closing </a:t>
            </a:r>
            <a:r>
              <a:rPr lang="en-GB" sz="1600" dirty="0">
                <a:latin typeface="Helvetica"/>
                <a:cs typeface="Helvetica"/>
              </a:rPr>
              <a:t>movement between shearing surface and other parts can result in trapping and serious injury.</a:t>
            </a:r>
          </a:p>
          <a:p>
            <a:pPr marL="285750" indent="-285750">
              <a:buFont typeface="Arial"/>
              <a:buChar char="•"/>
              <a:tabLst>
                <a:tab pos="1787525" algn="l"/>
              </a:tabLst>
            </a:pPr>
            <a:r>
              <a:rPr lang="en-GB" sz="1600" dirty="0">
                <a:latin typeface="Helvetica"/>
                <a:cs typeface="Helvetica"/>
              </a:rPr>
              <a:t>Sharp edges on cut material can cause cuts. (</a:t>
            </a:r>
            <a:r>
              <a:rPr lang="en-GB" sz="1600" i="1" dirty="0">
                <a:solidFill>
                  <a:srgbClr val="FF0000"/>
                </a:solidFill>
                <a:latin typeface="Helvetica"/>
                <a:cs typeface="Helvetica"/>
              </a:rPr>
              <a:t>When carrying large sheets of metal wear gloves</a:t>
            </a:r>
            <a:r>
              <a:rPr lang="en-GB" sz="1600" dirty="0">
                <a:latin typeface="Helvetica"/>
                <a:cs typeface="Helvetica"/>
              </a:rPr>
              <a:t>)</a:t>
            </a:r>
          </a:p>
          <a:p>
            <a:pPr marL="285750" indent="-285750">
              <a:buFont typeface="Arial"/>
              <a:buChar char="•"/>
              <a:tabLst>
                <a:tab pos="1787525" algn="l"/>
              </a:tabLst>
            </a:pPr>
            <a:r>
              <a:rPr lang="en-GB" sz="1600" dirty="0">
                <a:latin typeface="Helvetica"/>
                <a:cs typeface="Helvetica"/>
              </a:rPr>
              <a:t>Lack of space around the guillotine can lead to the operator being pushed by passers by.</a:t>
            </a:r>
          </a:p>
          <a:p>
            <a:pPr marL="285750" indent="-285750">
              <a:buFont typeface="Arial"/>
              <a:buChar char="•"/>
              <a:tabLst>
                <a:tab pos="1787525" algn="l"/>
              </a:tabLst>
            </a:pPr>
            <a:r>
              <a:rPr lang="en-GB" sz="1600" dirty="0">
                <a:latin typeface="Helvetica"/>
                <a:cs typeface="Helvetica"/>
              </a:rPr>
              <a:t>Slippery floor surface or loose items around the machine can cause slips that result in contact with moving parts.</a:t>
            </a:r>
          </a:p>
          <a:p>
            <a:pPr marL="285750" indent="-285750">
              <a:buFont typeface="Arial"/>
              <a:buChar char="•"/>
              <a:tabLst>
                <a:tab pos="1787525" algn="l"/>
              </a:tabLst>
            </a:pPr>
            <a:r>
              <a:rPr lang="en-GB" sz="1600" dirty="0">
                <a:latin typeface="Helvetica"/>
                <a:cs typeface="Helvetica"/>
              </a:rPr>
              <a:t>Manual handling of sheet metal can present a hazard.</a:t>
            </a:r>
          </a:p>
          <a:p>
            <a:pPr>
              <a:tabLst>
                <a:tab pos="1787525" algn="l"/>
              </a:tabLst>
            </a:pPr>
            <a:r>
              <a:rPr lang="en-GB" sz="1600" u="sng" dirty="0" smtClean="0">
                <a:solidFill>
                  <a:srgbClr val="FF0000"/>
                </a:solidFill>
                <a:latin typeface="Helvetica"/>
                <a:cs typeface="Helvetica"/>
              </a:rPr>
              <a:t>Conditions </a:t>
            </a:r>
            <a:r>
              <a:rPr lang="en-GB" sz="1600" u="sng" dirty="0">
                <a:solidFill>
                  <a:srgbClr val="FF0000"/>
                </a:solidFill>
                <a:latin typeface="Helvetica"/>
                <a:cs typeface="Helvetica"/>
              </a:rPr>
              <a:t>of </a:t>
            </a:r>
            <a:r>
              <a:rPr lang="en-GB" sz="1600" u="sng" dirty="0" smtClean="0">
                <a:solidFill>
                  <a:srgbClr val="FF0000"/>
                </a:solidFill>
                <a:latin typeface="Helvetica"/>
                <a:cs typeface="Helvetica"/>
              </a:rPr>
              <a:t>use</a:t>
            </a:r>
            <a:endParaRPr lang="en-GB" sz="1600" u="sng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  <a:tabLst>
                <a:tab pos="1787525" algn="l"/>
              </a:tabLst>
            </a:pPr>
            <a:r>
              <a:rPr lang="en-GB" sz="1600" dirty="0" smtClean="0">
                <a:latin typeface="Helvetica"/>
                <a:cs typeface="Helvetica"/>
              </a:rPr>
              <a:t>Only </a:t>
            </a:r>
            <a:r>
              <a:rPr lang="en-GB" sz="1600" dirty="0">
                <a:latin typeface="Helvetica"/>
                <a:cs typeface="Helvetica"/>
              </a:rPr>
              <a:t>one person is allowed to use this equipment at a time.</a:t>
            </a:r>
          </a:p>
        </p:txBody>
      </p:sp>
    </p:spTree>
    <p:extLst>
      <p:ext uri="{BB962C8B-B14F-4D97-AF65-F5344CB8AC3E}">
        <p14:creationId xmlns:p14="http://schemas.microsoft.com/office/powerpoint/2010/main" val="156299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62200" y="1676400"/>
            <a:ext cx="67818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1.   Name two things you should consider when selecting a hacksaw?</a:t>
            </a:r>
          </a:p>
          <a:p>
            <a:pPr>
              <a:buAutoNum type="arabicPeriod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2.   What should you do if the metal is heating up when cutting?</a:t>
            </a:r>
          </a:p>
          <a:p>
            <a:pPr marL="0" indent="0">
              <a:buNone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3.   How should I saw when cutting with a hacksaw?</a:t>
            </a:r>
          </a:p>
          <a:p>
            <a:pPr>
              <a:buAutoNum type="arabicPeriod" startAt="3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4.   What are the two common types of tin snip?</a:t>
            </a:r>
          </a:p>
          <a:p>
            <a:pPr marL="0" indent="0">
              <a:buNone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should you wear when handling sheet metal?</a:t>
            </a:r>
          </a:p>
          <a:p>
            <a:pPr>
              <a:buAutoNum type="arabicPeriod" startAt="5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Name the two types of guillotine used in the metal workshop?</a:t>
            </a:r>
          </a:p>
          <a:p>
            <a:pPr>
              <a:buAutoNum type="arabicPeriod" startAt="5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How do we cut round metal bar?</a:t>
            </a:r>
          </a:p>
          <a:p>
            <a:pPr>
              <a:buAutoNum type="arabicPeriod" startAt="5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is another name for a </a:t>
            </a:r>
            <a:r>
              <a:rPr lang="en-GB" sz="1400" dirty="0" err="1">
                <a:latin typeface="Helvetica" pitchFamily="34" charset="0"/>
                <a:cs typeface="Helvetica" pitchFamily="34" charset="0"/>
              </a:rPr>
              <a:t>G</a:t>
            </a:r>
            <a:r>
              <a:rPr lang="en-GB" sz="1400" dirty="0" err="1" smtClean="0">
                <a:latin typeface="Helvetica" pitchFamily="34" charset="0"/>
                <a:cs typeface="Helvetica" pitchFamily="34" charset="0"/>
              </a:rPr>
              <a:t>abro</a:t>
            </a: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 designed guillotine?</a:t>
            </a:r>
          </a:p>
          <a:p>
            <a:pPr>
              <a:buAutoNum type="arabicPeriod" startAt="5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endParaRPr lang="en-GB" sz="14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3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3"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9"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/>
          </a:p>
        </p:txBody>
      </p:sp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152400"/>
            <a:ext cx="7620000" cy="1134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Helvetica"/>
                <a:cs typeface="Helvetica"/>
              </a:rPr>
              <a:t>Quiz Questions </a:t>
            </a:r>
            <a:r>
              <a:rPr lang="en-GB" sz="4000" b="1" dirty="0">
                <a:latin typeface="Helvetica"/>
                <a:cs typeface="Helvetica"/>
              </a:rPr>
              <a:t>4</a:t>
            </a:r>
            <a:r>
              <a:rPr lang="en-GB" sz="4000" b="1" dirty="0" smtClean="0">
                <a:latin typeface="Helvetica"/>
                <a:cs typeface="Helvetica"/>
              </a:rPr>
              <a:t>.0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990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Record answers in your notes jotter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9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62200" y="1676400"/>
            <a:ext cx="67818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1.   Name two things you should consider when selecting a hacksaw?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Blade damage, Type of teeth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2.   What should you do if the metal is heating up when cutting?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Lubricate with oil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3.   How should I saw when cutting with a hacksaw?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Even downward force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4.   What are the two common types of tin snip?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Straight, Curved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should you wear when handling sheet metal?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Gloves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6.   Name the two types of guillotine used in the metal workshop?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Bench Shears and </a:t>
            </a:r>
            <a:r>
              <a:rPr lang="en-GB" sz="1400" i="1" dirty="0" err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Gabro</a:t>
            </a: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Guillotine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7.   How do we cut round metal bar?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Use Shear Hole on Guillotine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8.   What is another name for a </a:t>
            </a:r>
            <a:r>
              <a:rPr lang="en-GB" sz="1400" dirty="0" err="1">
                <a:latin typeface="Helvetica" pitchFamily="34" charset="0"/>
                <a:cs typeface="Helvetica" pitchFamily="34" charset="0"/>
              </a:rPr>
              <a:t>G</a:t>
            </a:r>
            <a:r>
              <a:rPr lang="en-GB" sz="1400" dirty="0" err="1" smtClean="0">
                <a:latin typeface="Helvetica" pitchFamily="34" charset="0"/>
                <a:cs typeface="Helvetica" pitchFamily="34" charset="0"/>
              </a:rPr>
              <a:t>abro</a:t>
            </a: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 designed guillotine?</a:t>
            </a:r>
          </a:p>
          <a:p>
            <a:pPr marL="0" indent="0">
              <a:buNone/>
            </a:pPr>
            <a:r>
              <a:rPr lang="en-GB" sz="1400" i="1" dirty="0" err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Notcher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endParaRPr lang="en-GB" sz="14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3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3"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9"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/>
          </a:p>
        </p:txBody>
      </p:sp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152400"/>
            <a:ext cx="7620000" cy="1134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Helvetica"/>
                <a:cs typeface="Helvetica"/>
              </a:rPr>
              <a:t>Quiz Questions </a:t>
            </a:r>
            <a:r>
              <a:rPr lang="en-GB" sz="4000" b="1" dirty="0">
                <a:latin typeface="Helvetica"/>
                <a:cs typeface="Helvetica"/>
              </a:rPr>
              <a:t>4</a:t>
            </a:r>
            <a:r>
              <a:rPr lang="en-GB" sz="4000" b="1" dirty="0" smtClean="0">
                <a:latin typeface="Helvetica"/>
                <a:cs typeface="Helvetica"/>
              </a:rPr>
              <a:t>.0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990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Record answers in your notes jotter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2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76200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Helvetica"/>
                <a:cs typeface="Helvetica"/>
              </a:rPr>
              <a:t>Practical Metalworking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67000"/>
            <a:ext cx="7620000" cy="3886200"/>
          </a:xfrm>
        </p:spPr>
        <p:txBody>
          <a:bodyPr>
            <a:normAutofit/>
          </a:bodyPr>
          <a:lstStyle/>
          <a:p>
            <a:endParaRPr lang="en-GB" dirty="0" smtClean="0">
              <a:latin typeface="Helvetica"/>
              <a:cs typeface="Helvetica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Helvetica"/>
                <a:cs typeface="Helvetica"/>
              </a:rPr>
              <a:t>Unit 1: Bench Skills</a:t>
            </a:r>
            <a:endParaRPr lang="en-GB" sz="2400" dirty="0">
              <a:solidFill>
                <a:srgbClr val="FF0000"/>
              </a:solidFill>
              <a:latin typeface="Helvetica"/>
              <a:cs typeface="Helvetica"/>
            </a:endParaRPr>
          </a:p>
          <a:p>
            <a:r>
              <a:rPr lang="en-GB" sz="2400" smtClean="0">
                <a:solidFill>
                  <a:srgbClr val="FF0000"/>
                </a:solidFill>
                <a:latin typeface="Helvetica"/>
                <a:cs typeface="Helvetica"/>
              </a:rPr>
              <a:t>- Cutting </a:t>
            </a:r>
            <a:r>
              <a:rPr lang="en-GB" sz="2400" dirty="0" smtClean="0">
                <a:solidFill>
                  <a:srgbClr val="FF0000"/>
                </a:solidFill>
                <a:latin typeface="Helvetica"/>
                <a:cs typeface="Helvetica"/>
              </a:rPr>
              <a:t>Metals</a:t>
            </a:r>
          </a:p>
          <a:p>
            <a:r>
              <a:rPr lang="en-GB" sz="1800" i="1" dirty="0" smtClean="0">
                <a:solidFill>
                  <a:srgbClr val="FF0000"/>
                </a:solidFill>
                <a:latin typeface="Helvetica"/>
                <a:cs typeface="Helvetica"/>
              </a:rPr>
              <a:t>Safety Rating: (High)</a:t>
            </a:r>
            <a:endParaRPr lang="en-GB" sz="1800" i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>
              <a:lnSpc>
                <a:spcPct val="50000"/>
              </a:lnSpc>
            </a:pPr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457200" indent="-457200">
              <a:buFont typeface="Arial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Helvetica"/>
                <a:cs typeface="Helvetica"/>
              </a:rPr>
              <a:t>The Hacksaw</a:t>
            </a:r>
          </a:p>
          <a:p>
            <a:pPr marL="457200" indent="-457200">
              <a:buFont typeface="Arial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Helvetica"/>
                <a:cs typeface="Helvetica"/>
              </a:rPr>
              <a:t>The Junior Hacksaw</a:t>
            </a:r>
          </a:p>
          <a:p>
            <a:pPr marL="457200" indent="-457200">
              <a:buFont typeface="Arial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Helvetica"/>
                <a:cs typeface="Helvetica"/>
              </a:rPr>
              <a:t>The Guillotine / Bench Shears</a:t>
            </a:r>
          </a:p>
          <a:p>
            <a:pPr marL="457200" indent="-457200">
              <a:buFont typeface="Arial"/>
              <a:buChar char="•"/>
            </a:pPr>
            <a:r>
              <a:rPr lang="en-GB" sz="2000" dirty="0" err="1" smtClean="0">
                <a:solidFill>
                  <a:srgbClr val="FF0000"/>
                </a:solidFill>
                <a:latin typeface="Helvetica"/>
                <a:cs typeface="Helvetica"/>
              </a:rPr>
              <a:t>Gabro</a:t>
            </a:r>
            <a:r>
              <a:rPr lang="en-GB" sz="2000" dirty="0" smtClean="0">
                <a:solidFill>
                  <a:srgbClr val="FF0000"/>
                </a:solidFill>
                <a:latin typeface="Helvetica"/>
                <a:cs typeface="Helvetica"/>
              </a:rPr>
              <a:t> Guillotine / </a:t>
            </a:r>
            <a:r>
              <a:rPr lang="en-GB" sz="2000" dirty="0" err="1" smtClean="0">
                <a:solidFill>
                  <a:srgbClr val="FF0000"/>
                </a:solidFill>
                <a:latin typeface="Helvetica"/>
                <a:cs typeface="Helvetica"/>
              </a:rPr>
              <a:t>Notcher</a:t>
            </a:r>
            <a:endParaRPr lang="en-GB" sz="20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endParaRPr lang="en-GB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Cutting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192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The Hacksaw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33600" y="3124200"/>
            <a:ext cx="64468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Helvetica"/>
                <a:cs typeface="Helvetica"/>
              </a:rPr>
              <a:t>The ‘Hacksaw’ </a:t>
            </a:r>
            <a:r>
              <a:rPr lang="en-GB" dirty="0">
                <a:latin typeface="Helvetica"/>
                <a:cs typeface="Helvetica"/>
              </a:rPr>
              <a:t>is the most commonly used method of cutting metal in the school workshop. The main points to note when choosing a Hacksaw are :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103438" y="4267200"/>
            <a:ext cx="6446838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dirty="0">
                <a:latin typeface="Helvetica"/>
                <a:cs typeface="Helvetica"/>
              </a:rPr>
              <a:t>Make sure it has a good </a:t>
            </a:r>
            <a:r>
              <a:rPr lang="en-GB" dirty="0" smtClean="0">
                <a:latin typeface="Helvetica"/>
                <a:cs typeface="Helvetica"/>
              </a:rPr>
              <a:t>blade.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No </a:t>
            </a:r>
            <a:r>
              <a:rPr lang="en-GB" i="1" dirty="0">
                <a:solidFill>
                  <a:srgbClr val="FF0000"/>
                </a:solidFill>
                <a:latin typeface="Helvetica"/>
                <a:cs typeface="Helvetica"/>
              </a:rPr>
              <a:t>blunt or missing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teeth</a:t>
            </a:r>
            <a:endParaRPr lang="en-GB" dirty="0"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dirty="0">
                <a:latin typeface="Helvetica"/>
                <a:cs typeface="Helvetica"/>
              </a:rPr>
              <a:t>Choose an appropriate </a:t>
            </a:r>
            <a:r>
              <a:rPr lang="en-GB" dirty="0" smtClean="0">
                <a:latin typeface="Helvetica"/>
                <a:cs typeface="Helvetica"/>
              </a:rPr>
              <a:t>blade.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Fine </a:t>
            </a:r>
            <a:r>
              <a:rPr lang="en-GB" i="1" dirty="0">
                <a:solidFill>
                  <a:srgbClr val="FF0000"/>
                </a:solidFill>
                <a:latin typeface="Helvetica"/>
                <a:cs typeface="Helvetica"/>
              </a:rPr>
              <a:t>teeth for hard metals Coarse teeth for softer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metals</a:t>
            </a:r>
            <a:endParaRPr lang="en-GB" dirty="0"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dirty="0">
                <a:latin typeface="Helvetica"/>
                <a:cs typeface="Helvetica"/>
              </a:rPr>
              <a:t>Make sure the blade is fitted </a:t>
            </a:r>
            <a:r>
              <a:rPr lang="en-GB" dirty="0" smtClean="0">
                <a:latin typeface="Helvetica"/>
                <a:cs typeface="Helvetica"/>
              </a:rPr>
              <a:t>correctly.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Teeth </a:t>
            </a:r>
            <a:r>
              <a:rPr lang="en-GB" i="1" dirty="0">
                <a:solidFill>
                  <a:srgbClr val="FF0000"/>
                </a:solidFill>
                <a:latin typeface="Helvetica"/>
                <a:cs typeface="Helvetica"/>
              </a:rPr>
              <a:t>should point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forward</a:t>
            </a:r>
            <a:endParaRPr lang="en-GB" dirty="0"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dirty="0">
                <a:latin typeface="Helvetica"/>
                <a:cs typeface="Helvetica"/>
              </a:rPr>
              <a:t>Make sure the blade is tight.</a:t>
            </a:r>
          </a:p>
        </p:txBody>
      </p:sp>
      <p:pic>
        <p:nvPicPr>
          <p:cNvPr id="14" name="Picture 13" descr="887371926735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0" y="1752600"/>
            <a:ext cx="4603215" cy="11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6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cksaw6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869180"/>
            <a:ext cx="4572000" cy="1988820"/>
          </a:xfrm>
          <a:prstGeom prst="rect">
            <a:avLst/>
          </a:prstGeom>
        </p:spPr>
      </p:pic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Cutting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192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The Hacksaw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33600" y="1676400"/>
            <a:ext cx="6446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Helvetica"/>
                <a:cs typeface="Helvetica"/>
              </a:rPr>
              <a:t>The main points to remember when setting up and using the hacksaw are:</a:t>
            </a:r>
            <a:endParaRPr lang="en-GB" dirty="0">
              <a:latin typeface="Helvetica"/>
              <a:cs typeface="Helvetica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133600" y="2362200"/>
            <a:ext cx="64770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>
                <a:latin typeface="Helvetica"/>
                <a:cs typeface="Helvetica"/>
              </a:rPr>
              <a:t>Make sure </a:t>
            </a:r>
            <a:r>
              <a:rPr lang="en-GB" sz="1600" dirty="0" smtClean="0">
                <a:latin typeface="Helvetica"/>
                <a:cs typeface="Helvetica"/>
              </a:rPr>
              <a:t>the material is secure in the vice.</a:t>
            </a:r>
            <a:endParaRPr lang="en-GB" sz="1600" dirty="0"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Grip your hacksaw as illustrated below. 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Always saw with an even downward force/motion.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Cut as close to the jaws of the vice as you can.</a:t>
            </a:r>
            <a:endParaRPr lang="en-GB" sz="1600" dirty="0"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Depending of the type and size of metal section it may heat up. </a:t>
            </a:r>
            <a:r>
              <a:rPr lang="en-GB" sz="1600" dirty="0" smtClean="0">
                <a:solidFill>
                  <a:srgbClr val="000000"/>
                </a:solidFill>
                <a:latin typeface="Helvetica"/>
                <a:cs typeface="Helvetica"/>
              </a:rPr>
              <a:t>Alleviate this with some oil</a:t>
            </a:r>
            <a:r>
              <a:rPr lang="en-GB" sz="1600" dirty="0">
                <a:latin typeface="Helvetica"/>
                <a:cs typeface="Helvetica"/>
              </a:rPr>
              <a:t>.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The ‘Hacksaw’ is limited to a certain depth of cut unless the blade is adjusted. </a:t>
            </a:r>
            <a:r>
              <a:rPr lang="en-GB" sz="1600" i="1" dirty="0" smtClean="0">
                <a:solidFill>
                  <a:srgbClr val="FF0000"/>
                </a:solidFill>
                <a:latin typeface="Helvetica"/>
                <a:cs typeface="Helvetica"/>
              </a:rPr>
              <a:t>Do this by turning the angle of the blade using the pins and wing nut</a:t>
            </a:r>
            <a:endParaRPr lang="en-GB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2049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H-268-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7275" flipH="1">
            <a:off x="3719334" y="1293715"/>
            <a:ext cx="3025997" cy="3157561"/>
          </a:xfrm>
          <a:prstGeom prst="rect">
            <a:avLst/>
          </a:prstGeom>
        </p:spPr>
      </p:pic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Cutting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192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The Junior Hacksaw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33600" y="3657600"/>
            <a:ext cx="65230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Helvetica"/>
                <a:cs typeface="Helvetica"/>
              </a:rPr>
              <a:t>The ‘Junior Hacksaw’ </a:t>
            </a:r>
            <a:r>
              <a:rPr lang="en-GB" dirty="0">
                <a:latin typeface="Helvetica"/>
                <a:cs typeface="Helvetica"/>
              </a:rPr>
              <a:t>is </a:t>
            </a:r>
            <a:r>
              <a:rPr lang="en-GB" dirty="0" smtClean="0">
                <a:latin typeface="Helvetica"/>
                <a:cs typeface="Helvetica"/>
              </a:rPr>
              <a:t>used to cut smaller sections and is designed for use with one hand. The main points to note when choosing a junior hacksaw are :</a:t>
            </a:r>
            <a:endParaRPr lang="en-GB" dirty="0">
              <a:latin typeface="Helvetica"/>
              <a:cs typeface="Helvetica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057400" y="4724400"/>
            <a:ext cx="6584075" cy="147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dirty="0">
                <a:latin typeface="Helvetica"/>
                <a:cs typeface="Helvetica"/>
              </a:rPr>
              <a:t>Make sure it </a:t>
            </a:r>
            <a:r>
              <a:rPr lang="en-GB" dirty="0" smtClean="0">
                <a:latin typeface="Helvetica"/>
                <a:cs typeface="Helvetica"/>
              </a:rPr>
              <a:t>has </a:t>
            </a:r>
            <a:r>
              <a:rPr lang="en-GB" dirty="0">
                <a:latin typeface="Helvetica"/>
                <a:cs typeface="Helvetica"/>
              </a:rPr>
              <a:t>a good </a:t>
            </a:r>
            <a:r>
              <a:rPr lang="en-GB" dirty="0" smtClean="0">
                <a:latin typeface="Helvetica"/>
                <a:cs typeface="Helvetica"/>
              </a:rPr>
              <a:t>blade.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No </a:t>
            </a:r>
            <a:r>
              <a:rPr lang="en-GB" i="1" dirty="0">
                <a:solidFill>
                  <a:srgbClr val="FF0000"/>
                </a:solidFill>
                <a:latin typeface="Helvetica"/>
                <a:cs typeface="Helvetica"/>
              </a:rPr>
              <a:t>blunt or missing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teeth</a:t>
            </a:r>
            <a:endParaRPr lang="en-GB" dirty="0"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dirty="0" smtClean="0">
                <a:latin typeface="Helvetica"/>
                <a:cs typeface="Helvetica"/>
              </a:rPr>
              <a:t>Make </a:t>
            </a:r>
            <a:r>
              <a:rPr lang="en-GB" dirty="0">
                <a:latin typeface="Helvetica"/>
                <a:cs typeface="Helvetica"/>
              </a:rPr>
              <a:t>sure the blade is fitted </a:t>
            </a:r>
            <a:r>
              <a:rPr lang="en-GB" dirty="0" smtClean="0">
                <a:latin typeface="Helvetica"/>
                <a:cs typeface="Helvetica"/>
              </a:rPr>
              <a:t>correctly.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Teeth </a:t>
            </a:r>
            <a:r>
              <a:rPr lang="en-GB" i="1" dirty="0">
                <a:solidFill>
                  <a:srgbClr val="FF0000"/>
                </a:solidFill>
                <a:latin typeface="Helvetica"/>
                <a:cs typeface="Helvetica"/>
              </a:rPr>
              <a:t>should point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forward</a:t>
            </a:r>
            <a:endParaRPr lang="en-GB" dirty="0"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dirty="0">
                <a:latin typeface="Helvetica"/>
                <a:cs typeface="Helvetica"/>
              </a:rPr>
              <a:t>Make sure the blade is tight.</a:t>
            </a:r>
          </a:p>
        </p:txBody>
      </p:sp>
    </p:spTree>
    <p:extLst>
      <p:ext uri="{BB962C8B-B14F-4D97-AF65-F5344CB8AC3E}">
        <p14:creationId xmlns:p14="http://schemas.microsoft.com/office/powerpoint/2010/main" val="116998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6c206d2-659c-49e8-92bf-0ee3f9c5eaa0.JPG._CB288168019__SR970,300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r="9348"/>
          <a:stretch/>
        </p:blipFill>
        <p:spPr>
          <a:xfrm>
            <a:off x="3276600" y="5257800"/>
            <a:ext cx="3962400" cy="1481841"/>
          </a:xfrm>
          <a:prstGeom prst="rect">
            <a:avLst/>
          </a:prstGeom>
        </p:spPr>
      </p:pic>
      <p:pic>
        <p:nvPicPr>
          <p:cNvPr id="9" name="Picture 8" descr="2627S-13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813">
            <a:off x="3958640" y="1463888"/>
            <a:ext cx="2660156" cy="1773437"/>
          </a:xfrm>
          <a:prstGeom prst="rect">
            <a:avLst/>
          </a:prstGeom>
        </p:spPr>
      </p:pic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Cutting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192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Tin Snips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057400" y="2971800"/>
            <a:ext cx="659923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latin typeface="Helvetica"/>
                <a:cs typeface="Helvetica"/>
              </a:rPr>
              <a:t>‘Tin Snips’ </a:t>
            </a:r>
            <a:r>
              <a:rPr lang="en-GB" dirty="0">
                <a:latin typeface="Helvetica"/>
                <a:cs typeface="Helvetica"/>
              </a:rPr>
              <a:t>are used to cut sheet </a:t>
            </a:r>
            <a:r>
              <a:rPr lang="en-GB" dirty="0" smtClean="0">
                <a:latin typeface="Helvetica"/>
                <a:cs typeface="Helvetica"/>
              </a:rPr>
              <a:t>metals. </a:t>
            </a:r>
            <a:r>
              <a:rPr lang="en-GB" dirty="0">
                <a:latin typeface="Helvetica"/>
                <a:cs typeface="Helvetica"/>
              </a:rPr>
              <a:t>There are many types used for various </a:t>
            </a:r>
            <a:r>
              <a:rPr lang="en-GB" dirty="0" smtClean="0">
                <a:latin typeface="Helvetica"/>
                <a:cs typeface="Helvetica"/>
              </a:rPr>
              <a:t>jobs. The </a:t>
            </a:r>
            <a:r>
              <a:rPr lang="en-GB" dirty="0">
                <a:latin typeface="Helvetica"/>
                <a:cs typeface="Helvetica"/>
              </a:rPr>
              <a:t>main types are ‘straight cut’ and ‘curved cut’. These come left and right handed. </a:t>
            </a:r>
            <a:r>
              <a:rPr lang="en-GB" dirty="0" smtClean="0">
                <a:latin typeface="Helvetica"/>
                <a:cs typeface="Helvetica"/>
              </a:rPr>
              <a:t>They </a:t>
            </a:r>
            <a:r>
              <a:rPr lang="en-GB" dirty="0">
                <a:latin typeface="Helvetica"/>
                <a:cs typeface="Helvetica"/>
              </a:rPr>
              <a:t>can be used in your hand </a:t>
            </a:r>
            <a:r>
              <a:rPr lang="ja-JP" altLang="en-GB" dirty="0">
                <a:latin typeface="Helvetica"/>
                <a:cs typeface="Helvetica"/>
              </a:rPr>
              <a:t>“</a:t>
            </a:r>
            <a:r>
              <a:rPr lang="en-GB" dirty="0">
                <a:latin typeface="Helvetica"/>
                <a:cs typeface="Helvetica"/>
              </a:rPr>
              <a:t>like scissors</a:t>
            </a:r>
            <a:r>
              <a:rPr lang="ja-JP" altLang="en-GB" dirty="0">
                <a:latin typeface="Helvetica"/>
                <a:cs typeface="Helvetica"/>
              </a:rPr>
              <a:t>”</a:t>
            </a:r>
            <a:r>
              <a:rPr lang="en-GB" dirty="0">
                <a:latin typeface="Helvetica"/>
                <a:cs typeface="Helvetica"/>
              </a:rPr>
              <a:t> but </a:t>
            </a:r>
            <a:r>
              <a:rPr lang="en-GB" dirty="0" smtClean="0">
                <a:latin typeface="Helvetica"/>
                <a:cs typeface="Helvetica"/>
              </a:rPr>
              <a:t>it is </a:t>
            </a:r>
            <a:r>
              <a:rPr lang="en-GB" dirty="0">
                <a:latin typeface="Helvetica"/>
                <a:cs typeface="Helvetica"/>
              </a:rPr>
              <a:t>easier to use them fixed in </a:t>
            </a:r>
            <a:r>
              <a:rPr lang="en-GB" dirty="0" smtClean="0">
                <a:latin typeface="Helvetica"/>
                <a:cs typeface="Helvetica"/>
              </a:rPr>
              <a:t>the vice.</a:t>
            </a:r>
          </a:p>
          <a:p>
            <a:r>
              <a:rPr lang="en-GB" sz="1600" i="1" dirty="0" smtClean="0">
                <a:solidFill>
                  <a:srgbClr val="FF0000"/>
                </a:solidFill>
                <a:latin typeface="Helvetica"/>
                <a:cs typeface="Helvetica"/>
              </a:rPr>
              <a:t>Sheet metal edges can be razor sharp so when we are cutting and handling sheet materials we will be wearing safety gloves provided by your teacher</a:t>
            </a:r>
            <a:r>
              <a:rPr lang="en-GB" sz="1600" dirty="0" smtClean="0">
                <a:latin typeface="Helvetica"/>
                <a:cs typeface="Helvetica"/>
              </a:rPr>
              <a:t>.</a:t>
            </a: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8657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742_bas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8" r="33326"/>
          <a:stretch/>
        </p:blipFill>
        <p:spPr>
          <a:xfrm>
            <a:off x="7010400" y="2133600"/>
            <a:ext cx="1453555" cy="4191000"/>
          </a:xfrm>
          <a:prstGeom prst="rect">
            <a:avLst/>
          </a:prstGeom>
        </p:spPr>
      </p:pic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Cutting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192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The Guillotine / Bench Shears 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09800" y="2362200"/>
            <a:ext cx="3962400" cy="355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Helvetica"/>
                <a:cs typeface="Helvetica"/>
              </a:rPr>
              <a:t>The ‘Guillotine’ or ‘Bench Shear’ is </a:t>
            </a:r>
            <a:r>
              <a:rPr lang="en-GB" dirty="0">
                <a:latin typeface="Helvetica"/>
                <a:cs typeface="Helvetica"/>
              </a:rPr>
              <a:t>primarily designed for cutting sheet metal (up to 4.8mm thick). However </a:t>
            </a:r>
            <a:r>
              <a:rPr lang="en-GB" dirty="0" smtClean="0">
                <a:latin typeface="Helvetica"/>
                <a:cs typeface="Helvetica"/>
              </a:rPr>
              <a:t>it </a:t>
            </a:r>
            <a:r>
              <a:rPr lang="en-GB" dirty="0">
                <a:latin typeface="Helvetica"/>
                <a:cs typeface="Helvetica"/>
              </a:rPr>
              <a:t>can also be used to cut round or </a:t>
            </a:r>
            <a:r>
              <a:rPr lang="en-GB" dirty="0" smtClean="0">
                <a:latin typeface="Helvetica"/>
                <a:cs typeface="Helvetica"/>
              </a:rPr>
              <a:t>square/flat bar (</a:t>
            </a:r>
            <a:r>
              <a:rPr lang="en-GB" dirty="0">
                <a:latin typeface="Helvetica"/>
                <a:cs typeface="Helvetica"/>
              </a:rPr>
              <a:t>up to 12.7mm diameter</a:t>
            </a:r>
            <a:r>
              <a:rPr lang="en-GB" dirty="0" smtClean="0">
                <a:latin typeface="Helvetica"/>
                <a:cs typeface="Helvetica"/>
              </a:rPr>
              <a:t>). 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latin typeface="Helvetica"/>
                <a:cs typeface="Helvetica"/>
              </a:rPr>
              <a:t>Being bench mounted and using a compound mechanism for increased mechanical advantage, means these are an effective way to cut metal in the workshop. However, they are not suited to delicate work.</a:t>
            </a:r>
            <a:endParaRPr lang="en-GB" dirty="0"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5800" y="6324600"/>
            <a:ext cx="5693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BLADE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2667000"/>
            <a:ext cx="6591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HANDLE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4724400"/>
            <a:ext cx="9286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LOCKING PIN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848600" y="5562600"/>
            <a:ext cx="609600" cy="7620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772400" y="2895600"/>
            <a:ext cx="457200" cy="5334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239000" y="4953000"/>
            <a:ext cx="533400" cy="5334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78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Cutting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192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The Guillotine / Bench Shears 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81200" y="2133600"/>
            <a:ext cx="35814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Helvetica"/>
                <a:cs typeface="Helvetica"/>
              </a:rPr>
              <a:t>The Guillotine will cut metal sheet metal and bar.  </a:t>
            </a:r>
          </a:p>
          <a:p>
            <a:pPr>
              <a:spcBef>
                <a:spcPct val="50000"/>
              </a:spcBef>
            </a:pP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Remember to keep your fingers well away from the blade when cutting metal!</a:t>
            </a:r>
            <a:endParaRPr lang="en-GB" i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15" name="Picture 4" descr="Picture 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21236"/>
            <a:ext cx="3048000" cy="1741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icture 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3"/>
          <a:stretch>
            <a:fillRect/>
          </a:stretch>
        </p:blipFill>
        <p:spPr bwMode="auto">
          <a:xfrm>
            <a:off x="5791200" y="4267200"/>
            <a:ext cx="3048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81200" y="4191000"/>
            <a:ext cx="3581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Helvetica"/>
                <a:cs typeface="Helvetica"/>
              </a:rPr>
              <a:t>The Guillotine can also be used to cut round bar. This is done by feeding the bar through the ‘Shear Hole’.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This is the only way to cut bar using the Guillotine. If you try to cut with the normal shearing surface you will damage the Guillotine. </a:t>
            </a:r>
            <a:endParaRPr lang="en-GB" i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1981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Cutting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192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err="1" smtClean="0">
                <a:latin typeface="Helvetica"/>
                <a:cs typeface="Helvetica"/>
              </a:rPr>
              <a:t>Gabro</a:t>
            </a:r>
            <a:r>
              <a:rPr lang="en-GB" sz="1800" b="1" u="sng" dirty="0" smtClean="0">
                <a:latin typeface="Helvetica"/>
                <a:cs typeface="Helvetica"/>
              </a:rPr>
              <a:t> Guillotine / </a:t>
            </a:r>
            <a:r>
              <a:rPr lang="en-GB" sz="1800" b="1" u="sng" dirty="0" err="1" smtClean="0">
                <a:latin typeface="Helvetica"/>
                <a:cs typeface="Helvetica"/>
              </a:rPr>
              <a:t>Notcher</a:t>
            </a:r>
            <a:endParaRPr lang="en-GB" sz="1800" b="1" u="sng" dirty="0" smtClean="0">
              <a:latin typeface="Helvetica"/>
              <a:cs typeface="Helvetica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81200" y="2133600"/>
            <a:ext cx="6705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latin typeface="Helvetica"/>
                <a:cs typeface="Helvetica"/>
              </a:rPr>
              <a:t>The ‘</a:t>
            </a:r>
            <a:r>
              <a:rPr lang="en-GB" dirty="0" err="1" smtClean="0">
                <a:latin typeface="Helvetica"/>
                <a:cs typeface="Helvetica"/>
              </a:rPr>
              <a:t>Gabro</a:t>
            </a:r>
            <a:r>
              <a:rPr lang="en-GB" dirty="0" smtClean="0">
                <a:latin typeface="Helvetica"/>
                <a:cs typeface="Helvetica"/>
              </a:rPr>
              <a:t>’ guillotine also known as a ‘</a:t>
            </a:r>
            <a:r>
              <a:rPr lang="en-GB" dirty="0" err="1" smtClean="0">
                <a:latin typeface="Helvetica"/>
                <a:cs typeface="Helvetica"/>
              </a:rPr>
              <a:t>Notcher</a:t>
            </a:r>
            <a:r>
              <a:rPr lang="en-GB" dirty="0" smtClean="0">
                <a:latin typeface="Helvetica"/>
                <a:cs typeface="Helvetica"/>
              </a:rPr>
              <a:t>’ is another type of guillotine used to cut sheet metal.  </a:t>
            </a: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Conventional </a:t>
            </a: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guillotines have a scissor action which distorts at least one of the cut edges, but the </a:t>
            </a:r>
            <a:r>
              <a:rPr lang="en-US" dirty="0" err="1">
                <a:solidFill>
                  <a:prstClr val="black"/>
                </a:solidFill>
                <a:latin typeface="Helvetica"/>
                <a:cs typeface="Helvetica"/>
              </a:rPr>
              <a:t>Gabro</a:t>
            </a: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 designed guillotines cut out a thin strip of metal leaving both edges undistorted and free from sharp burrs.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" name="Picture 1" descr="web_2400815_MM-GUILLOTINE1and3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0"/>
          <a:stretch/>
        </p:blipFill>
        <p:spPr>
          <a:xfrm>
            <a:off x="5715000" y="3733800"/>
            <a:ext cx="2362200" cy="2924503"/>
          </a:xfrm>
          <a:prstGeom prst="rect">
            <a:avLst/>
          </a:prstGeom>
        </p:spPr>
      </p:pic>
      <p:pic>
        <p:nvPicPr>
          <p:cNvPr id="3" name="Picture 2" descr="image_34846_1_138507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45939" r="3039" b="2340"/>
          <a:stretch/>
        </p:blipFill>
        <p:spPr>
          <a:xfrm>
            <a:off x="2209800" y="4191000"/>
            <a:ext cx="3289905" cy="21650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95800" y="4876800"/>
            <a:ext cx="5758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FENCE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67200" y="5105400"/>
            <a:ext cx="457200" cy="5334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25579" y="5867400"/>
            <a:ext cx="6014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GUARD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09800" y="4724400"/>
            <a:ext cx="6591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HANDLE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43200" y="5334000"/>
            <a:ext cx="990600" cy="5334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90800" y="4343400"/>
            <a:ext cx="762000" cy="3810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81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</TotalTime>
  <Words>1091</Words>
  <Application>Microsoft Macintosh PowerPoint</Application>
  <PresentationFormat>On-screen Show (4:3)</PresentationFormat>
  <Paragraphs>145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Practical Metalworking</vt:lpstr>
      <vt:lpstr>Bench Skills: Cutting</vt:lpstr>
      <vt:lpstr>Bench Skills: Cutting</vt:lpstr>
      <vt:lpstr>Bench Skills: Cutting</vt:lpstr>
      <vt:lpstr>Bench Skills: Cutting</vt:lpstr>
      <vt:lpstr>Bench Skills: Cutting</vt:lpstr>
      <vt:lpstr>Bench Skills: Cutting</vt:lpstr>
      <vt:lpstr>Bench Skills: Cutting</vt:lpstr>
      <vt:lpstr>Bench Skills: Cutting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Plastics</dc:title>
  <dc:creator>LCampbell</dc:creator>
  <cp:lastModifiedBy>Daniel Albert Ortiz</cp:lastModifiedBy>
  <cp:revision>257</cp:revision>
  <dcterms:created xsi:type="dcterms:W3CDTF">2006-08-16T00:00:00Z</dcterms:created>
  <dcterms:modified xsi:type="dcterms:W3CDTF">2017-09-25T21:51:56Z</dcterms:modified>
</cp:coreProperties>
</file>