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3"/>
  </p:notesMasterIdLst>
  <p:sldIdLst>
    <p:sldId id="365" r:id="rId2"/>
    <p:sldId id="256" r:id="rId3"/>
    <p:sldId id="257" r:id="rId4"/>
    <p:sldId id="263" r:id="rId5"/>
    <p:sldId id="262" r:id="rId6"/>
    <p:sldId id="388" r:id="rId7"/>
    <p:sldId id="389" r:id="rId8"/>
    <p:sldId id="368" r:id="rId9"/>
    <p:sldId id="367" r:id="rId10"/>
    <p:sldId id="374" r:id="rId11"/>
    <p:sldId id="387" r:id="rId12"/>
    <p:sldId id="369" r:id="rId13"/>
    <p:sldId id="370" r:id="rId14"/>
    <p:sldId id="371" r:id="rId15"/>
    <p:sldId id="372" r:id="rId16"/>
    <p:sldId id="383" r:id="rId17"/>
    <p:sldId id="376" r:id="rId18"/>
    <p:sldId id="373" r:id="rId19"/>
    <p:sldId id="375" r:id="rId20"/>
    <p:sldId id="384" r:id="rId21"/>
    <p:sldId id="390" r:id="rId22"/>
    <p:sldId id="391" r:id="rId23"/>
    <p:sldId id="379" r:id="rId24"/>
    <p:sldId id="382" r:id="rId25"/>
    <p:sldId id="380" r:id="rId26"/>
    <p:sldId id="381" r:id="rId27"/>
    <p:sldId id="386" r:id="rId28"/>
    <p:sldId id="393" r:id="rId29"/>
    <p:sldId id="385" r:id="rId30"/>
    <p:sldId id="378" r:id="rId31"/>
    <p:sldId id="392" r:id="rId32"/>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84" autoAdjust="0"/>
  </p:normalViewPr>
  <p:slideViewPr>
    <p:cSldViewPr>
      <p:cViewPr varScale="1">
        <p:scale>
          <a:sx n="102" d="100"/>
          <a:sy n="102" d="100"/>
        </p:scale>
        <p:origin x="-23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n-GB" dirty="0"/>
          </a:p>
        </p:txBody>
      </p:sp>
      <p:sp>
        <p:nvSpPr>
          <p:cNvPr id="3" name="Date Placeholder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BD766DCA-46CB-485D-BE55-3D5A81A5F227}" type="datetimeFigureOut">
              <a:rPr lang="en-GB" smtClean="0"/>
              <a:pPr/>
              <a:t>12/12/2017</a:t>
            </a:fld>
            <a:endParaRPr lang="en-GB" dirty="0"/>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en-GB" dirty="0"/>
          </a:p>
        </p:txBody>
      </p:sp>
      <p:sp>
        <p:nvSpPr>
          <p:cNvPr id="5" name="Notes Placeholder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18BA6B3C-F88D-4B67-8821-BAB354B48EFC}" type="slidenum">
              <a:rPr lang="en-GB" smtClean="0"/>
              <a:pPr/>
              <a:t>‹#›</a:t>
            </a:fld>
            <a:endParaRPr lang="en-GB" dirty="0"/>
          </a:p>
        </p:txBody>
      </p:sp>
    </p:spTree>
    <p:extLst>
      <p:ext uri="{BB962C8B-B14F-4D97-AF65-F5344CB8AC3E}">
        <p14:creationId xmlns=""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12/12/2017</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1.png"/><Relationship Id="rId2" Type="http://schemas.openxmlformats.org/officeDocument/2006/relationships/image" Target="../media/image44.gif"/><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gi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a:t>
            </a:r>
            <a:r>
              <a:rPr lang="en-GB" sz="1400" dirty="0" smtClean="0">
                <a:solidFill>
                  <a:srgbClr val="FF0000"/>
                </a:solidFill>
                <a:latin typeface="Helvetica"/>
                <a:cs typeface="Helvetica"/>
              </a:rPr>
              <a:t>Bench Skills </a:t>
            </a:r>
            <a:r>
              <a:rPr lang="en-GB" sz="1400" dirty="0" smtClean="0">
                <a:latin typeface="Helvetica"/>
                <a:cs typeface="Helvetica"/>
              </a:rPr>
              <a:t>/ Machine Processes /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 xmlns:p14="http://schemas.microsoft.com/office/powerpoint/2010/main" val="30085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igh-font-b-Precision-b-font-font-b-Angle-b-font-V-font-b-Block-b.jpg"/>
          <p:cNvPicPr>
            <a:picLocks noChangeAspect="1"/>
          </p:cNvPicPr>
          <p:nvPr/>
        </p:nvPicPr>
        <p:blipFill>
          <a:blip r:embed="rId2" cstate="print"/>
          <a:stretch>
            <a:fillRect/>
          </a:stretch>
        </p:blipFill>
        <p:spPr>
          <a:xfrm>
            <a:off x="2438400" y="1905000"/>
            <a:ext cx="1447800" cy="1447800"/>
          </a:xfrm>
          <a:prstGeom prst="rect">
            <a:avLst/>
          </a:prstGeom>
        </p:spPr>
      </p:pic>
      <p:pic>
        <p:nvPicPr>
          <p:cNvPr id="13" name="Picture 12" descr="banner.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Measuring </a:t>
            </a:r>
            <a:endParaRPr lang="en-GB" sz="3200" b="1" u="sng" dirty="0">
              <a:latin typeface="Helvetica"/>
              <a:cs typeface="Helvetica"/>
            </a:endParaRPr>
          </a:p>
        </p:txBody>
      </p:sp>
      <p:sp>
        <p:nvSpPr>
          <p:cNvPr id="14"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Set and Adjustable Angle Blocks</a:t>
            </a:r>
            <a:endParaRPr lang="en-GB" sz="1800" dirty="0" smtClean="0">
              <a:latin typeface="Helvetica"/>
              <a:cs typeface="Helvetica"/>
            </a:endParaRPr>
          </a:p>
        </p:txBody>
      </p:sp>
      <p:sp>
        <p:nvSpPr>
          <p:cNvPr id="15" name="Content Placeholder 2"/>
          <p:cNvSpPr txBox="1">
            <a:spLocks/>
          </p:cNvSpPr>
          <p:nvPr/>
        </p:nvSpPr>
        <p:spPr>
          <a:xfrm>
            <a:off x="4038600" y="2286000"/>
            <a:ext cx="51054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pitchFamily="34" charset="0"/>
                <a:cs typeface="Helvetica" pitchFamily="34" charset="0"/>
              </a:rPr>
              <a:t>The ‘Angle Block’ is useful for drilling, milling and set up jobs where a particular angle to a reference face is required.  Adjustable Angle Blocks allow the job to be held at any angle </a:t>
            </a:r>
          </a:p>
          <a:p>
            <a:pPr marL="0" indent="0">
              <a:buNone/>
            </a:pPr>
            <a:r>
              <a:rPr lang="en-GB" sz="1800" dirty="0" smtClean="0">
                <a:latin typeface="Helvetica" pitchFamily="34" charset="0"/>
                <a:cs typeface="Helvetica" pitchFamily="34" charset="0"/>
              </a:rPr>
              <a:t>0-60° for angular machining jobs.</a:t>
            </a:r>
          </a:p>
        </p:txBody>
      </p:sp>
      <p:sp>
        <p:nvSpPr>
          <p:cNvPr id="17" name="Content Placeholder 2"/>
          <p:cNvSpPr txBox="1">
            <a:spLocks/>
          </p:cNvSpPr>
          <p:nvPr/>
        </p:nvSpPr>
        <p:spPr>
          <a:xfrm>
            <a:off x="1905000" y="4191000"/>
            <a:ext cx="7239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Combination Set</a:t>
            </a:r>
            <a:endParaRPr lang="en-GB" sz="1800" dirty="0" smtClean="0">
              <a:latin typeface="Helvetica"/>
              <a:cs typeface="Helvetica"/>
            </a:endParaRPr>
          </a:p>
        </p:txBody>
      </p:sp>
      <p:sp>
        <p:nvSpPr>
          <p:cNvPr id="18" name="Content Placeholder 2"/>
          <p:cNvSpPr txBox="1">
            <a:spLocks/>
          </p:cNvSpPr>
          <p:nvPr/>
        </p:nvSpPr>
        <p:spPr>
          <a:xfrm>
            <a:off x="4038600" y="5029200"/>
            <a:ext cx="5105400" cy="1828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pitchFamily="34" charset="0"/>
                <a:cs typeface="Helvetica" pitchFamily="34" charset="0"/>
              </a:rPr>
              <a:t>The ‘Combination Set’ has multiple uses across metalworking, woodworking and stonemasonry.</a:t>
            </a:r>
          </a:p>
          <a:p>
            <a:pPr marL="0" indent="0">
              <a:buNone/>
            </a:pPr>
            <a:r>
              <a:rPr lang="en-GB" sz="1800" dirty="0" smtClean="0">
                <a:latin typeface="Helvetica" pitchFamily="34" charset="0"/>
                <a:cs typeface="Helvetica" pitchFamily="34" charset="0"/>
              </a:rPr>
              <a:t>It is composed of a ruled blade and several interchangeable heads (usually three) that may be affixed to it. </a:t>
            </a:r>
            <a:endParaRPr lang="en-GB" sz="1800" i="1" dirty="0" smtClean="0">
              <a:latin typeface="Helvetica" pitchFamily="34" charset="0"/>
              <a:cs typeface="Helvetica" pitchFamily="34" charset="0"/>
            </a:endParaRPr>
          </a:p>
        </p:txBody>
      </p:sp>
      <p:pic>
        <p:nvPicPr>
          <p:cNvPr id="10" name="Picture 9" descr="91cf1784-b9e0-4c33-b89e-a77c00d2fa17_800x400.jpg"/>
          <p:cNvPicPr>
            <a:picLocks noChangeAspect="1"/>
          </p:cNvPicPr>
          <p:nvPr/>
        </p:nvPicPr>
        <p:blipFill>
          <a:blip r:embed="rId5" cstate="print"/>
          <a:stretch>
            <a:fillRect/>
          </a:stretch>
        </p:blipFill>
        <p:spPr>
          <a:xfrm>
            <a:off x="1828800" y="3200400"/>
            <a:ext cx="1524000" cy="762000"/>
          </a:xfrm>
          <a:prstGeom prst="rect">
            <a:avLst/>
          </a:prstGeom>
        </p:spPr>
      </p:pic>
      <p:pic>
        <p:nvPicPr>
          <p:cNvPr id="21" name="Picture 20" descr="20C0519F-765F-4AD6-A9B3-ADA95BEC00D6-large.jpg"/>
          <p:cNvPicPr>
            <a:picLocks noChangeAspect="1"/>
          </p:cNvPicPr>
          <p:nvPr/>
        </p:nvPicPr>
        <p:blipFill>
          <a:blip r:embed="rId6" cstate="print"/>
          <a:stretch>
            <a:fillRect/>
          </a:stretch>
        </p:blipFill>
        <p:spPr>
          <a:xfrm rot="16200000">
            <a:off x="2057400" y="4724400"/>
            <a:ext cx="1828800" cy="1828800"/>
          </a:xfrm>
          <a:prstGeom prst="rect">
            <a:avLst/>
          </a:prstGeom>
        </p:spPr>
      </p:pic>
    </p:spTree>
    <p:extLst>
      <p:ext uri="{BB962C8B-B14F-4D97-AF65-F5344CB8AC3E}">
        <p14:creationId xmlns="" xmlns:p14="http://schemas.microsoft.com/office/powerpoint/2010/main" val="1761623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Measuring </a:t>
            </a:r>
            <a:endParaRPr lang="en-GB" sz="3200" b="1" u="sng" dirty="0">
              <a:latin typeface="Helvetica"/>
              <a:cs typeface="Helvetica"/>
            </a:endParaRPr>
          </a:p>
        </p:txBody>
      </p:sp>
      <p:pic>
        <p:nvPicPr>
          <p:cNvPr id="12" name="Picture 11" descr="Vernier-Caliper_Mitutoyo_530-312.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7601549">
            <a:off x="1288410" y="3003153"/>
            <a:ext cx="5018545" cy="1722745"/>
          </a:xfrm>
          <a:prstGeom prst="rect">
            <a:avLst/>
          </a:prstGeom>
        </p:spPr>
      </p:pic>
      <p:sp>
        <p:nvSpPr>
          <p:cNvPr id="14"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Vernier Gauge</a:t>
            </a:r>
            <a:endParaRPr lang="en-GB" sz="1800" dirty="0" smtClean="0">
              <a:latin typeface="Helvetica"/>
              <a:cs typeface="Helvetica"/>
            </a:endParaRPr>
          </a:p>
        </p:txBody>
      </p:sp>
      <p:sp>
        <p:nvSpPr>
          <p:cNvPr id="15" name="Content Placeholder 2"/>
          <p:cNvSpPr txBox="1">
            <a:spLocks/>
          </p:cNvSpPr>
          <p:nvPr/>
        </p:nvSpPr>
        <p:spPr>
          <a:xfrm>
            <a:off x="3810000" y="5123543"/>
            <a:ext cx="5334000" cy="17344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‘Vernier Gauge’ is a very accurate tool as it uses the </a:t>
            </a:r>
            <a:r>
              <a:rPr lang="en-GB" sz="1800" dirty="0">
                <a:latin typeface="Helvetica"/>
                <a:cs typeface="Helvetica"/>
              </a:rPr>
              <a:t>V</a:t>
            </a:r>
            <a:r>
              <a:rPr lang="en-GB" sz="1800" dirty="0" smtClean="0">
                <a:latin typeface="Helvetica"/>
                <a:cs typeface="Helvetica"/>
              </a:rPr>
              <a:t>ernier scale to read between the main scale increments. It can measure inside and outside diameters as well as hole depth.</a:t>
            </a:r>
          </a:p>
        </p:txBody>
      </p:sp>
      <p:pic>
        <p:nvPicPr>
          <p:cNvPr id="8" name="Picture 7" descr="figure1.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15000" y="3429000"/>
            <a:ext cx="2643492" cy="1219200"/>
          </a:xfrm>
          <a:prstGeom prst="rect">
            <a:avLst/>
          </a:prstGeom>
        </p:spPr>
      </p:pic>
      <p:sp>
        <p:nvSpPr>
          <p:cNvPr id="16" name="Rectangle 15"/>
          <p:cNvSpPr/>
          <p:nvPr/>
        </p:nvSpPr>
        <p:spPr>
          <a:xfrm>
            <a:off x="5410200" y="3200400"/>
            <a:ext cx="3200400" cy="1600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noFill/>
            </a:endParaRPr>
          </a:p>
        </p:txBody>
      </p:sp>
    </p:spTree>
    <p:extLst>
      <p:ext uri="{BB962C8B-B14F-4D97-AF65-F5344CB8AC3E}">
        <p14:creationId xmlns="" xmlns:p14="http://schemas.microsoft.com/office/powerpoint/2010/main" val="1761623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Measuring </a:t>
            </a:r>
            <a:endParaRPr lang="en-GB" sz="3200" b="1" u="sng" dirty="0">
              <a:latin typeface="Helvetica"/>
              <a:cs typeface="Helvetica"/>
            </a:endParaRPr>
          </a:p>
        </p:txBody>
      </p:sp>
      <p:sp>
        <p:nvSpPr>
          <p:cNvPr id="6"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Micrometer</a:t>
            </a:r>
          </a:p>
          <a:p>
            <a:pPr marL="0" indent="0">
              <a:buFont typeface="Arial" pitchFamily="34" charset="0"/>
              <a:buNone/>
            </a:pPr>
            <a:r>
              <a:rPr lang="en-GB" sz="1800" dirty="0" smtClean="0">
                <a:latin typeface="Helvetica"/>
                <a:cs typeface="Helvetica"/>
              </a:rPr>
              <a:t> </a:t>
            </a:r>
          </a:p>
        </p:txBody>
      </p:sp>
      <p:sp>
        <p:nvSpPr>
          <p:cNvPr id="10" name="Content Placeholder 2"/>
          <p:cNvSpPr txBox="1">
            <a:spLocks/>
          </p:cNvSpPr>
          <p:nvPr/>
        </p:nvSpPr>
        <p:spPr>
          <a:xfrm>
            <a:off x="2590800" y="5334000"/>
            <a:ext cx="59436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‘Micrometer’ is an extremely precise instrument that uses a finely calibrated screw to measure outside diameters.  </a:t>
            </a:r>
          </a:p>
        </p:txBody>
      </p:sp>
      <p:pic>
        <p:nvPicPr>
          <p:cNvPr id="8" name="Picture 7" descr="436mxrl-25-ok.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9557255">
            <a:off x="1735639" y="1983116"/>
            <a:ext cx="3871850" cy="2282579"/>
          </a:xfrm>
          <a:prstGeom prst="rect">
            <a:avLst/>
          </a:prstGeom>
        </p:spPr>
      </p:pic>
      <p:pic>
        <p:nvPicPr>
          <p:cNvPr id="9" name="Picture 8" descr="dswdfgsfd.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562600" y="3352800"/>
            <a:ext cx="2627184" cy="1215073"/>
          </a:xfrm>
          <a:prstGeom prst="rect">
            <a:avLst/>
          </a:prstGeom>
        </p:spPr>
      </p:pic>
      <p:sp>
        <p:nvSpPr>
          <p:cNvPr id="12" name="Rectangle 11"/>
          <p:cNvSpPr/>
          <p:nvPr/>
        </p:nvSpPr>
        <p:spPr>
          <a:xfrm>
            <a:off x="5410200" y="3200400"/>
            <a:ext cx="3200400" cy="1600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noFill/>
            </a:endParaRPr>
          </a:p>
        </p:txBody>
      </p:sp>
    </p:spTree>
    <p:extLst>
      <p:ext uri="{BB962C8B-B14F-4D97-AF65-F5344CB8AC3E}">
        <p14:creationId xmlns="" xmlns:p14="http://schemas.microsoft.com/office/powerpoint/2010/main" val="3254952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61AXyGHd1VL._SX355_.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9408875" flipH="1" flipV="1">
            <a:off x="2639406" y="5078698"/>
            <a:ext cx="1197722" cy="735502"/>
          </a:xfrm>
          <a:prstGeom prst="rect">
            <a:avLst/>
          </a:prstGeom>
        </p:spPr>
      </p:pic>
      <p:pic>
        <p:nvPicPr>
          <p:cNvPr id="13" name="Picture 12" descr="banner.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Clamping</a:t>
            </a:r>
            <a:endParaRPr lang="en-GB" sz="3200" b="1" u="sng" dirty="0">
              <a:latin typeface="Helvetica"/>
              <a:cs typeface="Helvetica"/>
            </a:endParaRPr>
          </a:p>
        </p:txBody>
      </p:sp>
      <p:sp>
        <p:nvSpPr>
          <p:cNvPr id="11"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Engineer’s Vice</a:t>
            </a:r>
            <a:endParaRPr lang="en-GB" sz="1800" dirty="0" smtClean="0">
              <a:latin typeface="Helvetica"/>
              <a:cs typeface="Helvetica"/>
            </a:endParaRPr>
          </a:p>
        </p:txBody>
      </p:sp>
      <p:sp>
        <p:nvSpPr>
          <p:cNvPr id="14" name="Content Placeholder 2"/>
          <p:cNvSpPr txBox="1">
            <a:spLocks/>
          </p:cNvSpPr>
          <p:nvPr/>
        </p:nvSpPr>
        <p:spPr>
          <a:xfrm>
            <a:off x="4038600" y="2438400"/>
            <a:ext cx="51054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‘Engineer’s Vice’ is used to firmly secure </a:t>
            </a:r>
          </a:p>
          <a:p>
            <a:pPr marL="0" indent="0">
              <a:buNone/>
            </a:pPr>
            <a:r>
              <a:rPr lang="en-GB" sz="1800" dirty="0" smtClean="0">
                <a:latin typeface="Helvetica"/>
                <a:cs typeface="Helvetica"/>
              </a:rPr>
              <a:t>material when working. </a:t>
            </a:r>
            <a:r>
              <a:rPr lang="en-GB" sz="1800" i="1" dirty="0" smtClean="0">
                <a:solidFill>
                  <a:srgbClr val="FF0000"/>
                </a:solidFill>
                <a:latin typeface="Helvetica"/>
                <a:cs typeface="Helvetica"/>
              </a:rPr>
              <a:t>Remember, </a:t>
            </a:r>
            <a:r>
              <a:rPr lang="en-GB" sz="1800" i="1" dirty="0">
                <a:solidFill>
                  <a:srgbClr val="FF0000"/>
                </a:solidFill>
                <a:latin typeface="Helvetica"/>
                <a:cs typeface="Helvetica"/>
              </a:rPr>
              <a:t>w</a:t>
            </a:r>
            <a:r>
              <a:rPr lang="en-GB" sz="1800" i="1" dirty="0" smtClean="0">
                <a:solidFill>
                  <a:srgbClr val="FF0000"/>
                </a:solidFill>
                <a:latin typeface="Helvetica"/>
                <a:cs typeface="Helvetica"/>
              </a:rPr>
              <a:t>hen not </a:t>
            </a:r>
          </a:p>
          <a:p>
            <a:pPr marL="0" indent="0">
              <a:buNone/>
            </a:pPr>
            <a:r>
              <a:rPr lang="en-GB" sz="1800" i="1" dirty="0" smtClean="0">
                <a:solidFill>
                  <a:srgbClr val="FF0000"/>
                </a:solidFill>
                <a:latin typeface="Helvetica"/>
                <a:cs typeface="Helvetica"/>
              </a:rPr>
              <a:t>in use the handle should not be tightened! This means it will not budge if you walk into it!  </a:t>
            </a:r>
          </a:p>
        </p:txBody>
      </p:sp>
      <p:sp>
        <p:nvSpPr>
          <p:cNvPr id="15"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Soft Jaws</a:t>
            </a:r>
          </a:p>
          <a:p>
            <a:pPr marL="0" indent="0">
              <a:buFont typeface="Arial" pitchFamily="34" charset="0"/>
              <a:buNone/>
            </a:pPr>
            <a:r>
              <a:rPr lang="en-GB" sz="1800" dirty="0" smtClean="0">
                <a:latin typeface="Helvetica"/>
                <a:cs typeface="Helvetica"/>
              </a:rPr>
              <a:t> </a:t>
            </a:r>
          </a:p>
        </p:txBody>
      </p:sp>
      <p:pic>
        <p:nvPicPr>
          <p:cNvPr id="2" name="Picture 1" descr="1E84172D-488C-4C6E-A800-E3F6BB6AA771-large.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905000" y="2057400"/>
            <a:ext cx="1905000" cy="1752600"/>
          </a:xfrm>
          <a:prstGeom prst="rect">
            <a:avLst/>
          </a:prstGeom>
        </p:spPr>
      </p:pic>
      <p:pic>
        <p:nvPicPr>
          <p:cNvPr id="3" name="Picture 2" descr="61AXyGHd1VL._SX355_.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9408875">
            <a:off x="1703377" y="5166342"/>
            <a:ext cx="1220362" cy="749405"/>
          </a:xfrm>
          <a:prstGeom prst="rect">
            <a:avLst/>
          </a:prstGeom>
        </p:spPr>
      </p:pic>
      <p:sp>
        <p:nvSpPr>
          <p:cNvPr id="17" name="Content Placeholder 2"/>
          <p:cNvSpPr txBox="1">
            <a:spLocks/>
          </p:cNvSpPr>
          <p:nvPr/>
        </p:nvSpPr>
        <p:spPr>
          <a:xfrm>
            <a:off x="4038600" y="48768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‘Soft Jaws’ can be used to protect material from surface scratches. These can occur due to the hard, grooved fixed jaws on the vice. Soft jaws will usually be made from nylon or soft metal </a:t>
            </a:r>
          </a:p>
          <a:p>
            <a:pPr marL="0" indent="0">
              <a:buNone/>
            </a:pPr>
            <a:r>
              <a:rPr lang="en-GB" sz="1800" dirty="0" smtClean="0">
                <a:latin typeface="Helvetica"/>
                <a:cs typeface="Helvetica"/>
              </a:rPr>
              <a:t>like Aluminium. </a:t>
            </a:r>
          </a:p>
        </p:txBody>
      </p:sp>
    </p:spTree>
    <p:extLst>
      <p:ext uri="{BB962C8B-B14F-4D97-AF65-F5344CB8AC3E}">
        <p14:creationId xmlns="" xmlns:p14="http://schemas.microsoft.com/office/powerpoint/2010/main" val="343530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Clamping</a:t>
            </a:r>
            <a:endParaRPr lang="en-GB" sz="3200" b="1" u="sng" dirty="0">
              <a:latin typeface="Helvetica"/>
              <a:cs typeface="Helvetica"/>
            </a:endParaRPr>
          </a:p>
        </p:txBody>
      </p:sp>
      <p:sp>
        <p:nvSpPr>
          <p:cNvPr id="11"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Machine Vice</a:t>
            </a:r>
            <a:endParaRPr lang="en-GB" sz="1800" dirty="0" smtClean="0">
              <a:latin typeface="Helvetica"/>
              <a:cs typeface="Helvetica"/>
            </a:endParaRPr>
          </a:p>
        </p:txBody>
      </p:sp>
      <p:sp>
        <p:nvSpPr>
          <p:cNvPr id="14" name="Content Placeholder 2"/>
          <p:cNvSpPr txBox="1">
            <a:spLocks/>
          </p:cNvSpPr>
          <p:nvPr/>
        </p:nvSpPr>
        <p:spPr>
          <a:xfrm>
            <a:off x="4038600" y="22860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‘Machine Vice’ is used to secure material when machining. This is mainly used at the </a:t>
            </a:r>
          </a:p>
          <a:p>
            <a:pPr marL="0" indent="0">
              <a:buNone/>
            </a:pPr>
            <a:r>
              <a:rPr lang="en-GB" sz="1800" dirty="0" smtClean="0">
                <a:latin typeface="Helvetica"/>
                <a:cs typeface="Helvetica"/>
              </a:rPr>
              <a:t>Pillar Drill and can be fixed to the bed/table of the drill.</a:t>
            </a:r>
          </a:p>
        </p:txBody>
      </p:sp>
      <p:sp>
        <p:nvSpPr>
          <p:cNvPr id="15"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Hand Vice</a:t>
            </a:r>
          </a:p>
          <a:p>
            <a:pPr marL="0" indent="0">
              <a:buFont typeface="Arial" pitchFamily="34" charset="0"/>
              <a:buNone/>
            </a:pPr>
            <a:r>
              <a:rPr lang="en-GB" sz="1800" dirty="0" smtClean="0">
                <a:latin typeface="Helvetica"/>
                <a:cs typeface="Helvetica"/>
              </a:rPr>
              <a:t> </a:t>
            </a:r>
          </a:p>
        </p:txBody>
      </p:sp>
      <p:sp>
        <p:nvSpPr>
          <p:cNvPr id="17" name="Content Placeholder 2"/>
          <p:cNvSpPr txBox="1">
            <a:spLocks/>
          </p:cNvSpPr>
          <p:nvPr/>
        </p:nvSpPr>
        <p:spPr>
          <a:xfrm>
            <a:off x="4038600" y="51054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‘Hand Vice’ is used to secure small sections of material when working.</a:t>
            </a:r>
          </a:p>
        </p:txBody>
      </p:sp>
      <p:pic>
        <p:nvPicPr>
          <p:cNvPr id="6" name="Picture 5" descr="121929_p.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81200" y="2286000"/>
            <a:ext cx="1813665" cy="1323975"/>
          </a:xfrm>
          <a:prstGeom prst="rect">
            <a:avLst/>
          </a:prstGeom>
        </p:spPr>
      </p:pic>
      <p:pic>
        <p:nvPicPr>
          <p:cNvPr id="7" name="Picture 6" descr="121928_p.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7333898" flipH="1">
            <a:off x="2174485" y="5025989"/>
            <a:ext cx="1335259" cy="1201733"/>
          </a:xfrm>
          <a:prstGeom prst="rect">
            <a:avLst/>
          </a:prstGeom>
        </p:spPr>
      </p:pic>
    </p:spTree>
    <p:extLst>
      <p:ext uri="{BB962C8B-B14F-4D97-AF65-F5344CB8AC3E}">
        <p14:creationId xmlns="" xmlns:p14="http://schemas.microsoft.com/office/powerpoint/2010/main" val="988762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084808.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3245682">
            <a:off x="1905766" y="4596617"/>
            <a:ext cx="1925999" cy="1925999"/>
          </a:xfrm>
          <a:prstGeom prst="rect">
            <a:avLst/>
          </a:prstGeom>
        </p:spPr>
      </p:pic>
      <p:pic>
        <p:nvPicPr>
          <p:cNvPr id="13" name="Picture 12" descr="banner.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Clamping</a:t>
            </a:r>
            <a:endParaRPr lang="en-GB" sz="3200" b="1" u="sng" dirty="0">
              <a:latin typeface="Helvetica"/>
              <a:cs typeface="Helvetica"/>
            </a:endParaRPr>
          </a:p>
        </p:txBody>
      </p:sp>
      <p:sp>
        <p:nvSpPr>
          <p:cNvPr id="11"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V - Block</a:t>
            </a:r>
            <a:endParaRPr lang="en-GB" sz="1800" dirty="0" smtClean="0">
              <a:latin typeface="Helvetica"/>
              <a:cs typeface="Helvetica"/>
            </a:endParaRPr>
          </a:p>
        </p:txBody>
      </p:sp>
      <p:sp>
        <p:nvSpPr>
          <p:cNvPr id="14" name="Content Placeholder 2"/>
          <p:cNvSpPr txBox="1">
            <a:spLocks/>
          </p:cNvSpPr>
          <p:nvPr/>
        </p:nvSpPr>
        <p:spPr>
          <a:xfrm>
            <a:off x="4038600" y="25146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‘V - Block’ is used to secure metal section when cutting, drilling or milling.</a:t>
            </a:r>
          </a:p>
        </p:txBody>
      </p:sp>
      <p:sp>
        <p:nvSpPr>
          <p:cNvPr id="15"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Mole Grips</a:t>
            </a:r>
          </a:p>
          <a:p>
            <a:pPr marL="0" indent="0">
              <a:buFont typeface="Arial" pitchFamily="34" charset="0"/>
              <a:buNone/>
            </a:pPr>
            <a:r>
              <a:rPr lang="en-GB" sz="1800" dirty="0" smtClean="0">
                <a:latin typeface="Helvetica"/>
                <a:cs typeface="Helvetica"/>
              </a:rPr>
              <a:t> </a:t>
            </a:r>
          </a:p>
        </p:txBody>
      </p:sp>
      <p:pic>
        <p:nvPicPr>
          <p:cNvPr id="6" name="Picture 5" descr="303-v blocks and clamps_Page_1_Image_0003.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905000" y="2286000"/>
            <a:ext cx="1533491" cy="1260924"/>
          </a:xfrm>
          <a:prstGeom prst="rect">
            <a:avLst/>
          </a:prstGeom>
        </p:spPr>
      </p:pic>
      <p:sp>
        <p:nvSpPr>
          <p:cNvPr id="16" name="Content Placeholder 2"/>
          <p:cNvSpPr txBox="1">
            <a:spLocks/>
          </p:cNvSpPr>
          <p:nvPr/>
        </p:nvSpPr>
        <p:spPr>
          <a:xfrm>
            <a:off x="4038600" y="4953000"/>
            <a:ext cx="51054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‘Mole Grips’ are versatile and can be used to secure material during a number of different workshop operations.</a:t>
            </a:r>
          </a:p>
        </p:txBody>
      </p:sp>
    </p:spTree>
    <p:extLst>
      <p:ext uri="{BB962C8B-B14F-4D97-AF65-F5344CB8AC3E}">
        <p14:creationId xmlns="" xmlns:p14="http://schemas.microsoft.com/office/powerpoint/2010/main" val="4024037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Clamping</a:t>
            </a:r>
            <a:endParaRPr lang="en-GB" sz="3200" b="1" u="sng" dirty="0">
              <a:latin typeface="Helvetica"/>
              <a:cs typeface="Helvetica"/>
            </a:endParaRPr>
          </a:p>
        </p:txBody>
      </p:sp>
      <p:sp>
        <p:nvSpPr>
          <p:cNvPr id="11"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Engineers Pliers</a:t>
            </a:r>
            <a:endParaRPr lang="en-GB" sz="1800" dirty="0" smtClean="0">
              <a:latin typeface="Helvetica"/>
              <a:cs typeface="Helvetica"/>
            </a:endParaRPr>
          </a:p>
        </p:txBody>
      </p:sp>
      <p:sp>
        <p:nvSpPr>
          <p:cNvPr id="14" name="Content Placeholder 2"/>
          <p:cNvSpPr txBox="1">
            <a:spLocks/>
          </p:cNvSpPr>
          <p:nvPr/>
        </p:nvSpPr>
        <p:spPr>
          <a:xfrm>
            <a:off x="4038600" y="25146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latin typeface="Comic Sans MS" charset="0"/>
              </a:rPr>
              <a:t>‘</a:t>
            </a:r>
            <a:r>
              <a:rPr lang="en-GB" sz="1800" dirty="0" smtClean="0">
                <a:latin typeface="Helvetica"/>
                <a:cs typeface="Helvetica"/>
              </a:rPr>
              <a:t>Engineers pliers’ </a:t>
            </a:r>
            <a:r>
              <a:rPr lang="en-GB" sz="1800" dirty="0">
                <a:latin typeface="Helvetica"/>
                <a:cs typeface="Helvetica"/>
              </a:rPr>
              <a:t>are Multi purpose pliers used for gripping small objects and cutting fine </a:t>
            </a:r>
            <a:r>
              <a:rPr lang="en-GB" sz="1800" dirty="0" smtClean="0">
                <a:latin typeface="Helvetica"/>
                <a:cs typeface="Helvetica"/>
              </a:rPr>
              <a:t>wire.</a:t>
            </a:r>
            <a:endParaRPr lang="en-GB" sz="1800" dirty="0">
              <a:latin typeface="Helvetica"/>
              <a:cs typeface="Helvetica"/>
            </a:endParaRPr>
          </a:p>
        </p:txBody>
      </p:sp>
      <p:sp>
        <p:nvSpPr>
          <p:cNvPr id="15"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Toolmakers Clamp</a:t>
            </a:r>
          </a:p>
          <a:p>
            <a:pPr marL="0" indent="0">
              <a:buFont typeface="Arial" pitchFamily="34" charset="0"/>
              <a:buNone/>
            </a:pPr>
            <a:r>
              <a:rPr lang="en-GB" sz="1800" dirty="0" smtClean="0">
                <a:latin typeface="Helvetica"/>
                <a:cs typeface="Helvetica"/>
              </a:rPr>
              <a:t> </a:t>
            </a:r>
          </a:p>
        </p:txBody>
      </p:sp>
      <p:sp>
        <p:nvSpPr>
          <p:cNvPr id="16" name="Content Placeholder 2"/>
          <p:cNvSpPr txBox="1">
            <a:spLocks/>
          </p:cNvSpPr>
          <p:nvPr/>
        </p:nvSpPr>
        <p:spPr>
          <a:xfrm>
            <a:off x="4038600" y="5181600"/>
            <a:ext cx="51054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a:latin typeface="Helvetica"/>
                <a:cs typeface="Helvetica"/>
              </a:rPr>
              <a:t>The </a:t>
            </a:r>
            <a:r>
              <a:rPr lang="en-GB" sz="1800" dirty="0" smtClean="0">
                <a:latin typeface="Helvetica"/>
                <a:cs typeface="Helvetica"/>
              </a:rPr>
              <a:t>‘Toolmakers clamp’ </a:t>
            </a:r>
            <a:r>
              <a:rPr lang="en-GB" sz="1800" dirty="0">
                <a:latin typeface="Helvetica"/>
                <a:cs typeface="Helvetica"/>
              </a:rPr>
              <a:t>can be used to hold small pieces of work while working on them.</a:t>
            </a:r>
          </a:p>
        </p:txBody>
      </p:sp>
      <p:pic>
        <p:nvPicPr>
          <p:cNvPr id="3" name="Picture 2" descr="410.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62200" y="4724400"/>
            <a:ext cx="1524000" cy="1524000"/>
          </a:xfrm>
          <a:prstGeom prst="rect">
            <a:avLst/>
          </a:prstGeom>
        </p:spPr>
      </p:pic>
      <p:pic>
        <p:nvPicPr>
          <p:cNvPr id="7" name="Picture 6" descr="ell5582353v.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5400000">
            <a:off x="2286000" y="2133600"/>
            <a:ext cx="1452495" cy="1452495"/>
          </a:xfrm>
          <a:prstGeom prst="rect">
            <a:avLst/>
          </a:prstGeom>
        </p:spPr>
      </p:pic>
    </p:spTree>
    <p:extLst>
      <p:ext uri="{BB962C8B-B14F-4D97-AF65-F5344CB8AC3E}">
        <p14:creationId xmlns="" xmlns:p14="http://schemas.microsoft.com/office/powerpoint/2010/main" val="2643108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1"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Junior Hacksaw</a:t>
            </a:r>
            <a:endParaRPr lang="en-GB" sz="1800" dirty="0" smtClean="0">
              <a:latin typeface="Helvetica"/>
              <a:cs typeface="Helvetica"/>
            </a:endParaRPr>
          </a:p>
        </p:txBody>
      </p:sp>
      <p:sp>
        <p:nvSpPr>
          <p:cNvPr id="14" name="Content Placeholder 2"/>
          <p:cNvSpPr txBox="1">
            <a:spLocks/>
          </p:cNvSpPr>
          <p:nvPr/>
        </p:nvSpPr>
        <p:spPr>
          <a:xfrm>
            <a:off x="4038600" y="51816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‘Junior Hacksaw’ is used to cut smaller </a:t>
            </a:r>
          </a:p>
          <a:p>
            <a:pPr marL="0" indent="0">
              <a:buNone/>
            </a:pPr>
            <a:r>
              <a:rPr lang="en-US" sz="1800" dirty="0" smtClean="0">
                <a:latin typeface="Helvetica"/>
                <a:cs typeface="Helvetica"/>
              </a:rPr>
              <a:t>s</a:t>
            </a:r>
            <a:r>
              <a:rPr lang="en-GB" sz="1800" dirty="0" smtClean="0">
                <a:latin typeface="Helvetica"/>
                <a:cs typeface="Helvetica"/>
              </a:rPr>
              <a:t>ections of material.</a:t>
            </a:r>
          </a:p>
        </p:txBody>
      </p:sp>
      <p:pic>
        <p:nvPicPr>
          <p:cNvPr id="2" name="Picture 1" descr="BAH-268-4.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6200000" flipH="1">
            <a:off x="2164295" y="4846107"/>
            <a:ext cx="1411953" cy="1473342"/>
          </a:xfrm>
          <a:prstGeom prst="rect">
            <a:avLst/>
          </a:prstGeom>
        </p:spPr>
      </p:pic>
      <p:sp>
        <p:nvSpPr>
          <p:cNvPr id="12" name="Content Placeholder 2"/>
          <p:cNvSpPr txBox="1">
            <a:spLocks/>
          </p:cNvSpPr>
          <p:nvPr/>
        </p:nvSpPr>
        <p:spPr>
          <a:xfrm>
            <a:off x="4038600" y="24384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‘Hacksaw’ is used to cut material of</a:t>
            </a:r>
          </a:p>
          <a:p>
            <a:pPr marL="0" indent="0">
              <a:buNone/>
            </a:pPr>
            <a:r>
              <a:rPr lang="en-US" sz="1800" dirty="0">
                <a:latin typeface="Helvetica"/>
                <a:cs typeface="Helvetica"/>
              </a:rPr>
              <a:t>v</a:t>
            </a:r>
            <a:r>
              <a:rPr lang="en-GB" sz="1800" dirty="0" smtClean="0">
                <a:latin typeface="Helvetica"/>
                <a:cs typeface="Helvetica"/>
              </a:rPr>
              <a:t>arious thicknesses.</a:t>
            </a:r>
          </a:p>
        </p:txBody>
      </p:sp>
      <p:pic>
        <p:nvPicPr>
          <p:cNvPr id="16" name="Picture 15" descr="8873719267358.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8664677" flipH="1">
            <a:off x="1817730" y="2458007"/>
            <a:ext cx="2114824" cy="534748"/>
          </a:xfrm>
          <a:prstGeom prst="rect">
            <a:avLst/>
          </a:prstGeom>
        </p:spPr>
      </p:pic>
      <p:sp>
        <p:nvSpPr>
          <p:cNvPr id="3" name="Rectangle 2"/>
          <p:cNvSpPr/>
          <p:nvPr/>
        </p:nvSpPr>
        <p:spPr>
          <a:xfrm>
            <a:off x="1981200" y="1447800"/>
            <a:ext cx="1172805" cy="369332"/>
          </a:xfrm>
          <a:prstGeom prst="rect">
            <a:avLst/>
          </a:prstGeom>
        </p:spPr>
        <p:txBody>
          <a:bodyPr wrap="none">
            <a:spAutoFit/>
          </a:bodyPr>
          <a:lstStyle/>
          <a:p>
            <a:r>
              <a:rPr lang="en-GB" b="1" u="sng" dirty="0">
                <a:latin typeface="Helvetica"/>
                <a:cs typeface="Helvetica"/>
              </a:rPr>
              <a:t>Hacksaw</a:t>
            </a:r>
            <a:endParaRPr lang="en-GB" dirty="0">
              <a:latin typeface="Helvetica"/>
              <a:cs typeface="Helvetica"/>
            </a:endParaRPr>
          </a:p>
        </p:txBody>
      </p:sp>
    </p:spTree>
    <p:extLst>
      <p:ext uri="{BB962C8B-B14F-4D97-AF65-F5344CB8AC3E}">
        <p14:creationId xmlns="" xmlns:p14="http://schemas.microsoft.com/office/powerpoint/2010/main" val="3901212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1"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Tin Snips</a:t>
            </a:r>
            <a:endParaRPr lang="en-GB" sz="1800" dirty="0" smtClean="0">
              <a:latin typeface="Helvetica"/>
              <a:cs typeface="Helvetica"/>
            </a:endParaRPr>
          </a:p>
        </p:txBody>
      </p:sp>
      <p:sp>
        <p:nvSpPr>
          <p:cNvPr id="14" name="Content Placeholder 2"/>
          <p:cNvSpPr txBox="1">
            <a:spLocks/>
          </p:cNvSpPr>
          <p:nvPr/>
        </p:nvSpPr>
        <p:spPr>
          <a:xfrm>
            <a:off x="4038600" y="4724400"/>
            <a:ext cx="49530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‘Tin Snips’ are used to cut sheet metals.</a:t>
            </a:r>
          </a:p>
          <a:p>
            <a:pPr marL="0" indent="0">
              <a:buNone/>
            </a:pPr>
            <a:r>
              <a:rPr lang="en-GB" sz="1800" dirty="0" smtClean="0">
                <a:latin typeface="Helvetica"/>
                <a:cs typeface="Helvetica"/>
              </a:rPr>
              <a:t>There are many types used for various jobs.</a:t>
            </a:r>
          </a:p>
          <a:p>
            <a:pPr marL="0" indent="0">
              <a:buNone/>
            </a:pPr>
            <a:r>
              <a:rPr lang="en-GB" sz="1800" dirty="0" smtClean="0">
                <a:latin typeface="Helvetica"/>
                <a:cs typeface="Helvetica"/>
              </a:rPr>
              <a:t>The main types are ‘straight cut’ and ‘curved cut’. These come left and right handed. For finer work a slimmer version called ‘jewellery snips’ can also be used. </a:t>
            </a:r>
          </a:p>
        </p:txBody>
      </p:sp>
      <p:pic>
        <p:nvPicPr>
          <p:cNvPr id="2" name="Picture 1" descr="2627S-13-1.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022976">
            <a:off x="1791337" y="4944553"/>
            <a:ext cx="1992840" cy="1328560"/>
          </a:xfrm>
          <a:prstGeom prst="rect">
            <a:avLst/>
          </a:prstGeom>
        </p:spPr>
      </p:pic>
      <p:sp>
        <p:nvSpPr>
          <p:cNvPr id="12" name="Content Placeholder 2"/>
          <p:cNvSpPr txBox="1">
            <a:spLocks/>
          </p:cNvSpPr>
          <p:nvPr/>
        </p:nvSpPr>
        <p:spPr>
          <a:xfrm>
            <a:off x="1963057"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Drill Bits</a:t>
            </a:r>
          </a:p>
          <a:p>
            <a:pPr marL="0" indent="0">
              <a:buFont typeface="Arial" pitchFamily="34" charset="0"/>
              <a:buNone/>
            </a:pPr>
            <a:r>
              <a:rPr lang="en-GB" sz="1800" dirty="0" smtClean="0">
                <a:latin typeface="Helvetica"/>
                <a:cs typeface="Helvetica"/>
              </a:rPr>
              <a:t> </a:t>
            </a:r>
          </a:p>
        </p:txBody>
      </p:sp>
      <p:sp>
        <p:nvSpPr>
          <p:cNvPr id="16" name="Content Placeholder 2"/>
          <p:cNvSpPr txBox="1">
            <a:spLocks/>
          </p:cNvSpPr>
          <p:nvPr/>
        </p:nvSpPr>
        <p:spPr>
          <a:xfrm>
            <a:off x="4020457" y="2133600"/>
            <a:ext cx="4894943"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twist ‘Drill Bit’ used in the metal workshop is known as a high-speed steel (HSS) Twist Drill Bit and is characterised by it’s black colour. More expensive, durable bits may contain cobalt or be titanium coated.</a:t>
            </a:r>
          </a:p>
        </p:txBody>
      </p:sp>
      <p:pic>
        <p:nvPicPr>
          <p:cNvPr id="18" name="Picture 17" descr="Lmd7R.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981200" y="2133600"/>
            <a:ext cx="1582057" cy="1451902"/>
          </a:xfrm>
          <a:prstGeom prst="rect">
            <a:avLst/>
          </a:prstGeom>
        </p:spPr>
      </p:pic>
    </p:spTree>
    <p:extLst>
      <p:ext uri="{BB962C8B-B14F-4D97-AF65-F5344CB8AC3E}">
        <p14:creationId xmlns="" xmlns:p14="http://schemas.microsoft.com/office/powerpoint/2010/main" val="2913410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1"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Hand Countersink</a:t>
            </a:r>
            <a:endParaRPr lang="en-GB" sz="1800" dirty="0" smtClean="0">
              <a:latin typeface="Helvetica"/>
              <a:cs typeface="Helvetica"/>
            </a:endParaRPr>
          </a:p>
        </p:txBody>
      </p:sp>
      <p:sp>
        <p:nvSpPr>
          <p:cNvPr id="14" name="Content Placeholder 2"/>
          <p:cNvSpPr txBox="1">
            <a:spLocks/>
          </p:cNvSpPr>
          <p:nvPr/>
        </p:nvSpPr>
        <p:spPr>
          <a:xfrm>
            <a:off x="4038600" y="51054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‘Countersink’ can be used to remove the sharp burr from drilled holes.</a:t>
            </a:r>
          </a:p>
        </p:txBody>
      </p:sp>
      <p:pic>
        <p:nvPicPr>
          <p:cNvPr id="2" name="Picture 1" descr="F0815-5.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6200000" flipH="1">
            <a:off x="2019300" y="4838700"/>
            <a:ext cx="1828800" cy="1447800"/>
          </a:xfrm>
          <a:prstGeom prst="rect">
            <a:avLst/>
          </a:prstGeom>
        </p:spPr>
      </p:pic>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Cold Chisel</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4038600" y="2209800"/>
            <a:ext cx="51054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‘Cold Chisel’ is normally made from High Carbon Steel and is made in a variety of sizes.</a:t>
            </a:r>
          </a:p>
          <a:p>
            <a:pPr marL="0" indent="0">
              <a:buNone/>
            </a:pPr>
            <a:r>
              <a:rPr lang="en-GB" sz="1800" dirty="0" smtClean="0">
                <a:latin typeface="Helvetica"/>
                <a:cs typeface="Helvetica"/>
              </a:rPr>
              <a:t>These are used to cut metal but can be used </a:t>
            </a:r>
          </a:p>
          <a:p>
            <a:pPr marL="0" indent="0">
              <a:buNone/>
            </a:pPr>
            <a:r>
              <a:rPr lang="en-GB" sz="1800" dirty="0" smtClean="0">
                <a:latin typeface="Helvetica"/>
                <a:cs typeface="Helvetica"/>
              </a:rPr>
              <a:t>for brick and concrete.</a:t>
            </a:r>
          </a:p>
        </p:txBody>
      </p:sp>
      <p:pic>
        <p:nvPicPr>
          <p:cNvPr id="16" name="Picture 15" descr="31eac59c-41aa-4386-9f0c-1c345ac5298a_1000.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62060">
            <a:off x="1831670" y="1901152"/>
            <a:ext cx="1975427" cy="1975427"/>
          </a:xfrm>
          <a:prstGeom prst="rect">
            <a:avLst/>
          </a:prstGeom>
        </p:spPr>
      </p:pic>
    </p:spTree>
    <p:extLst>
      <p:ext uri="{BB962C8B-B14F-4D97-AF65-F5344CB8AC3E}">
        <p14:creationId xmlns="" xmlns:p14="http://schemas.microsoft.com/office/powerpoint/2010/main" val="2763645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a:bodyPr>
          <a:lstStyle/>
          <a:p>
            <a:endParaRPr lang="en-GB" dirty="0" smtClean="0">
              <a:latin typeface="Helvetica"/>
              <a:cs typeface="Helvetica"/>
            </a:endParaRPr>
          </a:p>
          <a:p>
            <a:r>
              <a:rPr lang="en-GB" sz="2400" dirty="0" smtClean="0">
                <a:solidFill>
                  <a:srgbClr val="FF0000"/>
                </a:solidFill>
                <a:latin typeface="Helvetica"/>
                <a:cs typeface="Helvetica"/>
              </a:rPr>
              <a:t>Unit 1: Bench Skills</a:t>
            </a:r>
          </a:p>
          <a:p>
            <a:endParaRPr lang="en-GB" sz="2400" dirty="0" smtClean="0">
              <a:solidFill>
                <a:srgbClr val="FF0000"/>
              </a:solidFill>
              <a:latin typeface="Helvetica"/>
              <a:cs typeface="Helvetica"/>
            </a:endParaRPr>
          </a:p>
          <a:p>
            <a:r>
              <a:rPr lang="en-GB" sz="2400" dirty="0" smtClean="0">
                <a:solidFill>
                  <a:srgbClr val="FF0000"/>
                </a:solidFill>
                <a:latin typeface="Helvetica"/>
                <a:cs typeface="Helvetica"/>
              </a:rPr>
              <a:t>- Bench Tools</a:t>
            </a:r>
          </a:p>
          <a:p>
            <a:endParaRPr lang="en-GB" sz="2400" dirty="0" smtClean="0">
              <a:solidFill>
                <a:srgbClr val="FF0000"/>
              </a:solidFill>
              <a:latin typeface="Helvetica"/>
              <a:cs typeface="Helvetica"/>
            </a:endParaRPr>
          </a:p>
          <a:p>
            <a:endParaRPr lang="en-GB" sz="2400"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1" name="Content Placeholder 2"/>
          <p:cNvSpPr txBox="1">
            <a:spLocks/>
          </p:cNvSpPr>
          <p:nvPr/>
        </p:nvSpPr>
        <p:spPr>
          <a:xfrm>
            <a:off x="1981200" y="42672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End Cutters</a:t>
            </a:r>
            <a:endParaRPr lang="en-GB" sz="1800" dirty="0" smtClean="0">
              <a:latin typeface="Helvetica"/>
              <a:cs typeface="Helvetica"/>
            </a:endParaRPr>
          </a:p>
        </p:txBody>
      </p:sp>
      <p:sp>
        <p:nvSpPr>
          <p:cNvPr id="14" name="Content Placeholder 2"/>
          <p:cNvSpPr txBox="1">
            <a:spLocks/>
          </p:cNvSpPr>
          <p:nvPr/>
        </p:nvSpPr>
        <p:spPr>
          <a:xfrm>
            <a:off x="3886200" y="51054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‘End cutters’ are used to cut rivets to</a:t>
            </a:r>
          </a:p>
          <a:p>
            <a:pPr marL="0" indent="0">
              <a:buNone/>
            </a:pPr>
            <a:r>
              <a:rPr lang="en-US" sz="1800" dirty="0">
                <a:latin typeface="Helvetica"/>
                <a:cs typeface="Helvetica"/>
              </a:rPr>
              <a:t>t</a:t>
            </a:r>
            <a:r>
              <a:rPr lang="en-GB" sz="1800" dirty="0" smtClean="0">
                <a:latin typeface="Helvetica"/>
                <a:cs typeface="Helvetica"/>
              </a:rPr>
              <a:t>he desired length.</a:t>
            </a: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Files</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3886200" y="2209800"/>
            <a:ext cx="51054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‘File’ is used to cut, shape and finish metal.</a:t>
            </a:r>
          </a:p>
          <a:p>
            <a:pPr marL="0" indent="0">
              <a:buNone/>
            </a:pPr>
            <a:r>
              <a:rPr lang="en-GB" sz="1800" dirty="0" smtClean="0">
                <a:latin typeface="Helvetica"/>
                <a:cs typeface="Helvetica"/>
              </a:rPr>
              <a:t>The file comes in various shapes and cuts to suit different jobs.  </a:t>
            </a:r>
          </a:p>
          <a:p>
            <a:pPr marL="0" indent="0">
              <a:buNone/>
            </a:pPr>
            <a:endParaRPr lang="en-GB" sz="1400" i="1" dirty="0" smtClean="0">
              <a:latin typeface="Helvetica"/>
              <a:cs typeface="Helvetica"/>
            </a:endParaRPr>
          </a:p>
          <a:p>
            <a:pPr marL="0" indent="0">
              <a:buNone/>
            </a:pPr>
            <a:r>
              <a:rPr lang="en-GB" sz="1400" i="1" dirty="0" smtClean="0">
                <a:latin typeface="Helvetica"/>
                <a:cs typeface="Helvetica"/>
              </a:rPr>
              <a:t>The files ‘tang’ secures the file to the handle. </a:t>
            </a:r>
            <a:r>
              <a:rPr lang="en-GB" sz="1400" i="1" dirty="0" smtClean="0">
                <a:solidFill>
                  <a:srgbClr val="FF0000"/>
                </a:solidFill>
                <a:latin typeface="Helvetica"/>
                <a:cs typeface="Helvetica"/>
              </a:rPr>
              <a:t>Never use a file with a damaged or missing handle!</a:t>
            </a:r>
          </a:p>
        </p:txBody>
      </p:sp>
      <p:pic>
        <p:nvPicPr>
          <p:cNvPr id="3" name="Picture 2" descr="a482989d-5745-4bb5-b057-a28c2f4e513a.jpg._CB523757116_.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5400000">
            <a:off x="1905000" y="5410200"/>
            <a:ext cx="1600200" cy="533400"/>
          </a:xfrm>
          <a:prstGeom prst="rect">
            <a:avLst/>
          </a:prstGeom>
        </p:spPr>
      </p:pic>
      <p:pic>
        <p:nvPicPr>
          <p:cNvPr id="6" name="Picture 5" descr="LX5930-8.gif"/>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6200000">
            <a:off x="1672046" y="2366556"/>
            <a:ext cx="2066111" cy="1295400"/>
          </a:xfrm>
          <a:prstGeom prst="rect">
            <a:avLst/>
          </a:prstGeom>
        </p:spPr>
      </p:pic>
    </p:spTree>
    <p:extLst>
      <p:ext uri="{BB962C8B-B14F-4D97-AF65-F5344CB8AC3E}">
        <p14:creationId xmlns="" xmlns:p14="http://schemas.microsoft.com/office/powerpoint/2010/main" val="1002760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0444936-01.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901353">
            <a:off x="1694693" y="5165890"/>
            <a:ext cx="2154115" cy="1120722"/>
          </a:xfrm>
          <a:prstGeom prst="rect">
            <a:avLst/>
          </a:prstGeom>
        </p:spPr>
      </p:pic>
      <p:pic>
        <p:nvPicPr>
          <p:cNvPr id="13" name="Picture 12" descr="banner.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1" name="Content Placeholder 2"/>
          <p:cNvSpPr txBox="1">
            <a:spLocks/>
          </p:cNvSpPr>
          <p:nvPr/>
        </p:nvSpPr>
        <p:spPr>
          <a:xfrm>
            <a:off x="1998044" y="45720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Tap Wrench</a:t>
            </a:r>
            <a:endParaRPr lang="en-GB" sz="1800" dirty="0" smtClean="0">
              <a:latin typeface="Helvetica"/>
              <a:cs typeface="Helvetica"/>
            </a:endParaRPr>
          </a:p>
        </p:txBody>
      </p:sp>
      <p:sp>
        <p:nvSpPr>
          <p:cNvPr id="14" name="Content Placeholder 2"/>
          <p:cNvSpPr txBox="1">
            <a:spLocks/>
          </p:cNvSpPr>
          <p:nvPr/>
        </p:nvSpPr>
        <p:spPr>
          <a:xfrm>
            <a:off x="3903044" y="5029200"/>
            <a:ext cx="4936156"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‘Tap Wrench’ is used to secure and turn the Tap square to the work piece, ensuring proper alignment and an even thread. </a:t>
            </a:r>
            <a:r>
              <a:rPr lang="en-US" sz="1800" dirty="0">
                <a:solidFill>
                  <a:srgbClr val="1A1A1A"/>
                </a:solidFill>
                <a:latin typeface="Helvetica"/>
              </a:rPr>
              <a:t>The clamp </a:t>
            </a:r>
            <a:r>
              <a:rPr lang="en-US" sz="1800" dirty="0" smtClean="0">
                <a:solidFill>
                  <a:srgbClr val="1A1A1A"/>
                </a:solidFill>
                <a:latin typeface="Helvetica"/>
              </a:rPr>
              <a:t>is </a:t>
            </a:r>
            <a:r>
              <a:rPr lang="en-US" sz="1800" dirty="0">
                <a:solidFill>
                  <a:srgbClr val="1A1A1A"/>
                </a:solidFill>
                <a:latin typeface="Helvetica"/>
              </a:rPr>
              <a:t>opened to insert the tool and then tightened down against the tool to secure it.</a:t>
            </a:r>
            <a:endParaRPr lang="en-GB" sz="1800" dirty="0" smtClean="0">
              <a:latin typeface="Helvetica"/>
              <a:cs typeface="Helvetica"/>
            </a:endParaRPr>
          </a:p>
        </p:txBody>
      </p:sp>
      <p:sp>
        <p:nvSpPr>
          <p:cNvPr id="10" name="Content Placeholder 2"/>
          <p:cNvSpPr txBox="1">
            <a:spLocks/>
          </p:cNvSpPr>
          <p:nvPr/>
        </p:nvSpPr>
        <p:spPr>
          <a:xfrm>
            <a:off x="1981200" y="12192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Taps</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3886200" y="1600200"/>
            <a:ext cx="5105400" cy="2971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‘Tap’ is used when ‘</a:t>
            </a:r>
            <a:r>
              <a:rPr lang="en-US" sz="1800" dirty="0" smtClean="0">
                <a:solidFill>
                  <a:srgbClr val="1A1A1A"/>
                </a:solidFill>
                <a:latin typeface="ArialMT"/>
              </a:rPr>
              <a:t>Tapping’ a hole. This is </a:t>
            </a:r>
            <a:r>
              <a:rPr lang="en-US" sz="1800" dirty="0">
                <a:solidFill>
                  <a:srgbClr val="1A1A1A"/>
                </a:solidFill>
                <a:latin typeface="ArialMT"/>
              </a:rPr>
              <a:t>the process of cutting a thread inside a hole so that a cap screw or bolt can be threaded into the hole</a:t>
            </a:r>
            <a:r>
              <a:rPr lang="en-US" sz="1800" dirty="0" smtClean="0">
                <a:solidFill>
                  <a:srgbClr val="1A1A1A"/>
                </a:solidFill>
                <a:latin typeface="ArialMT"/>
              </a:rPr>
              <a:t>.  Taps are made from (HSS) and usually come in sets of three; </a:t>
            </a:r>
            <a:r>
              <a:rPr lang="en-US" sz="1800" i="1" dirty="0" smtClean="0">
                <a:solidFill>
                  <a:srgbClr val="FF0000"/>
                </a:solidFill>
                <a:latin typeface="ArialMT"/>
              </a:rPr>
              <a:t>Taper</a:t>
            </a:r>
            <a:r>
              <a:rPr lang="en-US" sz="1800" dirty="0" smtClean="0">
                <a:solidFill>
                  <a:srgbClr val="1A1A1A"/>
                </a:solidFill>
                <a:latin typeface="ArialMT"/>
              </a:rPr>
              <a:t>, </a:t>
            </a:r>
            <a:r>
              <a:rPr lang="en-US" sz="1800" i="1" dirty="0" smtClean="0">
                <a:solidFill>
                  <a:srgbClr val="FF0000"/>
                </a:solidFill>
                <a:latin typeface="ArialMT"/>
              </a:rPr>
              <a:t>Intermediate </a:t>
            </a:r>
            <a:r>
              <a:rPr lang="en-US" sz="1800" i="1" smtClean="0">
                <a:solidFill>
                  <a:srgbClr val="FF0000"/>
                </a:solidFill>
                <a:latin typeface="ArialMT"/>
              </a:rPr>
              <a:t>or Second</a:t>
            </a:r>
            <a:r>
              <a:rPr lang="en-US" sz="1800" smtClean="0">
                <a:solidFill>
                  <a:srgbClr val="1A1A1A"/>
                </a:solidFill>
                <a:latin typeface="ArialMT"/>
              </a:rPr>
              <a:t> </a:t>
            </a:r>
            <a:r>
              <a:rPr lang="en-US" sz="1800" dirty="0" smtClean="0">
                <a:solidFill>
                  <a:srgbClr val="1A1A1A"/>
                </a:solidFill>
                <a:latin typeface="ArialMT"/>
              </a:rPr>
              <a:t>and </a:t>
            </a:r>
            <a:r>
              <a:rPr lang="en-US" sz="1800" i="1" dirty="0" smtClean="0">
                <a:solidFill>
                  <a:srgbClr val="FF0000"/>
                </a:solidFill>
                <a:latin typeface="ArialMT"/>
              </a:rPr>
              <a:t>Plug</a:t>
            </a:r>
            <a:r>
              <a:rPr lang="en-US" sz="1800" dirty="0" smtClean="0">
                <a:solidFill>
                  <a:srgbClr val="1A1A1A"/>
                </a:solidFill>
                <a:latin typeface="ArialMT"/>
              </a:rPr>
              <a:t> Tap. These are used for different types of holes</a:t>
            </a:r>
          </a:p>
          <a:p>
            <a:pPr marL="0" indent="0">
              <a:buNone/>
            </a:pPr>
            <a:endParaRPr lang="en-GB" sz="1400" i="1" dirty="0" smtClean="0">
              <a:latin typeface="Helvetica"/>
              <a:cs typeface="Helvetica"/>
            </a:endParaRPr>
          </a:p>
          <a:p>
            <a:pPr marL="0" indent="0">
              <a:buNone/>
            </a:pPr>
            <a:r>
              <a:rPr lang="en-GB" sz="1400" i="1" dirty="0" smtClean="0">
                <a:latin typeface="Helvetica"/>
                <a:cs typeface="Helvetica"/>
              </a:rPr>
              <a:t>The choice of Tap and the preparation of the hole is vital for the successful cutting of an internal thread. We will look at this in detail later.</a:t>
            </a:r>
            <a:endParaRPr lang="en-US" sz="1400" i="1" dirty="0">
              <a:solidFill>
                <a:srgbClr val="1A1A1A"/>
              </a:solidFill>
              <a:latin typeface="ArialMT"/>
              <a:cs typeface="Helvetica"/>
            </a:endParaRPr>
          </a:p>
        </p:txBody>
      </p:sp>
      <p:pic>
        <p:nvPicPr>
          <p:cNvPr id="8" name="Picture 7" descr="61UE0W5zkQL._SL1024_.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6200000">
            <a:off x="1740528" y="2069472"/>
            <a:ext cx="1912298" cy="1430954"/>
          </a:xfrm>
          <a:prstGeom prst="rect">
            <a:avLst/>
          </a:prstGeom>
        </p:spPr>
      </p:pic>
    </p:spTree>
    <p:extLst>
      <p:ext uri="{BB962C8B-B14F-4D97-AF65-F5344CB8AC3E}">
        <p14:creationId xmlns="" xmlns:p14="http://schemas.microsoft.com/office/powerpoint/2010/main" val="300123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1" name="Content Placeholder 2"/>
          <p:cNvSpPr txBox="1">
            <a:spLocks/>
          </p:cNvSpPr>
          <p:nvPr/>
        </p:nvSpPr>
        <p:spPr>
          <a:xfrm>
            <a:off x="1981200" y="4224719"/>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Die Stock</a:t>
            </a:r>
            <a:endParaRPr lang="en-GB" sz="1800" dirty="0" smtClean="0">
              <a:latin typeface="Helvetica"/>
              <a:cs typeface="Helvetica"/>
            </a:endParaRPr>
          </a:p>
        </p:txBody>
      </p:sp>
      <p:sp>
        <p:nvSpPr>
          <p:cNvPr id="14" name="Content Placeholder 2"/>
          <p:cNvSpPr txBox="1">
            <a:spLocks/>
          </p:cNvSpPr>
          <p:nvPr/>
        </p:nvSpPr>
        <p:spPr>
          <a:xfrm>
            <a:off x="3891971" y="4377119"/>
            <a:ext cx="4936156" cy="2514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‘Die Stock’ is used </a:t>
            </a:r>
            <a:r>
              <a:rPr lang="en-US" sz="1800" dirty="0" smtClean="0">
                <a:latin typeface="ArialMT"/>
              </a:rPr>
              <a:t>to secure and turn </a:t>
            </a:r>
            <a:r>
              <a:rPr lang="en-US" sz="1800" dirty="0">
                <a:latin typeface="ArialMT"/>
              </a:rPr>
              <a:t>round and hex </a:t>
            </a:r>
            <a:r>
              <a:rPr lang="en-US" sz="1800" dirty="0" smtClean="0">
                <a:latin typeface="ArialMT"/>
              </a:rPr>
              <a:t>dies, ensuring proper </a:t>
            </a:r>
            <a:r>
              <a:rPr lang="en-US" sz="1800" dirty="0">
                <a:latin typeface="ArialMT"/>
              </a:rPr>
              <a:t>alignment and </a:t>
            </a:r>
            <a:r>
              <a:rPr lang="en-US" sz="1800" dirty="0" smtClean="0">
                <a:latin typeface="ArialMT"/>
              </a:rPr>
              <a:t>a uniform thread.  The Die is secured in the stock using three screws, two ‘</a:t>
            </a:r>
            <a:r>
              <a:rPr lang="en-US" sz="1800" i="1" dirty="0" smtClean="0">
                <a:solidFill>
                  <a:srgbClr val="FF0000"/>
                </a:solidFill>
                <a:latin typeface="ArialMT"/>
              </a:rPr>
              <a:t>locking</a:t>
            </a:r>
            <a:r>
              <a:rPr lang="en-US" sz="1800" dirty="0" smtClean="0">
                <a:latin typeface="ArialMT"/>
              </a:rPr>
              <a:t>’ screws on the outside and the ‘</a:t>
            </a:r>
            <a:r>
              <a:rPr lang="en-US" sz="1800" i="1" dirty="0" smtClean="0">
                <a:solidFill>
                  <a:srgbClr val="FF0000"/>
                </a:solidFill>
                <a:latin typeface="ArialMT"/>
              </a:rPr>
              <a:t>expanding</a:t>
            </a:r>
            <a:r>
              <a:rPr lang="en-US" sz="1800" dirty="0" smtClean="0">
                <a:latin typeface="ArialMT"/>
              </a:rPr>
              <a:t>’ screw in the middle.</a:t>
            </a:r>
          </a:p>
          <a:p>
            <a:pPr marL="0" indent="0">
              <a:buNone/>
            </a:pPr>
            <a:endParaRPr lang="en-GB" sz="1400" i="1" dirty="0" smtClean="0">
              <a:latin typeface="Helvetica"/>
              <a:cs typeface="Helvetica"/>
            </a:endParaRPr>
          </a:p>
          <a:p>
            <a:pPr marL="0" indent="0">
              <a:buNone/>
            </a:pPr>
            <a:r>
              <a:rPr lang="en-GB" sz="1400" i="1" dirty="0" smtClean="0">
                <a:latin typeface="Helvetica"/>
                <a:cs typeface="Helvetica"/>
              </a:rPr>
              <a:t>We will look at the adjustment of the Die Stock in detail later on in the course. </a:t>
            </a:r>
          </a:p>
        </p:txBody>
      </p:sp>
      <p:sp>
        <p:nvSpPr>
          <p:cNvPr id="10" name="Content Placeholder 2"/>
          <p:cNvSpPr txBox="1">
            <a:spLocks/>
          </p:cNvSpPr>
          <p:nvPr/>
        </p:nvSpPr>
        <p:spPr>
          <a:xfrm>
            <a:off x="1981200" y="11430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Dies</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3886200" y="1600200"/>
            <a:ext cx="5105400"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‘Die’ is used when ‘threading’ a bar. This is the process of cutting </a:t>
            </a:r>
            <a:r>
              <a:rPr lang="en-US" sz="1800" dirty="0" smtClean="0">
                <a:latin typeface="ArialMT"/>
              </a:rPr>
              <a:t>external </a:t>
            </a:r>
            <a:r>
              <a:rPr lang="en-US" sz="1800" dirty="0">
                <a:latin typeface="ArialMT"/>
              </a:rPr>
              <a:t>screw threads, also known as male screw </a:t>
            </a:r>
            <a:r>
              <a:rPr lang="en-US" sz="1800" dirty="0" smtClean="0">
                <a:latin typeface="ArialMT"/>
              </a:rPr>
              <a:t>threads </a:t>
            </a:r>
            <a:r>
              <a:rPr lang="en-GB" sz="1800" dirty="0" smtClean="0">
                <a:latin typeface="Helvetica"/>
                <a:cs typeface="Helvetica"/>
              </a:rPr>
              <a:t>(e.g., a bolt).  The Die can be round, hex, split or solid. The most commonly used, and the one we will use, is the round split die. </a:t>
            </a:r>
          </a:p>
          <a:p>
            <a:pPr marL="0" indent="0">
              <a:buNone/>
            </a:pPr>
            <a:endParaRPr lang="en-US" sz="1800" dirty="0" smtClean="0">
              <a:solidFill>
                <a:srgbClr val="1A1A1A"/>
              </a:solidFill>
              <a:latin typeface="ArialMT"/>
            </a:endParaRPr>
          </a:p>
          <a:p>
            <a:pPr marL="0" indent="0">
              <a:buNone/>
            </a:pPr>
            <a:r>
              <a:rPr lang="en-GB" sz="1400" i="1" dirty="0" smtClean="0">
                <a:latin typeface="Helvetica"/>
                <a:cs typeface="Helvetica"/>
              </a:rPr>
              <a:t>Both the Die and the Tap can be used to clean out existing threads, this is a process called ‘</a:t>
            </a:r>
            <a:r>
              <a:rPr lang="en-GB" sz="1400" i="1" dirty="0" smtClean="0">
                <a:solidFill>
                  <a:srgbClr val="FF0000"/>
                </a:solidFill>
                <a:latin typeface="Helvetica"/>
                <a:cs typeface="Helvetica"/>
              </a:rPr>
              <a:t>Chasing</a:t>
            </a:r>
            <a:r>
              <a:rPr lang="en-GB" sz="1400" i="1" dirty="0" smtClean="0">
                <a:latin typeface="Helvetica"/>
                <a:cs typeface="Helvetica"/>
              </a:rPr>
              <a:t>’.</a:t>
            </a:r>
            <a:endParaRPr lang="en-US" sz="1400" i="1" dirty="0">
              <a:solidFill>
                <a:srgbClr val="1A1A1A"/>
              </a:solidFill>
              <a:latin typeface="ArialMT"/>
              <a:cs typeface="Helvetica"/>
            </a:endParaRPr>
          </a:p>
        </p:txBody>
      </p:sp>
      <p:pic>
        <p:nvPicPr>
          <p:cNvPr id="2" name="Picture 1" descr="HTB18ldKOFXXXXcyaXXXq6xXFXXXp.jpg"/>
          <p:cNvPicPr>
            <a:picLocks noChangeAspect="1"/>
          </p:cNvPicPr>
          <p:nvPr/>
        </p:nvPicPr>
        <p:blipFill rotWithShape="1">
          <a:blip r:embed="rId4" cstate="print">
            <a:extLst>
              <a:ext uri="{28A0092B-C50C-407E-A947-70E740481C1C}">
                <a14:useLocalDpi xmlns="" xmlns:a14="http://schemas.microsoft.com/office/drawing/2010/main" val="0"/>
              </a:ext>
            </a:extLst>
          </a:blip>
          <a:srcRect l="1427" t="19048" r="15589" b="21684"/>
          <a:stretch/>
        </p:blipFill>
        <p:spPr>
          <a:xfrm>
            <a:off x="1905000" y="1828800"/>
            <a:ext cx="1752600" cy="1371600"/>
          </a:xfrm>
          <a:prstGeom prst="rect">
            <a:avLst/>
          </a:prstGeom>
        </p:spPr>
      </p:pic>
      <p:pic>
        <p:nvPicPr>
          <p:cNvPr id="3" name="Picture 2" descr="Die-Stock-Holders---Round-Dies.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0558360">
            <a:off x="2044798" y="4736780"/>
            <a:ext cx="1593550" cy="1801404"/>
          </a:xfrm>
          <a:prstGeom prst="rect">
            <a:avLst/>
          </a:prstGeom>
        </p:spPr>
      </p:pic>
    </p:spTree>
    <p:extLst>
      <p:ext uri="{BB962C8B-B14F-4D97-AF65-F5344CB8AC3E}">
        <p14:creationId xmlns="" xmlns:p14="http://schemas.microsoft.com/office/powerpoint/2010/main" val="1362578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cdd12be66a29d97d02835f71ff43a18387ce6da.gi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81200" y="4572000"/>
            <a:ext cx="2971800" cy="1137557"/>
          </a:xfrm>
          <a:prstGeom prst="rect">
            <a:avLst/>
          </a:prstGeom>
        </p:spPr>
      </p:pic>
      <p:pic>
        <p:nvPicPr>
          <p:cNvPr id="2" name="Picture 1" descr="pop-rivet-tool-500x500.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09800" y="1981200"/>
            <a:ext cx="1676400" cy="1676400"/>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Joining</a:t>
            </a:r>
            <a:endParaRPr lang="en-GB" sz="3200" b="1" u="sng" dirty="0">
              <a:latin typeface="Helvetica"/>
              <a:cs typeface="Helvetica"/>
            </a:endParaRPr>
          </a:p>
        </p:txBody>
      </p:sp>
      <p:sp>
        <p:nvSpPr>
          <p:cNvPr id="11" name="Content Placeholder 2"/>
          <p:cNvSpPr txBox="1">
            <a:spLocks/>
          </p:cNvSpPr>
          <p:nvPr/>
        </p:nvSpPr>
        <p:spPr>
          <a:xfrm>
            <a:off x="1981200" y="41910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Rivets</a:t>
            </a:r>
            <a:endParaRPr lang="en-GB" sz="1800" dirty="0" smtClean="0">
              <a:latin typeface="Helvetica"/>
              <a:cs typeface="Helvetica"/>
            </a:endParaRP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Pop Rivet Pliers</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3733800" y="1981200"/>
            <a:ext cx="52578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pitchFamily="34" charset="0"/>
                <a:cs typeface="Helvetica" pitchFamily="34" charset="0"/>
              </a:rPr>
              <a:t>Pop riveting is a technique that is used to join thin pieces of metal. The rivet has two parts; the pin and the rivet. The ‘Pop Rivet Pliers are used to pull the pin through the rivet and as this happens the rivet is deformed slightly so that it joins the metal.</a:t>
            </a:r>
          </a:p>
        </p:txBody>
      </p:sp>
      <p:pic>
        <p:nvPicPr>
          <p:cNvPr id="15" name="Picture 14" descr="1.-Pop-Rivet-510x533.jpg"/>
          <p:cNvPicPr>
            <a:picLocks noChangeAspect="1"/>
          </p:cNvPicPr>
          <p:nvPr/>
        </p:nvPicPr>
        <p:blipFill>
          <a:blip r:embed="rId5" cstate="print"/>
          <a:stretch>
            <a:fillRect/>
          </a:stretch>
        </p:blipFill>
        <p:spPr>
          <a:xfrm>
            <a:off x="1931306" y="2286000"/>
            <a:ext cx="583294" cy="609600"/>
          </a:xfrm>
          <a:prstGeom prst="rect">
            <a:avLst/>
          </a:prstGeom>
        </p:spPr>
      </p:pic>
      <p:pic>
        <p:nvPicPr>
          <p:cNvPr id="18" name="Picture 17" descr="pop-rivets.jpg"/>
          <p:cNvPicPr>
            <a:picLocks noChangeAspect="1"/>
          </p:cNvPicPr>
          <p:nvPr/>
        </p:nvPicPr>
        <p:blipFill>
          <a:blip r:embed="rId6" cstate="print"/>
          <a:stretch>
            <a:fillRect/>
          </a:stretch>
        </p:blipFill>
        <p:spPr>
          <a:xfrm>
            <a:off x="1981200" y="3048000"/>
            <a:ext cx="838200" cy="648502"/>
          </a:xfrm>
          <a:prstGeom prst="rect">
            <a:avLst/>
          </a:prstGeom>
        </p:spPr>
      </p:pic>
      <p:sp>
        <p:nvSpPr>
          <p:cNvPr id="19" name="Rectangle 18"/>
          <p:cNvSpPr/>
          <p:nvPr/>
        </p:nvSpPr>
        <p:spPr>
          <a:xfrm>
            <a:off x="1905000" y="3048000"/>
            <a:ext cx="9906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3048000" y="4495800"/>
            <a:ext cx="1752600" cy="1143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pic>
        <p:nvPicPr>
          <p:cNvPr id="16" name="Picture 15" descr="ccdd12be66a29d97d02835f71ff43a18387ce6da.gi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1000" y="5562600"/>
            <a:ext cx="3185086" cy="1219200"/>
          </a:xfrm>
          <a:prstGeom prst="rect">
            <a:avLst/>
          </a:prstGeom>
        </p:spPr>
      </p:pic>
      <p:sp>
        <p:nvSpPr>
          <p:cNvPr id="14" name="Content Placeholder 2"/>
          <p:cNvSpPr txBox="1">
            <a:spLocks/>
          </p:cNvSpPr>
          <p:nvPr/>
        </p:nvSpPr>
        <p:spPr>
          <a:xfrm>
            <a:off x="3810000" y="48006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‘Rivet’ is a metal pin used to permanently join together two plates of metal, its headless end is beaten out or pressed down when in place. A rivet consists of a cylindrical shaft with a head on one end and the opposite end is called the tail.    </a:t>
            </a:r>
          </a:p>
        </p:txBody>
      </p:sp>
      <p:sp>
        <p:nvSpPr>
          <p:cNvPr id="17" name="Rectangle 16"/>
          <p:cNvSpPr/>
          <p:nvPr/>
        </p:nvSpPr>
        <p:spPr>
          <a:xfrm>
            <a:off x="30238" y="5702905"/>
            <a:ext cx="1752600" cy="1143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pic>
        <p:nvPicPr>
          <p:cNvPr id="13" name="Picture 12" descr="banner.pdf"/>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spTree>
    <p:extLst>
      <p:ext uri="{BB962C8B-B14F-4D97-AF65-F5344CB8AC3E}">
        <p14:creationId xmlns="" xmlns:p14="http://schemas.microsoft.com/office/powerpoint/2010/main" val="650771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311.jp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202991">
            <a:off x="2541377" y="1583860"/>
            <a:ext cx="1719284" cy="1260809"/>
          </a:xfrm>
          <a:prstGeom prst="rect">
            <a:avLst/>
          </a:prstGeom>
        </p:spPr>
      </p:pic>
      <p:pic>
        <p:nvPicPr>
          <p:cNvPr id="13" name="Picture 12" descr="banner.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Joining</a:t>
            </a:r>
            <a:endParaRPr lang="en-GB" sz="3200" b="1" u="sng" dirty="0">
              <a:latin typeface="Helvetica"/>
              <a:cs typeface="Helvetica"/>
            </a:endParaRPr>
          </a:p>
        </p:txBody>
      </p:sp>
      <p:sp>
        <p:nvSpPr>
          <p:cNvPr id="11" name="Content Placeholder 2"/>
          <p:cNvSpPr txBox="1">
            <a:spLocks/>
          </p:cNvSpPr>
          <p:nvPr/>
        </p:nvSpPr>
        <p:spPr>
          <a:xfrm>
            <a:off x="1981200" y="42672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Adjustable Spanner</a:t>
            </a:r>
            <a:endParaRPr lang="en-GB" sz="1800" dirty="0" smtClean="0">
              <a:latin typeface="Helvetica"/>
              <a:cs typeface="Helvetica"/>
            </a:endParaRP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Rivet Set &amp; Snap</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4191000" y="2209800"/>
            <a:ext cx="49530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‘Rivet Set &amp; Snap’ can be used when setting the rivet in place with the ‘set’ end. </a:t>
            </a:r>
          </a:p>
          <a:p>
            <a:pPr marL="0" indent="0">
              <a:buNone/>
            </a:pPr>
            <a:r>
              <a:rPr lang="en-GB" sz="1800" dirty="0" smtClean="0">
                <a:latin typeface="Helvetica"/>
                <a:cs typeface="Helvetica"/>
              </a:rPr>
              <a:t>The ‘snap’ end is used when forming the </a:t>
            </a:r>
          </a:p>
          <a:p>
            <a:pPr marL="0" indent="0">
              <a:buNone/>
            </a:pPr>
            <a:r>
              <a:rPr lang="en-GB" sz="1800" dirty="0" smtClean="0">
                <a:latin typeface="Helvetica"/>
                <a:cs typeface="Helvetica"/>
              </a:rPr>
              <a:t>head on the solid rivet.</a:t>
            </a:r>
          </a:p>
        </p:txBody>
      </p:sp>
      <p:sp>
        <p:nvSpPr>
          <p:cNvPr id="15" name="Content Placeholder 2"/>
          <p:cNvSpPr txBox="1">
            <a:spLocks/>
          </p:cNvSpPr>
          <p:nvPr/>
        </p:nvSpPr>
        <p:spPr>
          <a:xfrm>
            <a:off x="4038600" y="5029200"/>
            <a:ext cx="510540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‘Adjustable spanner’ will fit any nut/bolt up to 34mm in size.  While an adjustable spanner </a:t>
            </a:r>
          </a:p>
          <a:p>
            <a:pPr marL="0" indent="0">
              <a:buNone/>
            </a:pPr>
            <a:r>
              <a:rPr lang="en-GB" sz="1800" dirty="0" smtClean="0">
                <a:latin typeface="Helvetica"/>
                <a:cs typeface="Helvetica"/>
              </a:rPr>
              <a:t>is a useful tool to have, it is preferable to use a normal spanner as it is less likely to round the corners of a nut/bolt. </a:t>
            </a:r>
          </a:p>
        </p:txBody>
      </p:sp>
      <p:pic>
        <p:nvPicPr>
          <p:cNvPr id="16" name="Picture 15" descr="AK607.V2.jpg"/>
          <p:cNvPicPr>
            <a:picLocks noChangeAspect="1"/>
          </p:cNvPicPr>
          <p:nvPr/>
        </p:nvPicPr>
        <p:blipFill>
          <a:blip r:embed="rId5" cstate="print"/>
          <a:stretch>
            <a:fillRect/>
          </a:stretch>
        </p:blipFill>
        <p:spPr>
          <a:xfrm rot="5626011">
            <a:off x="2221477" y="4821173"/>
            <a:ext cx="1672049" cy="1741717"/>
          </a:xfrm>
          <a:prstGeom prst="rect">
            <a:avLst/>
          </a:prstGeom>
        </p:spPr>
      </p:pic>
      <p:pic>
        <p:nvPicPr>
          <p:cNvPr id="2" name="Picture 1" descr="450px-SnapHeadRivetting.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676400" y="2286000"/>
            <a:ext cx="1981200" cy="1776308"/>
          </a:xfrm>
          <a:prstGeom prst="rect">
            <a:avLst/>
          </a:prstGeom>
        </p:spPr>
      </p:pic>
    </p:spTree>
    <p:extLst>
      <p:ext uri="{BB962C8B-B14F-4D97-AF65-F5344CB8AC3E}">
        <p14:creationId xmlns="" xmlns:p14="http://schemas.microsoft.com/office/powerpoint/2010/main" val="2078115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ownload.png"/>
          <p:cNvPicPr>
            <a:picLocks noChangeAspect="1"/>
          </p:cNvPicPr>
          <p:nvPr/>
        </p:nvPicPr>
        <p:blipFill>
          <a:blip r:embed="rId2" cstate="print"/>
          <a:stretch>
            <a:fillRect/>
          </a:stretch>
        </p:blipFill>
        <p:spPr>
          <a:xfrm rot="14832583">
            <a:off x="2478864" y="4447823"/>
            <a:ext cx="1629727" cy="1915200"/>
          </a:xfrm>
          <a:prstGeom prst="rect">
            <a:avLst/>
          </a:prstGeom>
        </p:spPr>
      </p:pic>
      <p:pic>
        <p:nvPicPr>
          <p:cNvPr id="13" name="Picture 12" descr="banner.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Forming</a:t>
            </a:r>
            <a:endParaRPr lang="en-GB" sz="3200" b="1" u="sng" dirty="0">
              <a:latin typeface="Helvetica"/>
              <a:cs typeface="Helvetica"/>
            </a:endParaRPr>
          </a:p>
        </p:txBody>
      </p:sp>
      <p:sp>
        <p:nvSpPr>
          <p:cNvPr id="11"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Rawhide or Rubber Mallet</a:t>
            </a:r>
            <a:endParaRPr lang="en-GB" sz="1800" dirty="0" smtClean="0">
              <a:latin typeface="Helvetica"/>
              <a:cs typeface="Helvetica"/>
            </a:endParaRPr>
          </a:p>
        </p:txBody>
      </p:sp>
      <p:sp>
        <p:nvSpPr>
          <p:cNvPr id="14" name="Content Placeholder 2"/>
          <p:cNvSpPr txBox="1">
            <a:spLocks/>
          </p:cNvSpPr>
          <p:nvPr/>
        </p:nvSpPr>
        <p:spPr>
          <a:xfrm>
            <a:off x="3886200" y="51054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‘Rawhide’ or the ‘Rubber’ mallet is a must in the metal workshop as it can be used to form and shape metal without leaving hammer marks. </a:t>
            </a: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Font typeface="Arial" pitchFamily="34" charset="0"/>
              <a:buNone/>
            </a:pPr>
            <a:r>
              <a:rPr lang="en-GB" sz="1400" b="1" u="sng" dirty="0" smtClean="0">
                <a:latin typeface="Helvetica"/>
                <a:cs typeface="Helvetica"/>
              </a:rPr>
              <a:t>Anvil</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3886200" y="1981200"/>
            <a:ext cx="51054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pitchFamily="34" charset="0"/>
                <a:cs typeface="Helvetica" pitchFamily="34" charset="0"/>
              </a:rPr>
              <a:t>The ‘Anvil’ is a block of cast or forged steel. The very hard surfaces are used in many ways to strike and form metals. The better the quality of anvil the more efficiently it will cause the energy of the striking tool to be transferred to the work piece. </a:t>
            </a:r>
          </a:p>
        </p:txBody>
      </p:sp>
      <p:pic>
        <p:nvPicPr>
          <p:cNvPr id="3" name="Picture 2" descr="Size-2-Rawhide-Mallet-311-11002-Category-Mallets-0.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3326345">
            <a:off x="1778545" y="5502649"/>
            <a:ext cx="1621070" cy="544679"/>
          </a:xfrm>
          <a:prstGeom prst="rect">
            <a:avLst/>
          </a:prstGeom>
        </p:spPr>
      </p:pic>
      <p:pic>
        <p:nvPicPr>
          <p:cNvPr id="16" name="Picture 15" descr="462px-Anvil,_labelled_en.svg.png"/>
          <p:cNvPicPr>
            <a:picLocks noChangeAspect="1"/>
          </p:cNvPicPr>
          <p:nvPr/>
        </p:nvPicPr>
        <p:blipFill>
          <a:blip r:embed="rId6" cstate="print"/>
          <a:stretch>
            <a:fillRect/>
          </a:stretch>
        </p:blipFill>
        <p:spPr>
          <a:xfrm>
            <a:off x="1604094" y="2057400"/>
            <a:ext cx="2206845" cy="1600200"/>
          </a:xfrm>
          <a:prstGeom prst="rect">
            <a:avLst/>
          </a:prstGeom>
        </p:spPr>
      </p:pic>
    </p:spTree>
    <p:extLst>
      <p:ext uri="{BB962C8B-B14F-4D97-AF65-F5344CB8AC3E}">
        <p14:creationId xmlns="" xmlns:p14="http://schemas.microsoft.com/office/powerpoint/2010/main" val="81974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Forming</a:t>
            </a:r>
            <a:endParaRPr lang="en-GB" sz="3200" b="1" u="sng" dirty="0">
              <a:latin typeface="Helvetica"/>
              <a:cs typeface="Helvetica"/>
            </a:endParaRPr>
          </a:p>
        </p:txBody>
      </p:sp>
      <p:sp>
        <p:nvSpPr>
          <p:cNvPr id="11"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Ball-</a:t>
            </a:r>
            <a:r>
              <a:rPr lang="en-GB" sz="1800" b="1" u="sng" dirty="0">
                <a:latin typeface="Helvetica"/>
                <a:cs typeface="Helvetica"/>
              </a:rPr>
              <a:t>P</a:t>
            </a:r>
            <a:r>
              <a:rPr lang="en-GB" sz="1800" b="1" u="sng" dirty="0" smtClean="0">
                <a:latin typeface="Helvetica"/>
                <a:cs typeface="Helvetica"/>
              </a:rPr>
              <a:t>ein Hammer</a:t>
            </a:r>
            <a:endParaRPr lang="en-GB" sz="1800" dirty="0" smtClean="0">
              <a:latin typeface="Helvetica"/>
              <a:cs typeface="Helvetica"/>
            </a:endParaRPr>
          </a:p>
        </p:txBody>
      </p:sp>
      <p:sp>
        <p:nvSpPr>
          <p:cNvPr id="14" name="Content Placeholder 2"/>
          <p:cNvSpPr txBox="1">
            <a:spLocks/>
          </p:cNvSpPr>
          <p:nvPr/>
        </p:nvSpPr>
        <p:spPr>
          <a:xfrm>
            <a:off x="4038600" y="4724400"/>
            <a:ext cx="51054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‘Ball-Pein’ hammer, also known as the machinists hammer, was mainly used for ‘peening’ (the act of surface hardening by impact).  Nowadays it is used for many tasks such as striking punches or and chisels. It is also used for rounding of edges and fasteners such as rivets.</a:t>
            </a: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Repousse Hammer</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4025593" y="2133600"/>
            <a:ext cx="51054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US" sz="1800" dirty="0">
                <a:solidFill>
                  <a:srgbClr val="1A1A1A"/>
                </a:solidFill>
                <a:latin typeface="Helvetica"/>
                <a:cs typeface="Helvetica"/>
              </a:rPr>
              <a:t>This </a:t>
            </a:r>
            <a:r>
              <a:rPr lang="en-US" sz="1800" dirty="0" smtClean="0">
                <a:solidFill>
                  <a:srgbClr val="1A1A1A"/>
                </a:solidFill>
                <a:latin typeface="Helvetica"/>
                <a:cs typeface="Helvetica"/>
              </a:rPr>
              <a:t>‘Repousse hammer’ </a:t>
            </a:r>
            <a:r>
              <a:rPr lang="en-US" sz="1800" dirty="0">
                <a:solidFill>
                  <a:srgbClr val="1A1A1A"/>
                </a:solidFill>
                <a:latin typeface="Helvetica"/>
                <a:cs typeface="Helvetica"/>
              </a:rPr>
              <a:t>(sometimes called a chasing hammer) is a great tool for forming and raising shapes from sheet metal. The word 'repousse' comes from the French verb meaning 'to push back' and it is one of the oldest metalsmithing techniques in the </a:t>
            </a:r>
            <a:r>
              <a:rPr lang="en-GB" sz="1800" dirty="0" smtClean="0">
                <a:solidFill>
                  <a:srgbClr val="1A1A1A"/>
                </a:solidFill>
                <a:latin typeface="Helvetica"/>
                <a:cs typeface="Helvetica"/>
              </a:rPr>
              <a:t>world.</a:t>
            </a:r>
            <a:endParaRPr lang="en-GB" sz="1800" dirty="0">
              <a:latin typeface="Helvetica"/>
              <a:cs typeface="Helvetica"/>
            </a:endParaRPr>
          </a:p>
        </p:txBody>
      </p:sp>
      <p:pic>
        <p:nvPicPr>
          <p:cNvPr id="2" name="Picture 1" descr="PICARD REPOUSSE HAMMER  HM030.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902720">
            <a:off x="1894841" y="2183543"/>
            <a:ext cx="2029278" cy="1225224"/>
          </a:xfrm>
          <a:prstGeom prst="rect">
            <a:avLst/>
          </a:prstGeom>
        </p:spPr>
      </p:pic>
      <p:pic>
        <p:nvPicPr>
          <p:cNvPr id="15" name="Picture 14" descr="5f19b1f5-f3f2-44bf-b20b-54264abf4011_1000.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1171054">
            <a:off x="2326654" y="4712681"/>
            <a:ext cx="1238171" cy="1821840"/>
          </a:xfrm>
          <a:prstGeom prst="rect">
            <a:avLst/>
          </a:prstGeom>
        </p:spPr>
      </p:pic>
    </p:spTree>
    <p:extLst>
      <p:ext uri="{BB962C8B-B14F-4D97-AF65-F5344CB8AC3E}">
        <p14:creationId xmlns="" xmlns:p14="http://schemas.microsoft.com/office/powerpoint/2010/main" val="3784977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rm_bending_sheet_metal2.gif"/>
          <p:cNvPicPr>
            <a:picLocks noChangeAspect="1"/>
          </p:cNvPicPr>
          <p:nvPr/>
        </p:nvPicPr>
        <p:blipFill>
          <a:blip r:embed="rId2" cstate="print"/>
          <a:stretch>
            <a:fillRect/>
          </a:stretch>
        </p:blipFill>
        <p:spPr>
          <a:xfrm>
            <a:off x="4267200" y="1752600"/>
            <a:ext cx="4448355" cy="2590800"/>
          </a:xfrm>
          <a:prstGeom prst="rect">
            <a:avLst/>
          </a:prstGeom>
        </p:spPr>
      </p:pic>
      <p:pic>
        <p:nvPicPr>
          <p:cNvPr id="16" name="Picture 15" descr="s098.jpg"/>
          <p:cNvPicPr>
            <a:picLocks noChangeAspect="1"/>
          </p:cNvPicPr>
          <p:nvPr/>
        </p:nvPicPr>
        <p:blipFill>
          <a:blip r:embed="rId3" cstate="print"/>
          <a:stretch>
            <a:fillRect/>
          </a:stretch>
        </p:blipFill>
        <p:spPr>
          <a:xfrm rot="21117575">
            <a:off x="2219519" y="1914719"/>
            <a:ext cx="2493348" cy="2493348"/>
          </a:xfrm>
          <a:prstGeom prst="rect">
            <a:avLst/>
          </a:prstGeom>
        </p:spPr>
      </p:pic>
      <p:pic>
        <p:nvPicPr>
          <p:cNvPr id="13" name="Picture 12" descr="banner.pdf"/>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Forming</a:t>
            </a:r>
            <a:endParaRPr lang="en-GB" sz="3200" b="1" u="sng" dirty="0">
              <a:latin typeface="Helvetica"/>
              <a:cs typeface="Helvetica"/>
            </a:endParaRP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Folding Bars</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2743200" y="4648200"/>
            <a:ext cx="5257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US" sz="1800" dirty="0" smtClean="0">
                <a:solidFill>
                  <a:srgbClr val="1A1A1A"/>
                </a:solidFill>
                <a:latin typeface="Helvetica"/>
                <a:cs typeface="Helvetica"/>
              </a:rPr>
              <a:t>The </a:t>
            </a:r>
            <a:r>
              <a:rPr lang="en-US" sz="1800" smtClean="0">
                <a:solidFill>
                  <a:srgbClr val="1A1A1A"/>
                </a:solidFill>
                <a:latin typeface="Helvetica"/>
                <a:cs typeface="Helvetica"/>
              </a:rPr>
              <a:t>‘Folding </a:t>
            </a:r>
            <a:r>
              <a:rPr lang="en-US" sz="1800" dirty="0" smtClean="0">
                <a:solidFill>
                  <a:srgbClr val="1A1A1A"/>
                </a:solidFill>
                <a:latin typeface="Helvetica"/>
                <a:cs typeface="Helvetica"/>
              </a:rPr>
              <a:t>Bars’ </a:t>
            </a:r>
            <a:r>
              <a:rPr lang="en-GB" sz="1800" dirty="0" smtClean="0">
                <a:solidFill>
                  <a:srgbClr val="1A1A1A"/>
                </a:solidFill>
                <a:latin typeface="Helvetica"/>
                <a:cs typeface="Helvetica"/>
              </a:rPr>
              <a:t>are used in conjunction with the vice to insure an accurate bend when working with sheet metal or thin plate.  A rawhide mallet and a piece of wood should be used to protect the material from damage when working.</a:t>
            </a:r>
            <a:endParaRPr lang="en-GB" sz="1800" dirty="0">
              <a:latin typeface="Helvetica"/>
              <a:cs typeface="Helvetica"/>
            </a:endParaRPr>
          </a:p>
        </p:txBody>
      </p:sp>
    </p:spTree>
    <p:extLst>
      <p:ext uri="{BB962C8B-B14F-4D97-AF65-F5344CB8AC3E}">
        <p14:creationId xmlns="" xmlns:p14="http://schemas.microsoft.com/office/powerpoint/2010/main" val="3784977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a:t>
            </a:r>
            <a:endParaRPr lang="en-GB" sz="3200" b="1" u="sng" dirty="0">
              <a:latin typeface="Helvetica"/>
              <a:cs typeface="Helvetica"/>
            </a:endParaRPr>
          </a:p>
        </p:txBody>
      </p:sp>
      <p:sp>
        <p:nvSpPr>
          <p:cNvPr id="14" name="Content Placeholder 2"/>
          <p:cNvSpPr txBox="1">
            <a:spLocks/>
          </p:cNvSpPr>
          <p:nvPr/>
        </p:nvSpPr>
        <p:spPr>
          <a:xfrm>
            <a:off x="5105400" y="2286000"/>
            <a:ext cx="39624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number &amp; letter punches can be used to mark soft metals.</a:t>
            </a: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Number &amp; Letter Punches</a:t>
            </a:r>
          </a:p>
          <a:p>
            <a:pPr marL="0" indent="0">
              <a:buFont typeface="Arial" pitchFamily="34" charset="0"/>
              <a:buNone/>
            </a:pPr>
            <a:r>
              <a:rPr lang="en-GB" sz="1800" dirty="0" smtClean="0">
                <a:latin typeface="Helvetica"/>
                <a:cs typeface="Helvetica"/>
              </a:rPr>
              <a:t> </a:t>
            </a:r>
          </a:p>
        </p:txBody>
      </p:sp>
      <p:pic>
        <p:nvPicPr>
          <p:cNvPr id="3" name="Picture 2" descr="set007_main.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33600" y="1828800"/>
            <a:ext cx="2667000" cy="2667000"/>
          </a:xfrm>
          <a:prstGeom prst="rect">
            <a:avLst/>
          </a:prstGeom>
        </p:spPr>
      </p:pic>
      <p:pic>
        <p:nvPicPr>
          <p:cNvPr id="6" name="Picture 5" descr="Steel-Letter-Stamps-Standard.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72200" y="3124200"/>
            <a:ext cx="1295400" cy="1295400"/>
          </a:xfrm>
          <a:prstGeom prst="rect">
            <a:avLst/>
          </a:prstGeom>
        </p:spPr>
      </p:pic>
      <p:sp>
        <p:nvSpPr>
          <p:cNvPr id="16" name="Text Box 8"/>
          <p:cNvSpPr txBox="1">
            <a:spLocks noChangeArrowheads="1"/>
          </p:cNvSpPr>
          <p:nvPr/>
        </p:nvSpPr>
        <p:spPr bwMode="auto">
          <a:xfrm>
            <a:off x="2819400" y="4724400"/>
            <a:ext cx="5562600" cy="18928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GB"/>
            </a:defPPr>
            <a:lvl1pPr algn="l" rtl="0" fontAlgn="base">
              <a:spcBef>
                <a:spcPct val="0"/>
              </a:spcBef>
              <a:spcAft>
                <a:spcPct val="0"/>
              </a:spcAft>
              <a:defRPr u="sng" kern="1200">
                <a:solidFill>
                  <a:schemeClr val="tx1"/>
                </a:solidFill>
                <a:latin typeface="Arial" charset="0"/>
                <a:ea typeface="ＭＳ Ｐゴシック" charset="0"/>
                <a:cs typeface="Arial" charset="0"/>
              </a:defRPr>
            </a:lvl1pPr>
            <a:lvl2pPr marL="457200" algn="l" rtl="0" fontAlgn="base">
              <a:spcBef>
                <a:spcPct val="0"/>
              </a:spcBef>
              <a:spcAft>
                <a:spcPct val="0"/>
              </a:spcAft>
              <a:defRPr u="sng" kern="1200">
                <a:solidFill>
                  <a:schemeClr val="tx1"/>
                </a:solidFill>
                <a:latin typeface="Arial" charset="0"/>
                <a:ea typeface="ＭＳ Ｐゴシック" charset="0"/>
                <a:cs typeface="Arial" charset="0"/>
              </a:defRPr>
            </a:lvl2pPr>
            <a:lvl3pPr marL="914400" algn="l" rtl="0" fontAlgn="base">
              <a:spcBef>
                <a:spcPct val="0"/>
              </a:spcBef>
              <a:spcAft>
                <a:spcPct val="0"/>
              </a:spcAft>
              <a:defRPr u="sng" kern="1200">
                <a:solidFill>
                  <a:schemeClr val="tx1"/>
                </a:solidFill>
                <a:latin typeface="Arial" charset="0"/>
                <a:ea typeface="ＭＳ Ｐゴシック" charset="0"/>
                <a:cs typeface="Arial" charset="0"/>
              </a:defRPr>
            </a:lvl3pPr>
            <a:lvl4pPr marL="1371600" algn="l" rtl="0" fontAlgn="base">
              <a:spcBef>
                <a:spcPct val="0"/>
              </a:spcBef>
              <a:spcAft>
                <a:spcPct val="0"/>
              </a:spcAft>
              <a:defRPr u="sng" kern="1200">
                <a:solidFill>
                  <a:schemeClr val="tx1"/>
                </a:solidFill>
                <a:latin typeface="Arial" charset="0"/>
                <a:ea typeface="ＭＳ Ｐゴシック" charset="0"/>
                <a:cs typeface="Arial" charset="0"/>
              </a:defRPr>
            </a:lvl4pPr>
            <a:lvl5pPr marL="1828800" algn="l" rtl="0" fontAlgn="base">
              <a:spcBef>
                <a:spcPct val="0"/>
              </a:spcBef>
              <a:spcAft>
                <a:spcPct val="0"/>
              </a:spcAft>
              <a:defRPr u="sng" kern="1200">
                <a:solidFill>
                  <a:schemeClr val="tx1"/>
                </a:solidFill>
                <a:latin typeface="Arial" charset="0"/>
                <a:ea typeface="ＭＳ Ｐゴシック" charset="0"/>
                <a:cs typeface="Arial" charset="0"/>
              </a:defRPr>
            </a:lvl5pPr>
            <a:lvl6pPr marL="2286000" algn="l" defTabSz="457200" rtl="0" eaLnBrk="1" latinLnBrk="0" hangingPunct="1">
              <a:defRPr u="sng" kern="1200">
                <a:solidFill>
                  <a:schemeClr val="tx1"/>
                </a:solidFill>
                <a:latin typeface="Arial" charset="0"/>
                <a:ea typeface="ＭＳ Ｐゴシック" charset="0"/>
                <a:cs typeface="Arial" charset="0"/>
              </a:defRPr>
            </a:lvl6pPr>
            <a:lvl7pPr marL="2743200" algn="l" defTabSz="457200" rtl="0" eaLnBrk="1" latinLnBrk="0" hangingPunct="1">
              <a:defRPr u="sng" kern="1200">
                <a:solidFill>
                  <a:schemeClr val="tx1"/>
                </a:solidFill>
                <a:latin typeface="Arial" charset="0"/>
                <a:ea typeface="ＭＳ Ｐゴシック" charset="0"/>
                <a:cs typeface="Arial" charset="0"/>
              </a:defRPr>
            </a:lvl7pPr>
            <a:lvl8pPr marL="3200400" algn="l" defTabSz="457200" rtl="0" eaLnBrk="1" latinLnBrk="0" hangingPunct="1">
              <a:defRPr u="sng" kern="1200">
                <a:solidFill>
                  <a:schemeClr val="tx1"/>
                </a:solidFill>
                <a:latin typeface="Arial" charset="0"/>
                <a:ea typeface="ＭＳ Ｐゴシック" charset="0"/>
                <a:cs typeface="Arial" charset="0"/>
              </a:defRPr>
            </a:lvl8pPr>
            <a:lvl9pPr marL="3657600" algn="l" defTabSz="457200" rtl="0" eaLnBrk="1" latinLnBrk="0" hangingPunct="1">
              <a:defRPr u="sng" kern="1200">
                <a:solidFill>
                  <a:schemeClr val="tx1"/>
                </a:solidFill>
                <a:latin typeface="Arial" charset="0"/>
                <a:ea typeface="ＭＳ Ｐゴシック" charset="0"/>
                <a:cs typeface="Arial" charset="0"/>
              </a:defRPr>
            </a:lvl9pPr>
          </a:lstStyle>
          <a:p>
            <a:pPr>
              <a:spcBef>
                <a:spcPct val="50000"/>
              </a:spcBef>
            </a:pPr>
            <a:r>
              <a:rPr lang="en-GB" u="none" dirty="0" smtClean="0">
                <a:latin typeface="Helvetica"/>
                <a:cs typeface="Helvetica"/>
              </a:rPr>
              <a:t>When </a:t>
            </a:r>
            <a:r>
              <a:rPr lang="en-GB" u="none" dirty="0">
                <a:latin typeface="Helvetica"/>
                <a:cs typeface="Helvetica"/>
              </a:rPr>
              <a:t>using the letter stamps make sure that.. </a:t>
            </a:r>
          </a:p>
          <a:p>
            <a:pPr>
              <a:spcBef>
                <a:spcPct val="50000"/>
              </a:spcBef>
              <a:buFontTx/>
              <a:buAutoNum type="arabicPeriod"/>
            </a:pPr>
            <a:r>
              <a:rPr lang="en-GB" u="none" dirty="0">
                <a:latin typeface="Helvetica"/>
                <a:cs typeface="Helvetica"/>
              </a:rPr>
              <a:t>You are working on a hard surface (an anvil</a:t>
            </a:r>
            <a:r>
              <a:rPr lang="en-GB" u="none" dirty="0" smtClean="0">
                <a:latin typeface="Helvetica"/>
                <a:cs typeface="Helvetica"/>
              </a:rPr>
              <a:t>).</a:t>
            </a:r>
            <a:endParaRPr lang="en-GB" u="none" dirty="0">
              <a:latin typeface="Helvetica"/>
              <a:cs typeface="Helvetica"/>
            </a:endParaRPr>
          </a:p>
          <a:p>
            <a:pPr>
              <a:spcBef>
                <a:spcPct val="50000"/>
              </a:spcBef>
            </a:pPr>
            <a:r>
              <a:rPr lang="en-GB" u="none" dirty="0">
                <a:latin typeface="Helvetica"/>
                <a:cs typeface="Helvetica"/>
              </a:rPr>
              <a:t>2. The lettering on the stamp is facing </a:t>
            </a:r>
            <a:r>
              <a:rPr lang="en-GB" u="none" dirty="0" smtClean="0">
                <a:latin typeface="Helvetica"/>
                <a:cs typeface="Helvetica"/>
              </a:rPr>
              <a:t>you.</a:t>
            </a:r>
            <a:endParaRPr lang="en-GB" u="none" dirty="0">
              <a:latin typeface="Helvetica"/>
              <a:cs typeface="Helvetica"/>
            </a:endParaRPr>
          </a:p>
          <a:p>
            <a:pPr>
              <a:spcBef>
                <a:spcPct val="50000"/>
              </a:spcBef>
            </a:pPr>
            <a:r>
              <a:rPr lang="en-GB" u="none" dirty="0">
                <a:latin typeface="Helvetica"/>
                <a:cs typeface="Helvetica"/>
              </a:rPr>
              <a:t>3. </a:t>
            </a:r>
            <a:r>
              <a:rPr lang="en-GB" u="none" dirty="0" smtClean="0">
                <a:latin typeface="Helvetica"/>
                <a:cs typeface="Helvetica"/>
              </a:rPr>
              <a:t>Like with a centre punch, you </a:t>
            </a:r>
            <a:r>
              <a:rPr lang="en-GB" u="none" dirty="0">
                <a:latin typeface="Helvetica"/>
                <a:cs typeface="Helvetica"/>
              </a:rPr>
              <a:t>strike the stamp with one firm </a:t>
            </a:r>
            <a:r>
              <a:rPr lang="en-GB" u="none" dirty="0" smtClean="0">
                <a:latin typeface="Helvetica"/>
                <a:cs typeface="Helvetica"/>
              </a:rPr>
              <a:t>blow.</a:t>
            </a:r>
            <a:endParaRPr lang="en-GB" u="none" dirty="0">
              <a:latin typeface="Helvetica"/>
              <a:cs typeface="Helvetica"/>
            </a:endParaRPr>
          </a:p>
        </p:txBody>
      </p:sp>
    </p:spTree>
    <p:extLst>
      <p:ext uri="{BB962C8B-B14F-4D97-AF65-F5344CB8AC3E}">
        <p14:creationId xmlns="" xmlns:p14="http://schemas.microsoft.com/office/powerpoint/2010/main" val="3616785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a:t>
            </a:r>
            <a:endParaRPr lang="en-GB" sz="3200" b="1" u="sng" dirty="0">
              <a:latin typeface="Helvetica"/>
              <a:cs typeface="Helvetica"/>
            </a:endParaRPr>
          </a:p>
        </p:txBody>
      </p:sp>
      <p:sp>
        <p:nvSpPr>
          <p:cNvPr id="10" name="Content Placeholder 2"/>
          <p:cNvSpPr txBox="1">
            <a:spLocks/>
          </p:cNvSpPr>
          <p:nvPr/>
        </p:nvSpPr>
        <p:spPr>
          <a:xfrm>
            <a:off x="1981200" y="1371600"/>
            <a:ext cx="71628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The Bench Grinder</a:t>
            </a:r>
            <a:endParaRPr lang="en-GB" sz="1800" b="1" u="sng" dirty="0" smtClean="0">
              <a:latin typeface="Helvetica"/>
              <a:cs typeface="Helvetica"/>
            </a:endParaRPr>
          </a:p>
          <a:p>
            <a:pPr marL="0" indent="0">
              <a:buFont typeface="Arial" pitchFamily="34" charset="0"/>
              <a:buNone/>
            </a:pPr>
            <a:r>
              <a:rPr lang="en-GB" sz="1800" dirty="0" smtClean="0">
                <a:latin typeface="Helvetica"/>
                <a:cs typeface="Helvetica"/>
              </a:rPr>
              <a:t> </a:t>
            </a:r>
          </a:p>
        </p:txBody>
      </p:sp>
      <p:sp>
        <p:nvSpPr>
          <p:cNvPr id="16" name="Text Box 8"/>
          <p:cNvSpPr txBox="1">
            <a:spLocks noChangeArrowheads="1"/>
          </p:cNvSpPr>
          <p:nvPr/>
        </p:nvSpPr>
        <p:spPr bwMode="auto">
          <a:xfrm>
            <a:off x="1981200" y="1905000"/>
            <a:ext cx="6781800" cy="19851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GB"/>
            </a:defPPr>
            <a:lvl1pPr algn="l" rtl="0" fontAlgn="base">
              <a:spcBef>
                <a:spcPct val="0"/>
              </a:spcBef>
              <a:spcAft>
                <a:spcPct val="0"/>
              </a:spcAft>
              <a:defRPr u="sng" kern="1200">
                <a:solidFill>
                  <a:schemeClr val="tx1"/>
                </a:solidFill>
                <a:latin typeface="Arial" charset="0"/>
                <a:ea typeface="ＭＳ Ｐゴシック" charset="0"/>
                <a:cs typeface="Arial" charset="0"/>
              </a:defRPr>
            </a:lvl1pPr>
            <a:lvl2pPr marL="457200" algn="l" rtl="0" fontAlgn="base">
              <a:spcBef>
                <a:spcPct val="0"/>
              </a:spcBef>
              <a:spcAft>
                <a:spcPct val="0"/>
              </a:spcAft>
              <a:defRPr u="sng" kern="1200">
                <a:solidFill>
                  <a:schemeClr val="tx1"/>
                </a:solidFill>
                <a:latin typeface="Arial" charset="0"/>
                <a:ea typeface="ＭＳ Ｐゴシック" charset="0"/>
                <a:cs typeface="Arial" charset="0"/>
              </a:defRPr>
            </a:lvl2pPr>
            <a:lvl3pPr marL="914400" algn="l" rtl="0" fontAlgn="base">
              <a:spcBef>
                <a:spcPct val="0"/>
              </a:spcBef>
              <a:spcAft>
                <a:spcPct val="0"/>
              </a:spcAft>
              <a:defRPr u="sng" kern="1200">
                <a:solidFill>
                  <a:schemeClr val="tx1"/>
                </a:solidFill>
                <a:latin typeface="Arial" charset="0"/>
                <a:ea typeface="ＭＳ Ｐゴシック" charset="0"/>
                <a:cs typeface="Arial" charset="0"/>
              </a:defRPr>
            </a:lvl3pPr>
            <a:lvl4pPr marL="1371600" algn="l" rtl="0" fontAlgn="base">
              <a:spcBef>
                <a:spcPct val="0"/>
              </a:spcBef>
              <a:spcAft>
                <a:spcPct val="0"/>
              </a:spcAft>
              <a:defRPr u="sng" kern="1200">
                <a:solidFill>
                  <a:schemeClr val="tx1"/>
                </a:solidFill>
                <a:latin typeface="Arial" charset="0"/>
                <a:ea typeface="ＭＳ Ｐゴシック" charset="0"/>
                <a:cs typeface="Arial" charset="0"/>
              </a:defRPr>
            </a:lvl4pPr>
            <a:lvl5pPr marL="1828800" algn="l" rtl="0" fontAlgn="base">
              <a:spcBef>
                <a:spcPct val="0"/>
              </a:spcBef>
              <a:spcAft>
                <a:spcPct val="0"/>
              </a:spcAft>
              <a:defRPr u="sng" kern="1200">
                <a:solidFill>
                  <a:schemeClr val="tx1"/>
                </a:solidFill>
                <a:latin typeface="Arial" charset="0"/>
                <a:ea typeface="ＭＳ Ｐゴシック" charset="0"/>
                <a:cs typeface="Arial" charset="0"/>
              </a:defRPr>
            </a:lvl5pPr>
            <a:lvl6pPr marL="2286000" algn="l" defTabSz="457200" rtl="0" eaLnBrk="1" latinLnBrk="0" hangingPunct="1">
              <a:defRPr u="sng" kern="1200">
                <a:solidFill>
                  <a:schemeClr val="tx1"/>
                </a:solidFill>
                <a:latin typeface="Arial" charset="0"/>
                <a:ea typeface="ＭＳ Ｐゴシック" charset="0"/>
                <a:cs typeface="Arial" charset="0"/>
              </a:defRPr>
            </a:lvl6pPr>
            <a:lvl7pPr marL="2743200" algn="l" defTabSz="457200" rtl="0" eaLnBrk="1" latinLnBrk="0" hangingPunct="1">
              <a:defRPr u="sng" kern="1200">
                <a:solidFill>
                  <a:schemeClr val="tx1"/>
                </a:solidFill>
                <a:latin typeface="Arial" charset="0"/>
                <a:ea typeface="ＭＳ Ｐゴシック" charset="0"/>
                <a:cs typeface="Arial" charset="0"/>
              </a:defRPr>
            </a:lvl7pPr>
            <a:lvl8pPr marL="3200400" algn="l" defTabSz="457200" rtl="0" eaLnBrk="1" latinLnBrk="0" hangingPunct="1">
              <a:defRPr u="sng" kern="1200">
                <a:solidFill>
                  <a:schemeClr val="tx1"/>
                </a:solidFill>
                <a:latin typeface="Arial" charset="0"/>
                <a:ea typeface="ＭＳ Ｐゴシック" charset="0"/>
                <a:cs typeface="Arial" charset="0"/>
              </a:defRPr>
            </a:lvl8pPr>
            <a:lvl9pPr marL="3657600" algn="l" defTabSz="457200" rtl="0" eaLnBrk="1" latinLnBrk="0" hangingPunct="1">
              <a:defRPr u="sng" kern="1200">
                <a:solidFill>
                  <a:schemeClr val="tx1"/>
                </a:solidFill>
                <a:latin typeface="Arial" charset="0"/>
                <a:ea typeface="ＭＳ Ｐゴシック" charset="0"/>
                <a:cs typeface="Arial" charset="0"/>
              </a:defRPr>
            </a:lvl9pPr>
          </a:lstStyle>
          <a:p>
            <a:r>
              <a:rPr lang="en-GB" sz="1600" u="none" dirty="0" smtClean="0">
                <a:latin typeface="+mn-lt"/>
                <a:cs typeface="Helvetica"/>
              </a:rPr>
              <a:t>The ‘Bench Grinder’</a:t>
            </a:r>
            <a:r>
              <a:rPr lang="en-GB" sz="1600" u="none" dirty="0" smtClean="0">
                <a:latin typeface="+mn-lt"/>
              </a:rPr>
              <a:t> is a </a:t>
            </a:r>
            <a:r>
              <a:rPr lang="en-GB" sz="1600" u="none" dirty="0" err="1" smtClean="0">
                <a:latin typeface="+mn-lt"/>
              </a:rPr>
              <a:t>benchtop</a:t>
            </a:r>
            <a:r>
              <a:rPr lang="en-GB" sz="1600" u="none" dirty="0" smtClean="0">
                <a:latin typeface="+mn-lt"/>
              </a:rPr>
              <a:t> type </a:t>
            </a:r>
            <a:r>
              <a:rPr lang="en-GB" sz="1600" u="none" dirty="0" smtClean="0">
                <a:latin typeface="+mn-lt"/>
              </a:rPr>
              <a:t>of </a:t>
            </a:r>
            <a:r>
              <a:rPr lang="en-GB" sz="1600" u="none" dirty="0" smtClean="0">
                <a:latin typeface="+mn-lt"/>
              </a:rPr>
              <a:t>grinding machine</a:t>
            </a:r>
            <a:r>
              <a:rPr lang="en-GB" sz="1600" u="none" dirty="0" smtClean="0">
                <a:latin typeface="+mn-lt"/>
              </a:rPr>
              <a:t> used </a:t>
            </a:r>
            <a:r>
              <a:rPr lang="en-GB" sz="1600" u="none" dirty="0" smtClean="0">
                <a:latin typeface="+mn-lt"/>
              </a:rPr>
              <a:t>to drive abrasive wheels. These </a:t>
            </a:r>
            <a:r>
              <a:rPr lang="en-GB" sz="1600" u="none" dirty="0" smtClean="0">
                <a:latin typeface="+mn-lt"/>
              </a:rPr>
              <a:t>types of grinders are commonly used to hand </a:t>
            </a:r>
            <a:r>
              <a:rPr lang="en-GB" sz="1600" u="none" dirty="0" smtClean="0">
                <a:latin typeface="+mn-lt"/>
              </a:rPr>
              <a:t>grind various</a:t>
            </a:r>
            <a:r>
              <a:rPr lang="en-GB" sz="1600" u="none" dirty="0" smtClean="0">
                <a:latin typeface="+mn-lt"/>
              </a:rPr>
              <a:t> </a:t>
            </a:r>
            <a:r>
              <a:rPr lang="en-GB" sz="1600" u="none" dirty="0" smtClean="0">
                <a:latin typeface="+mn-lt"/>
              </a:rPr>
              <a:t>cutting tools and </a:t>
            </a:r>
            <a:r>
              <a:rPr lang="en-GB" sz="1600" u="none" dirty="0" smtClean="0">
                <a:latin typeface="+mn-lt"/>
              </a:rPr>
              <a:t>perform other rough </a:t>
            </a:r>
            <a:r>
              <a:rPr lang="en-GB" sz="1600" u="none" dirty="0" smtClean="0">
                <a:latin typeface="+mn-lt"/>
              </a:rPr>
              <a:t>grinding.  Depending </a:t>
            </a:r>
            <a:r>
              <a:rPr lang="en-GB" sz="1600" u="none" dirty="0" smtClean="0">
                <a:latin typeface="+mn-lt"/>
              </a:rPr>
              <a:t>on the </a:t>
            </a:r>
            <a:r>
              <a:rPr lang="en-GB" sz="1600" u="none" dirty="0" smtClean="0">
                <a:latin typeface="+mn-lt"/>
              </a:rPr>
              <a:t>grade </a:t>
            </a:r>
            <a:r>
              <a:rPr lang="en-GB" sz="1600" u="none" dirty="0" smtClean="0">
                <a:latin typeface="+mn-lt"/>
              </a:rPr>
              <a:t>of </a:t>
            </a:r>
            <a:r>
              <a:rPr lang="en-GB" sz="1600" u="none" dirty="0" smtClean="0">
                <a:latin typeface="+mn-lt"/>
              </a:rPr>
              <a:t>grinding </a:t>
            </a:r>
            <a:r>
              <a:rPr lang="en-GB" sz="1600" u="none" dirty="0" smtClean="0">
                <a:latin typeface="+mn-lt"/>
              </a:rPr>
              <a:t>wheel, it may be used for sharpening cutting tools such as </a:t>
            </a:r>
            <a:r>
              <a:rPr lang="en-GB" sz="1600" u="none" dirty="0" smtClean="0">
                <a:latin typeface="+mn-lt"/>
              </a:rPr>
              <a:t>tools,</a:t>
            </a:r>
            <a:r>
              <a:rPr lang="en-GB" sz="1600" u="none" dirty="0" smtClean="0">
                <a:latin typeface="+mn-lt"/>
              </a:rPr>
              <a:t> </a:t>
            </a:r>
            <a:r>
              <a:rPr lang="en-GB" sz="1600" u="none" dirty="0" smtClean="0">
                <a:latin typeface="+mn-lt"/>
              </a:rPr>
              <a:t>drill bits,</a:t>
            </a:r>
            <a:r>
              <a:rPr lang="en-GB" sz="1600" u="none" dirty="0" smtClean="0">
                <a:latin typeface="+mn-lt"/>
              </a:rPr>
              <a:t> </a:t>
            </a:r>
            <a:r>
              <a:rPr lang="en-GB" sz="1600" u="none" dirty="0" smtClean="0">
                <a:latin typeface="+mn-lt"/>
              </a:rPr>
              <a:t>chisels, </a:t>
            </a:r>
            <a:r>
              <a:rPr lang="en-GB" sz="1600" u="none" dirty="0" smtClean="0">
                <a:latin typeface="+mn-lt"/>
              </a:rPr>
              <a:t>and </a:t>
            </a:r>
            <a:r>
              <a:rPr lang="en-GB" sz="1600" u="none" dirty="0" smtClean="0">
                <a:latin typeface="+mn-lt"/>
              </a:rPr>
              <a:t>gouges. </a:t>
            </a:r>
            <a:r>
              <a:rPr lang="en-GB" sz="1600" u="none" dirty="0" smtClean="0">
                <a:latin typeface="+mn-lt"/>
              </a:rPr>
              <a:t>Alternatively, it may be used to roughly shape metal prior to </a:t>
            </a:r>
            <a:r>
              <a:rPr lang="en-GB" sz="1600" u="none" dirty="0" smtClean="0">
                <a:latin typeface="+mn-lt"/>
              </a:rPr>
              <a:t>welding</a:t>
            </a:r>
            <a:r>
              <a:rPr lang="en-GB" sz="1600" u="none" dirty="0" smtClean="0">
                <a:latin typeface="+mn-lt"/>
              </a:rPr>
              <a:t> or fitting.</a:t>
            </a:r>
          </a:p>
          <a:p>
            <a:pPr>
              <a:spcBef>
                <a:spcPct val="50000"/>
              </a:spcBef>
            </a:pPr>
            <a:endParaRPr lang="en-GB" u="none" dirty="0">
              <a:latin typeface="Helvetica"/>
              <a:cs typeface="Helvetica"/>
            </a:endParaRPr>
          </a:p>
        </p:txBody>
      </p:sp>
      <p:pic>
        <p:nvPicPr>
          <p:cNvPr id="4098" name="Picture 2" descr=" 6&quot; Heavy Duty Bench Grinder Medium Grit, Wire Steel, Clarke CBG6RWC "/>
          <p:cNvPicPr>
            <a:picLocks noChangeAspect="1" noChangeArrowheads="1"/>
          </p:cNvPicPr>
          <p:nvPr/>
        </p:nvPicPr>
        <p:blipFill>
          <a:blip r:embed="rId4" cstate="print"/>
          <a:srcRect t="10390" b="16883"/>
          <a:stretch>
            <a:fillRect/>
          </a:stretch>
        </p:blipFill>
        <p:spPr bwMode="auto">
          <a:xfrm>
            <a:off x="5181600" y="3505200"/>
            <a:ext cx="3608614" cy="2245360"/>
          </a:xfrm>
          <a:prstGeom prst="rect">
            <a:avLst/>
          </a:prstGeom>
          <a:noFill/>
        </p:spPr>
      </p:pic>
      <p:sp>
        <p:nvSpPr>
          <p:cNvPr id="12" name="Text Box 8"/>
          <p:cNvSpPr txBox="1">
            <a:spLocks noChangeArrowheads="1"/>
          </p:cNvSpPr>
          <p:nvPr/>
        </p:nvSpPr>
        <p:spPr bwMode="auto">
          <a:xfrm>
            <a:off x="1981200" y="3733800"/>
            <a:ext cx="3048000" cy="32162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defPPr>
              <a:defRPr lang="en-GB"/>
            </a:defPPr>
            <a:lvl1pPr algn="l" rtl="0" fontAlgn="base">
              <a:spcBef>
                <a:spcPct val="0"/>
              </a:spcBef>
              <a:spcAft>
                <a:spcPct val="0"/>
              </a:spcAft>
              <a:defRPr u="sng" kern="1200">
                <a:solidFill>
                  <a:schemeClr val="tx1"/>
                </a:solidFill>
                <a:latin typeface="Arial" charset="0"/>
                <a:ea typeface="ＭＳ Ｐゴシック" charset="0"/>
                <a:cs typeface="Arial" charset="0"/>
              </a:defRPr>
            </a:lvl1pPr>
            <a:lvl2pPr marL="457200" algn="l" rtl="0" fontAlgn="base">
              <a:spcBef>
                <a:spcPct val="0"/>
              </a:spcBef>
              <a:spcAft>
                <a:spcPct val="0"/>
              </a:spcAft>
              <a:defRPr u="sng" kern="1200">
                <a:solidFill>
                  <a:schemeClr val="tx1"/>
                </a:solidFill>
                <a:latin typeface="Arial" charset="0"/>
                <a:ea typeface="ＭＳ Ｐゴシック" charset="0"/>
                <a:cs typeface="Arial" charset="0"/>
              </a:defRPr>
            </a:lvl2pPr>
            <a:lvl3pPr marL="914400" algn="l" rtl="0" fontAlgn="base">
              <a:spcBef>
                <a:spcPct val="0"/>
              </a:spcBef>
              <a:spcAft>
                <a:spcPct val="0"/>
              </a:spcAft>
              <a:defRPr u="sng" kern="1200">
                <a:solidFill>
                  <a:schemeClr val="tx1"/>
                </a:solidFill>
                <a:latin typeface="Arial" charset="0"/>
                <a:ea typeface="ＭＳ Ｐゴシック" charset="0"/>
                <a:cs typeface="Arial" charset="0"/>
              </a:defRPr>
            </a:lvl3pPr>
            <a:lvl4pPr marL="1371600" algn="l" rtl="0" fontAlgn="base">
              <a:spcBef>
                <a:spcPct val="0"/>
              </a:spcBef>
              <a:spcAft>
                <a:spcPct val="0"/>
              </a:spcAft>
              <a:defRPr u="sng" kern="1200">
                <a:solidFill>
                  <a:schemeClr val="tx1"/>
                </a:solidFill>
                <a:latin typeface="Arial" charset="0"/>
                <a:ea typeface="ＭＳ Ｐゴシック" charset="0"/>
                <a:cs typeface="Arial" charset="0"/>
              </a:defRPr>
            </a:lvl4pPr>
            <a:lvl5pPr marL="1828800" algn="l" rtl="0" fontAlgn="base">
              <a:spcBef>
                <a:spcPct val="0"/>
              </a:spcBef>
              <a:spcAft>
                <a:spcPct val="0"/>
              </a:spcAft>
              <a:defRPr u="sng" kern="1200">
                <a:solidFill>
                  <a:schemeClr val="tx1"/>
                </a:solidFill>
                <a:latin typeface="Arial" charset="0"/>
                <a:ea typeface="ＭＳ Ｐゴシック" charset="0"/>
                <a:cs typeface="Arial" charset="0"/>
              </a:defRPr>
            </a:lvl5pPr>
            <a:lvl6pPr marL="2286000" algn="l" defTabSz="457200" rtl="0" eaLnBrk="1" latinLnBrk="0" hangingPunct="1">
              <a:defRPr u="sng" kern="1200">
                <a:solidFill>
                  <a:schemeClr val="tx1"/>
                </a:solidFill>
                <a:latin typeface="Arial" charset="0"/>
                <a:ea typeface="ＭＳ Ｐゴシック" charset="0"/>
                <a:cs typeface="Arial" charset="0"/>
              </a:defRPr>
            </a:lvl6pPr>
            <a:lvl7pPr marL="2743200" algn="l" defTabSz="457200" rtl="0" eaLnBrk="1" latinLnBrk="0" hangingPunct="1">
              <a:defRPr u="sng" kern="1200">
                <a:solidFill>
                  <a:schemeClr val="tx1"/>
                </a:solidFill>
                <a:latin typeface="Arial" charset="0"/>
                <a:ea typeface="ＭＳ Ｐゴシック" charset="0"/>
                <a:cs typeface="Arial" charset="0"/>
              </a:defRPr>
            </a:lvl7pPr>
            <a:lvl8pPr marL="3200400" algn="l" defTabSz="457200" rtl="0" eaLnBrk="1" latinLnBrk="0" hangingPunct="1">
              <a:defRPr u="sng" kern="1200">
                <a:solidFill>
                  <a:schemeClr val="tx1"/>
                </a:solidFill>
                <a:latin typeface="Arial" charset="0"/>
                <a:ea typeface="ＭＳ Ｐゴシック" charset="0"/>
                <a:cs typeface="Arial" charset="0"/>
              </a:defRPr>
            </a:lvl8pPr>
            <a:lvl9pPr marL="3657600" algn="l" defTabSz="457200" rtl="0" eaLnBrk="1" latinLnBrk="0" hangingPunct="1">
              <a:defRPr u="sng" kern="1200">
                <a:solidFill>
                  <a:schemeClr val="tx1"/>
                </a:solidFill>
                <a:latin typeface="Arial" charset="0"/>
                <a:ea typeface="ＭＳ Ｐゴシック" charset="0"/>
                <a:cs typeface="Arial" charset="0"/>
              </a:defRPr>
            </a:lvl9pPr>
          </a:lstStyle>
          <a:p>
            <a:r>
              <a:rPr lang="en-GB" sz="1600" u="none" dirty="0" smtClean="0">
                <a:latin typeface="+mn-lt"/>
              </a:rPr>
              <a:t>Also, a wire brush wheel or buffing wheel can be interchanged with the grinding wheel in order to clean or polish work pieces. Stiff buffing wheels can also be used when </a:t>
            </a:r>
            <a:r>
              <a:rPr lang="en-GB" sz="1600" u="none" dirty="0" err="1" smtClean="0">
                <a:latin typeface="+mn-lt"/>
              </a:rPr>
              <a:t>deburring</a:t>
            </a:r>
            <a:r>
              <a:rPr lang="en-GB" sz="1600" u="none" dirty="0" smtClean="0">
                <a:latin typeface="+mn-lt"/>
              </a:rPr>
              <a:t>.</a:t>
            </a:r>
          </a:p>
          <a:p>
            <a:r>
              <a:rPr lang="en-GB" sz="1600" u="none" dirty="0" smtClean="0">
                <a:latin typeface="+mn-lt"/>
              </a:rPr>
              <a:t>Bench grinders are standard equipment in metal fabrication shops and machine shops, as are handheld grinders (such as angle grinders).</a:t>
            </a:r>
          </a:p>
          <a:p>
            <a:pPr>
              <a:spcBef>
                <a:spcPct val="50000"/>
              </a:spcBef>
            </a:pPr>
            <a:endParaRPr lang="en-GB" u="none" dirty="0">
              <a:latin typeface="Helvetica"/>
              <a:cs typeface="Helvetica"/>
            </a:endParaRPr>
          </a:p>
        </p:txBody>
      </p:sp>
      <p:pic>
        <p:nvPicPr>
          <p:cNvPr id="4100" name="Picture 4" descr="Bosch GWS 060 Angle Grinder"/>
          <p:cNvPicPr>
            <a:picLocks noChangeAspect="1" noChangeArrowheads="1"/>
          </p:cNvPicPr>
          <p:nvPr/>
        </p:nvPicPr>
        <p:blipFill>
          <a:blip r:embed="rId5" cstate="print"/>
          <a:srcRect/>
          <a:stretch>
            <a:fillRect/>
          </a:stretch>
        </p:blipFill>
        <p:spPr bwMode="auto">
          <a:xfrm>
            <a:off x="5334000" y="5562600"/>
            <a:ext cx="1573743" cy="1096899"/>
          </a:xfrm>
          <a:prstGeom prst="rect">
            <a:avLst/>
          </a:prstGeom>
          <a:noFill/>
        </p:spPr>
      </p:pic>
    </p:spTree>
    <p:extLst>
      <p:ext uri="{BB962C8B-B14F-4D97-AF65-F5344CB8AC3E}">
        <p14:creationId xmlns="" xmlns:p14="http://schemas.microsoft.com/office/powerpoint/2010/main" val="3616785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Marking</a:t>
            </a:r>
            <a:endParaRPr lang="en-GB" sz="3200" b="1" u="sng" dirty="0">
              <a:latin typeface="Helvetica"/>
              <a:cs typeface="Helvetica"/>
            </a:endParaRPr>
          </a:p>
        </p:txBody>
      </p:sp>
      <p:sp>
        <p:nvSpPr>
          <p:cNvPr id="3" name="Content Placeholder 2"/>
          <p:cNvSpPr>
            <a:spLocks noGrp="1"/>
          </p:cNvSpPr>
          <p:nvPr>
            <p:ph idx="1"/>
          </p:nvPr>
        </p:nvSpPr>
        <p:spPr>
          <a:xfrm>
            <a:off x="1981200" y="1295400"/>
            <a:ext cx="7010400" cy="1447800"/>
          </a:xfrm>
        </p:spPr>
        <p:txBody>
          <a:bodyPr>
            <a:noAutofit/>
          </a:bodyPr>
          <a:lstStyle/>
          <a:p>
            <a:pPr marL="0" indent="0">
              <a:buNone/>
            </a:pPr>
            <a:r>
              <a:rPr lang="en-GB" sz="1800" dirty="0" smtClean="0">
                <a:latin typeface="Helvetica"/>
                <a:cs typeface="Helvetica"/>
              </a:rPr>
              <a:t>It is vital to be very accurate when marking out metal in preparation for cutting, bending or forming metal. Engineers will work to strict tolerances, therefore many tools and techniques are used to ensure accuracy of work.</a:t>
            </a:r>
          </a:p>
          <a:p>
            <a:pPr marL="0" indent="0">
              <a:buNone/>
            </a:pPr>
            <a:r>
              <a:rPr lang="en-GB" sz="1800" dirty="0" smtClean="0">
                <a:latin typeface="Helvetica"/>
                <a:cs typeface="Helvetica"/>
              </a:rPr>
              <a:t> </a:t>
            </a:r>
          </a:p>
        </p:txBody>
      </p:sp>
      <p:pic>
        <p:nvPicPr>
          <p:cNvPr id="15" name="Picture 14"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8" name="Picture 7"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9" name="Content Placeholder 2"/>
          <p:cNvSpPr txBox="1">
            <a:spLocks/>
          </p:cNvSpPr>
          <p:nvPr/>
        </p:nvSpPr>
        <p:spPr>
          <a:xfrm>
            <a:off x="1981200" y="28956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Scriber</a:t>
            </a:r>
          </a:p>
          <a:p>
            <a:pPr marL="0" indent="0">
              <a:buFont typeface="Arial" pitchFamily="34" charset="0"/>
              <a:buNone/>
            </a:pPr>
            <a:r>
              <a:rPr lang="en-GB" sz="1800" dirty="0" smtClean="0">
                <a:latin typeface="Helvetica"/>
                <a:cs typeface="Helvetica"/>
              </a:rPr>
              <a:t> </a:t>
            </a:r>
          </a:p>
        </p:txBody>
      </p:sp>
      <p:pic>
        <p:nvPicPr>
          <p:cNvPr id="4" name="Picture 3" descr="76054.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57400" y="3200400"/>
            <a:ext cx="1752600" cy="1447800"/>
          </a:xfrm>
          <a:prstGeom prst="rect">
            <a:avLst/>
          </a:prstGeom>
        </p:spPr>
      </p:pic>
      <p:sp>
        <p:nvSpPr>
          <p:cNvPr id="11" name="Content Placeholder 2"/>
          <p:cNvSpPr txBox="1">
            <a:spLocks/>
          </p:cNvSpPr>
          <p:nvPr/>
        </p:nvSpPr>
        <p:spPr>
          <a:xfrm>
            <a:off x="4343400" y="3429000"/>
            <a:ext cx="48006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latin typeface="Helvetica"/>
                <a:cs typeface="Helvetica"/>
              </a:rPr>
              <a:t>The ‘Scriber’ is used to mark your metal.</a:t>
            </a:r>
          </a:p>
          <a:p>
            <a:pPr marL="0" indent="0">
              <a:buFont typeface="Arial" pitchFamily="34" charset="0"/>
              <a:buNone/>
            </a:pPr>
            <a:endParaRPr lang="en-GB" sz="1800" dirty="0">
              <a:latin typeface="Helvetica"/>
              <a:cs typeface="Helvetica"/>
            </a:endParaRPr>
          </a:p>
          <a:p>
            <a:pPr marL="0" indent="0">
              <a:buFont typeface="Arial" pitchFamily="34" charset="0"/>
              <a:buNone/>
            </a:pPr>
            <a:endParaRPr lang="en-GB" sz="1400" dirty="0" smtClean="0">
              <a:latin typeface="Helvetica"/>
              <a:cs typeface="Helvetica"/>
            </a:endParaRPr>
          </a:p>
          <a:p>
            <a:pPr marL="0" indent="0">
              <a:buFont typeface="Arial" pitchFamily="34" charset="0"/>
              <a:buNone/>
            </a:pPr>
            <a:endParaRPr lang="en-GB" sz="1400" dirty="0">
              <a:latin typeface="Helvetica"/>
              <a:cs typeface="Helvetica"/>
            </a:endParaRPr>
          </a:p>
          <a:p>
            <a:pPr marL="0" indent="0">
              <a:buFont typeface="Arial" pitchFamily="34" charset="0"/>
              <a:buNone/>
            </a:pPr>
            <a:endParaRPr lang="en-GB" sz="1400" dirty="0" smtClean="0">
              <a:latin typeface="Helvetica"/>
              <a:cs typeface="Helvetica"/>
            </a:endParaRPr>
          </a:p>
          <a:p>
            <a:pPr marL="0" indent="0">
              <a:buFont typeface="Arial" pitchFamily="34" charset="0"/>
              <a:buNone/>
            </a:pPr>
            <a:endParaRPr lang="en-GB" sz="1400" dirty="0">
              <a:latin typeface="Helvetica"/>
              <a:cs typeface="Helvetica"/>
            </a:endParaRPr>
          </a:p>
          <a:p>
            <a:pPr marL="0" indent="0">
              <a:buFont typeface="Arial" pitchFamily="34" charset="0"/>
              <a:buNone/>
            </a:pPr>
            <a:r>
              <a:rPr lang="en-GB" sz="1400" i="1" dirty="0" smtClean="0">
                <a:latin typeface="Helvetica"/>
                <a:cs typeface="Helvetica"/>
              </a:rPr>
              <a:t>‘Engineers Blue’ can be used to help make marks more visible when working.  This is simply a heavily pigmented ink wash.  A simple dry wipe marker will do for now!</a:t>
            </a:r>
          </a:p>
        </p:txBody>
      </p:sp>
      <p:pic>
        <p:nvPicPr>
          <p:cNvPr id="10" name="Picture 9" descr="year-10-engineering-lesson-5-how-to-mark-out-the-spinner-2-3-728.jpg"/>
          <p:cNvPicPr>
            <a:picLocks noChangeAspect="1"/>
          </p:cNvPicPr>
          <p:nvPr/>
        </p:nvPicPr>
        <p:blipFill rotWithShape="1">
          <a:blip r:embed="rId5" cstate="print">
            <a:extLst>
              <a:ext uri="{28A0092B-C50C-407E-A947-70E740481C1C}">
                <a14:useLocalDpi xmlns="" xmlns:a14="http://schemas.microsoft.com/office/drawing/2010/main" val="0"/>
              </a:ext>
            </a:extLst>
          </a:blip>
          <a:srcRect l="10030" t="29662" r="11140" b="18217"/>
          <a:stretch/>
        </p:blipFill>
        <p:spPr>
          <a:xfrm>
            <a:off x="2286000" y="5029200"/>
            <a:ext cx="1818355" cy="90171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362200" y="1600200"/>
            <a:ext cx="67818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can we use to help us see scribed lines?</a:t>
            </a:r>
          </a:p>
          <a:p>
            <a:pPr>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2.  What tool should I use before marking with the ‘Spring dividers’?</a:t>
            </a:r>
          </a:p>
          <a:p>
            <a:pPr>
              <a:buAutoNum type="arabicPeriod" startAt="2"/>
            </a:pPr>
            <a:endParaRPr lang="en-GB" sz="1400" dirty="0" smtClean="0">
              <a:latin typeface="Helvetica" pitchFamily="34" charset="0"/>
              <a:cs typeface="Helvetica" pitchFamily="34" charset="0"/>
            </a:endParaRPr>
          </a:p>
          <a:p>
            <a:pPr marL="228600" indent="-228600">
              <a:buAutoNum type="arabicPeriod" startAt="3"/>
            </a:pPr>
            <a:r>
              <a:rPr lang="en-GB" sz="1400" dirty="0" smtClean="0">
                <a:latin typeface="Helvetica" pitchFamily="34" charset="0"/>
                <a:cs typeface="Helvetica" pitchFamily="34" charset="0"/>
              </a:rPr>
              <a:t>What is a characteristic of the drill bits used in the metal workshop? </a:t>
            </a:r>
          </a:p>
          <a:p>
            <a:pPr marL="0" indent="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4.  What do we use the countersink bit for?</a:t>
            </a:r>
          </a:p>
          <a:p>
            <a:pPr marL="0" indent="0">
              <a:buNone/>
            </a:pPr>
            <a:endParaRPr lang="en-GB" sz="1400" dirty="0" smtClean="0">
              <a:latin typeface="Helvetica" pitchFamily="34" charset="0"/>
              <a:cs typeface="Helvetica" pitchFamily="34" charset="0"/>
            </a:endParaRPr>
          </a:p>
          <a:p>
            <a:pPr marL="228600" indent="-228600">
              <a:buAutoNum type="arabicPeriod" startAt="5"/>
            </a:pPr>
            <a:r>
              <a:rPr lang="en-GB" sz="1400" dirty="0" smtClean="0">
                <a:latin typeface="Helvetica" pitchFamily="34" charset="0"/>
                <a:cs typeface="Helvetica" pitchFamily="34" charset="0"/>
              </a:rPr>
              <a:t>Name the tool I can use to mark a line parallel to an edge?</a:t>
            </a:r>
          </a:p>
          <a:p>
            <a:pPr marL="228600" indent="-228600">
              <a:buNone/>
            </a:pPr>
            <a:endParaRPr lang="en-GB" sz="1400" dirty="0" smtClean="0">
              <a:latin typeface="Helvetica" pitchFamily="34" charset="0"/>
              <a:cs typeface="Helvetica" pitchFamily="34" charset="0"/>
            </a:endParaRPr>
          </a:p>
          <a:p>
            <a:pPr marL="228600" indent="-228600">
              <a:buNone/>
            </a:pPr>
            <a:r>
              <a:rPr lang="en-GB" sz="1400" dirty="0" smtClean="0">
                <a:latin typeface="Helvetica" pitchFamily="34" charset="0"/>
                <a:cs typeface="Helvetica" pitchFamily="34" charset="0"/>
              </a:rPr>
              <a:t>6.  What is the name given to the handle insert on a file?</a:t>
            </a:r>
          </a:p>
          <a:p>
            <a:pPr marL="228600" indent="-228600">
              <a:buAutoNum type="arabicPeriod" startAt="5"/>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7.  What sizes can I measure with the ‘</a:t>
            </a:r>
            <a:r>
              <a:rPr lang="en-GB" sz="1400" dirty="0">
                <a:latin typeface="Helvetica" pitchFamily="34" charset="0"/>
                <a:cs typeface="Helvetica" pitchFamily="34" charset="0"/>
              </a:rPr>
              <a:t>V</a:t>
            </a:r>
            <a:r>
              <a:rPr lang="en-GB" sz="1400" dirty="0" smtClean="0">
                <a:latin typeface="Helvetica" pitchFamily="34" charset="0"/>
                <a:cs typeface="Helvetica" pitchFamily="34" charset="0"/>
              </a:rPr>
              <a:t>ernier gauge’?</a:t>
            </a:r>
          </a:p>
          <a:p>
            <a:pPr marL="0" indent="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8.  Name four types of rivet.</a:t>
            </a:r>
          </a:p>
          <a:p>
            <a:pPr marL="0" indent="0">
              <a:buNone/>
            </a:pPr>
            <a:endParaRPr lang="en-GB" sz="1400" dirty="0">
              <a:latin typeface="Helvetica" pitchFamily="34" charset="0"/>
              <a:cs typeface="Helvetica" pitchFamily="34" charset="0"/>
            </a:endParaRPr>
          </a:p>
          <a:p>
            <a:pPr marL="228600" indent="-228600">
              <a:buAutoNum type="arabicPeriod" startAt="9"/>
            </a:pPr>
            <a:r>
              <a:rPr lang="en-GB" sz="1400" dirty="0" smtClean="0">
                <a:latin typeface="Helvetica" pitchFamily="34" charset="0"/>
                <a:cs typeface="Helvetica" pitchFamily="34" charset="0"/>
              </a:rPr>
              <a:t>What type of clamp should </a:t>
            </a:r>
            <a:r>
              <a:rPr lang="en-US" sz="1400" dirty="0" smtClean="0">
                <a:latin typeface="Helvetica" pitchFamily="34" charset="0"/>
                <a:cs typeface="Helvetica" pitchFamily="34" charset="0"/>
              </a:rPr>
              <a:t>I</a:t>
            </a:r>
            <a:r>
              <a:rPr lang="en-GB" sz="1400" dirty="0" smtClean="0">
                <a:latin typeface="Helvetica" pitchFamily="34" charset="0"/>
                <a:cs typeface="Helvetica" pitchFamily="34" charset="0"/>
              </a:rPr>
              <a:t> use to secure long sections of bar when drilling?</a:t>
            </a:r>
          </a:p>
          <a:p>
            <a:pPr marL="228600" indent="-228600">
              <a:buAutoNum type="arabicPeriod" startAt="9"/>
            </a:pPr>
            <a:endParaRPr lang="en-GB" sz="1400" dirty="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10.  What tool(s) should be used to form the head on a solid rivet?</a:t>
            </a:r>
          </a:p>
          <a:p>
            <a:pPr marL="0" indent="0">
              <a:buNone/>
            </a:pPr>
            <a:endParaRPr lang="en-GB" sz="1200" dirty="0">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a:t>
            </a:r>
            <a:r>
              <a:rPr lang="en-GB" sz="4000" b="1" dirty="0">
                <a:latin typeface="Helvetica"/>
                <a:cs typeface="Helvetica"/>
              </a:rPr>
              <a:t>2</a:t>
            </a:r>
            <a:r>
              <a:rPr lang="en-GB" sz="4000" b="1" dirty="0" smtClean="0">
                <a:latin typeface="Helvetica"/>
                <a:cs typeface="Helvetica"/>
              </a:rPr>
              <a:t>.0</a:t>
            </a:r>
            <a:endParaRPr lang="en-GB" sz="4000" b="1" dirty="0">
              <a:latin typeface="Helvetica"/>
              <a:cs typeface="Helvetica"/>
            </a:endParaRPr>
          </a:p>
        </p:txBody>
      </p:sp>
      <p:sp>
        <p:nvSpPr>
          <p:cNvPr id="9" name="Rectangle 8"/>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 xmlns:p14="http://schemas.microsoft.com/office/powerpoint/2010/main" val="2001395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362200" y="1600200"/>
            <a:ext cx="67818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can we use to help us see scribed lines?</a:t>
            </a:r>
          </a:p>
          <a:p>
            <a:pPr marL="0" indent="0">
              <a:buNone/>
            </a:pPr>
            <a:r>
              <a:rPr lang="en-GB" sz="1400" i="1" dirty="0" smtClean="0">
                <a:solidFill>
                  <a:srgbClr val="FF0000"/>
                </a:solidFill>
                <a:latin typeface="Helvetica" pitchFamily="34" charset="0"/>
                <a:cs typeface="Helvetica" pitchFamily="34" charset="0"/>
              </a:rPr>
              <a:t>Engineers Blue</a:t>
            </a:r>
          </a:p>
          <a:p>
            <a:pPr marL="0" indent="0">
              <a:buNone/>
            </a:pPr>
            <a:r>
              <a:rPr lang="en-GB" sz="1400" dirty="0" smtClean="0">
                <a:latin typeface="Helvetica" pitchFamily="34" charset="0"/>
                <a:cs typeface="Helvetica" pitchFamily="34" charset="0"/>
              </a:rPr>
              <a:t>2.  What tool should I use before marking with the ‘Spring dividers’?</a:t>
            </a:r>
          </a:p>
          <a:p>
            <a:pPr marL="0" indent="0">
              <a:buNone/>
            </a:pPr>
            <a:r>
              <a:rPr lang="en-GB" sz="1400" i="1" dirty="0" smtClean="0">
                <a:solidFill>
                  <a:srgbClr val="FF0000"/>
                </a:solidFill>
                <a:latin typeface="Helvetica" pitchFamily="34" charset="0"/>
                <a:cs typeface="Helvetica" pitchFamily="34" charset="0"/>
              </a:rPr>
              <a:t>Centre Punch</a:t>
            </a:r>
          </a:p>
          <a:p>
            <a:pPr marL="228600" indent="-228600">
              <a:buAutoNum type="arabicPeriod" startAt="3"/>
            </a:pPr>
            <a:r>
              <a:rPr lang="en-GB" sz="1400" dirty="0" smtClean="0">
                <a:latin typeface="Helvetica" pitchFamily="34" charset="0"/>
                <a:cs typeface="Helvetica" pitchFamily="34" charset="0"/>
              </a:rPr>
              <a:t>What is a characteristic of the drill bits used in the metal workshop? </a:t>
            </a:r>
          </a:p>
          <a:p>
            <a:pPr marL="0" indent="0">
              <a:buNone/>
            </a:pPr>
            <a:r>
              <a:rPr lang="en-GB" sz="1400" i="1" dirty="0" smtClean="0">
                <a:solidFill>
                  <a:srgbClr val="FF0000"/>
                </a:solidFill>
                <a:latin typeface="Helvetica" pitchFamily="34" charset="0"/>
                <a:cs typeface="Helvetica" pitchFamily="34" charset="0"/>
              </a:rPr>
              <a:t>Black in colour</a:t>
            </a:r>
          </a:p>
          <a:p>
            <a:pPr marL="0" indent="0">
              <a:buNone/>
            </a:pPr>
            <a:r>
              <a:rPr lang="en-GB" sz="1400" dirty="0" smtClean="0">
                <a:latin typeface="Helvetica" pitchFamily="34" charset="0"/>
                <a:cs typeface="Helvetica" pitchFamily="34" charset="0"/>
              </a:rPr>
              <a:t>4.  What do we use the countersink bit for?</a:t>
            </a:r>
          </a:p>
          <a:p>
            <a:pPr marL="0" indent="0">
              <a:buNone/>
            </a:pPr>
            <a:r>
              <a:rPr lang="en-GB" sz="1400" i="1" dirty="0" smtClean="0">
                <a:solidFill>
                  <a:srgbClr val="FF0000"/>
                </a:solidFill>
                <a:latin typeface="Helvetica" pitchFamily="34" charset="0"/>
                <a:cs typeface="Helvetica" pitchFamily="34" charset="0"/>
              </a:rPr>
              <a:t>Remove Burr</a:t>
            </a:r>
          </a:p>
          <a:p>
            <a:pPr marL="228600" indent="-228600">
              <a:buAutoNum type="arabicPeriod" startAt="5"/>
            </a:pPr>
            <a:r>
              <a:rPr lang="en-GB" sz="1400" dirty="0" smtClean="0">
                <a:latin typeface="Helvetica" pitchFamily="34" charset="0"/>
                <a:cs typeface="Helvetica" pitchFamily="34" charset="0"/>
              </a:rPr>
              <a:t>Name the tool I can use to mark a line parallel to an edge?</a:t>
            </a:r>
          </a:p>
          <a:p>
            <a:pPr marL="228600" indent="-228600">
              <a:buNone/>
            </a:pPr>
            <a:r>
              <a:rPr lang="en-GB" sz="1400" i="1" dirty="0" smtClean="0">
                <a:solidFill>
                  <a:srgbClr val="FF0000"/>
                </a:solidFill>
                <a:latin typeface="Helvetica" pitchFamily="34" charset="0"/>
                <a:cs typeface="Helvetica" pitchFamily="34" charset="0"/>
              </a:rPr>
              <a:t>Odd Leg </a:t>
            </a:r>
            <a:r>
              <a:rPr lang="en-GB" sz="1400" i="1" dirty="0" err="1" smtClean="0">
                <a:solidFill>
                  <a:srgbClr val="FF0000"/>
                </a:solidFill>
                <a:latin typeface="Helvetica" pitchFamily="34" charset="0"/>
                <a:cs typeface="Helvetica" pitchFamily="34" charset="0"/>
              </a:rPr>
              <a:t>Caliper</a:t>
            </a:r>
            <a:endParaRPr lang="en-GB" sz="1400" i="1" dirty="0" smtClean="0">
              <a:solidFill>
                <a:srgbClr val="FF0000"/>
              </a:solidFill>
              <a:latin typeface="Helvetica" pitchFamily="34" charset="0"/>
              <a:cs typeface="Helvetica" pitchFamily="34" charset="0"/>
            </a:endParaRPr>
          </a:p>
          <a:p>
            <a:pPr marL="228600" indent="-228600">
              <a:buNone/>
            </a:pPr>
            <a:r>
              <a:rPr lang="en-GB" sz="1400" dirty="0" smtClean="0">
                <a:latin typeface="Helvetica" pitchFamily="34" charset="0"/>
                <a:cs typeface="Helvetica" pitchFamily="34" charset="0"/>
              </a:rPr>
              <a:t>6.  What is the name given to the handle insert on a file?</a:t>
            </a:r>
          </a:p>
          <a:p>
            <a:pPr marL="0" indent="0">
              <a:buNone/>
            </a:pPr>
            <a:r>
              <a:rPr lang="en-GB" sz="1400" i="1" dirty="0" smtClean="0">
                <a:solidFill>
                  <a:srgbClr val="FF0000"/>
                </a:solidFill>
                <a:latin typeface="Helvetica" pitchFamily="34" charset="0"/>
                <a:cs typeface="Helvetica" pitchFamily="34" charset="0"/>
              </a:rPr>
              <a:t>Tang</a:t>
            </a:r>
          </a:p>
          <a:p>
            <a:pPr marL="0" indent="0">
              <a:buNone/>
            </a:pPr>
            <a:r>
              <a:rPr lang="en-GB" sz="1400" dirty="0" smtClean="0">
                <a:latin typeface="Helvetica" pitchFamily="34" charset="0"/>
                <a:cs typeface="Helvetica" pitchFamily="34" charset="0"/>
              </a:rPr>
              <a:t>7.  What sizes can I measure with the ‘</a:t>
            </a:r>
            <a:r>
              <a:rPr lang="en-GB" sz="1400" dirty="0">
                <a:latin typeface="Helvetica" pitchFamily="34" charset="0"/>
                <a:cs typeface="Helvetica" pitchFamily="34" charset="0"/>
              </a:rPr>
              <a:t>V</a:t>
            </a:r>
            <a:r>
              <a:rPr lang="en-GB" sz="1400" dirty="0" smtClean="0">
                <a:latin typeface="Helvetica" pitchFamily="34" charset="0"/>
                <a:cs typeface="Helvetica" pitchFamily="34" charset="0"/>
              </a:rPr>
              <a:t>ernier gauge’?</a:t>
            </a:r>
          </a:p>
          <a:p>
            <a:pPr marL="0" indent="0">
              <a:buNone/>
            </a:pPr>
            <a:r>
              <a:rPr lang="en-GB" sz="1400" i="1" dirty="0" smtClean="0">
                <a:solidFill>
                  <a:srgbClr val="FF0000"/>
                </a:solidFill>
                <a:latin typeface="Helvetica" pitchFamily="34" charset="0"/>
                <a:cs typeface="Helvetica" pitchFamily="34" charset="0"/>
              </a:rPr>
              <a:t>Outside, inside diameters &amp; Depth</a:t>
            </a:r>
          </a:p>
          <a:p>
            <a:pPr marL="0" indent="0">
              <a:buNone/>
            </a:pPr>
            <a:r>
              <a:rPr lang="en-GB" sz="1400" dirty="0" smtClean="0">
                <a:latin typeface="Helvetica" pitchFamily="34" charset="0"/>
                <a:cs typeface="Helvetica" pitchFamily="34" charset="0"/>
              </a:rPr>
              <a:t>8.  Name four types of rivet.</a:t>
            </a:r>
          </a:p>
          <a:p>
            <a:pPr marL="0" indent="0">
              <a:buNone/>
            </a:pPr>
            <a:r>
              <a:rPr lang="en-GB" sz="1400" i="1" dirty="0" smtClean="0">
                <a:solidFill>
                  <a:srgbClr val="FF0000"/>
                </a:solidFill>
                <a:latin typeface="Helvetica" pitchFamily="34" charset="0"/>
                <a:cs typeface="Helvetica" pitchFamily="34" charset="0"/>
              </a:rPr>
              <a:t>Snap, Countersunk, Flat, Pop</a:t>
            </a:r>
            <a:endParaRPr lang="en-GB" sz="1400" i="1" dirty="0">
              <a:solidFill>
                <a:srgbClr val="FF0000"/>
              </a:solidFill>
              <a:latin typeface="Helvetica" pitchFamily="34" charset="0"/>
              <a:cs typeface="Helvetica" pitchFamily="34" charset="0"/>
            </a:endParaRPr>
          </a:p>
          <a:p>
            <a:pPr marL="228600" indent="-228600">
              <a:buAutoNum type="arabicPeriod" startAt="9"/>
            </a:pPr>
            <a:r>
              <a:rPr lang="en-GB" sz="1400" dirty="0" smtClean="0">
                <a:latin typeface="Helvetica" pitchFamily="34" charset="0"/>
                <a:cs typeface="Helvetica" pitchFamily="34" charset="0"/>
              </a:rPr>
              <a:t>What type of clamp should </a:t>
            </a:r>
            <a:r>
              <a:rPr lang="en-US" sz="1400" dirty="0" smtClean="0">
                <a:latin typeface="Helvetica" pitchFamily="34" charset="0"/>
                <a:cs typeface="Helvetica" pitchFamily="34" charset="0"/>
              </a:rPr>
              <a:t>I</a:t>
            </a:r>
            <a:r>
              <a:rPr lang="en-GB" sz="1400" dirty="0" smtClean="0">
                <a:latin typeface="Helvetica" pitchFamily="34" charset="0"/>
                <a:cs typeface="Helvetica" pitchFamily="34" charset="0"/>
              </a:rPr>
              <a:t> use to secure long sections of bar when drilling?</a:t>
            </a:r>
          </a:p>
          <a:p>
            <a:pPr marL="0" indent="0">
              <a:buNone/>
            </a:pPr>
            <a:r>
              <a:rPr lang="en-GB" sz="1400" i="1" dirty="0" smtClean="0">
                <a:solidFill>
                  <a:srgbClr val="FF0000"/>
                </a:solidFill>
                <a:latin typeface="Helvetica" pitchFamily="34" charset="0"/>
                <a:cs typeface="Helvetica" pitchFamily="34" charset="0"/>
              </a:rPr>
              <a:t>V-Block</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10.  What tool(s) should be used to form the head on a solid rivet?</a:t>
            </a:r>
          </a:p>
          <a:p>
            <a:pPr marL="0" indent="0">
              <a:buNone/>
            </a:pPr>
            <a:r>
              <a:rPr lang="en-GB" sz="1400" i="1" dirty="0">
                <a:solidFill>
                  <a:srgbClr val="FF0000"/>
                </a:solidFill>
                <a:latin typeface="Helvetica" pitchFamily="34" charset="0"/>
                <a:cs typeface="Helvetica" pitchFamily="34" charset="0"/>
              </a:rPr>
              <a:t>Set &amp; </a:t>
            </a:r>
            <a:r>
              <a:rPr lang="en-GB" sz="1400" i="1" dirty="0" smtClean="0">
                <a:solidFill>
                  <a:srgbClr val="FF0000"/>
                </a:solidFill>
                <a:latin typeface="Helvetica" pitchFamily="34" charset="0"/>
                <a:cs typeface="Helvetica" pitchFamily="34" charset="0"/>
              </a:rPr>
              <a:t>Snap, Ball </a:t>
            </a:r>
            <a:r>
              <a:rPr lang="en-GB" sz="1400" i="1" dirty="0" err="1">
                <a:solidFill>
                  <a:srgbClr val="FF0000"/>
                </a:solidFill>
                <a:latin typeface="Helvetica" pitchFamily="34" charset="0"/>
                <a:cs typeface="Helvetica" pitchFamily="34" charset="0"/>
              </a:rPr>
              <a:t>Pien</a:t>
            </a:r>
            <a:r>
              <a:rPr lang="en-GB" sz="1400" i="1" dirty="0">
                <a:solidFill>
                  <a:srgbClr val="FF0000"/>
                </a:solidFill>
                <a:latin typeface="Helvetica" pitchFamily="34" charset="0"/>
                <a:cs typeface="Helvetica" pitchFamily="34" charset="0"/>
              </a:rPr>
              <a:t> </a:t>
            </a:r>
            <a:r>
              <a:rPr lang="en-GB" sz="1400" i="1" dirty="0" smtClean="0">
                <a:solidFill>
                  <a:srgbClr val="FF0000"/>
                </a:solidFill>
                <a:latin typeface="Helvetica" pitchFamily="34" charset="0"/>
                <a:cs typeface="Helvetica" pitchFamily="34" charset="0"/>
              </a:rPr>
              <a:t>Hammer </a:t>
            </a:r>
            <a:endParaRPr lang="en-GB" sz="1400" i="1" dirty="0">
              <a:solidFill>
                <a:srgbClr val="FF0000"/>
              </a:solidFill>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a:t>
            </a:r>
            <a:r>
              <a:rPr lang="en-GB" sz="4000" b="1" dirty="0">
                <a:latin typeface="Helvetica"/>
                <a:cs typeface="Helvetica"/>
              </a:rPr>
              <a:t>2</a:t>
            </a:r>
            <a:r>
              <a:rPr lang="en-GB" sz="4000" b="1" dirty="0" smtClean="0">
                <a:latin typeface="Helvetica"/>
                <a:cs typeface="Helvetica"/>
              </a:rPr>
              <a:t>.0</a:t>
            </a:r>
            <a:endParaRPr lang="en-GB" sz="4000" b="1" dirty="0">
              <a:latin typeface="Helvetica"/>
              <a:cs typeface="Helvetica"/>
            </a:endParaRPr>
          </a:p>
        </p:txBody>
      </p:sp>
      <p:sp>
        <p:nvSpPr>
          <p:cNvPr id="9" name="Rectangle 8"/>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 xmlns:p14="http://schemas.microsoft.com/office/powerpoint/2010/main" val="2047830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descr="data:image/jpeg;base64,/9j/4AAQSkZJRgABAQAAAQABAAD/2wCEAAkGBxMTEhUSExMVFRUVFRUVFRUXFxUWFRUVFRUWFhUVFRUYHSggGBolHRUVITEhJSkrLi4uFx8zODMtNygtLisBCgoKDg0OGhAQGy0mICUtLS0tLS0tLS0tLS0tLS0tLS0tLS0tLS0tLS0tLS0tLS0tLS0tLS0tLS0tLS0tLS0tLf/AABEIALwBDAMBEQACEQEDEQH/xAAcAAACAwEBAQEAAAAAAAAAAAADBAECBQAGBwj/xAA8EAABAwIDBQYEBAYCAgMAAAABAAIDBBEFITEGEkFRcTJCYYGRoRMiscFSctHhFENigvDxB5KywiMzov/EABsBAAMBAQEBAQAAAAAAAAAAAAECAwAEBQYH/8QALREAAgIBBAEDAwUAAgMAAAAAAAECEQMEEiExQQUTUSIykRRCYXGBUrEjQ6H/2gAMAwEAAhEDEQA/APXRYpG7R49V5fB6DxyXgajqAdCERNrCiRAFFhIiCgglRBRYTLWzUXFQjuYNpcTo7gbSwlCO4G0kOC1golEFHWWMdZYxyxjljHLGOssYgmywUgMlQErkMoislQktlFEUnqQBcmyA6jZh1+0LG5A3KDdHVj0s5HnazFpJONglcj0MemjHsUEZPMpLL2kX3A3VLZkmyklWB2ULKKFdicsxOq1jXRSGJzjkLpJZFHsEpV2bFBgZOblwZtal0Qnm+DfpsOa3gvNyZ5SOdzbHoYCdApqLkTlKux2OlA1VlCMfuJObfRZzwEHk+AJAjKp2xqPnXwQvqtx6T/kKyaRvZkcPNFTJvFjb5QzFjNQ3SS/UI7yb0uJjsO1c7e00O6FNvIy0EX0x+HbId6Nw6ZoqaIy0EvDNCDaqB3et1yR3EZaTIvBow4tE7R7T5rEXiku0NsnB0KIjQQPWoWiwkWNRcSrAouJkbZqLCZbcLtLiUJtwNpbfC2420kuCNgpgJKlK5jKInLUJLKJCk9SGi5NkB4xb6MDEdpGtyZ8x9lrO3Fo5S5Z5+sxCSTU2HJTczvx6eEBdkSWyzYTcAGaDZlbYGatA7KWyixryIPlLjqtY9pdBIoi7IC6WU1Hsm5GtRYG52blwZtao8RIyzJdHoKTDmM0C83JnlPs55TbHooicgFJJy6JtpD0dGBm4+S6FiUVcyTm30XfKBkMkJZkuIgSsXfKoOVjJAsylsJcQlI8gu4+RtqXDiV9jR9BuT8B4q93NCgOMH4DDE/6UKF9mLCsxBvEELCvB8MK2oYeKPIjwyLgNPEFCxXCS8EGAf6RUhX/IaKWRmbZHC3iUd5OWKEu0Ow47Ut79+oTe4yMtJiY/DtbKO0wHoU3uEZaCPhmjBtfH3mub5X+iKmiEtDNdD9PtFA7vgdckdyIS02ReDQir43aPB81iTxyXaGGSjmiK0XEiwKOlfksZIzqmra0XcQEtlYwb4R5vENpxmIxvHnwQcqO7FopPmXBgVVbJIbvcenBI5HfjwQh0gbIkllLDBoGqVsCTYCWqAyaENxWMEuxSWUk6rDWBawuOQuhKSiuTN12bOG4C52bsguDNrlH7TnyZl4PR0mGsZoF5mTUTn2zllNseZHfIBRSbfAjddjsVCBm8+Q1XSsCjzNknkb+0I6oAyaLBaWelUFQu2+xZ8q5nJspQPVCwhI4CUjmI5DLIAFJzbJuQXJZQbE3Hx+TAp26sv0X10dXil5PoFmi/InJSPbq0jyV45IvpjqSYOyYNlSsFMkSLUHcWD1qDvYRtS4cShQdyYZmIP5oUBxg/AZuJniAtQrwwYZmItPArCPT/AAwraph4+q1ivBMIN08QVrEcJLwWDLaZdCipCNfKDw1czc2yOHnce6Km0SlhxvtDkeP1Le8D1Cb3GTejxMZftVNu2LW355/RZzJrQQvsxqmpfKbvJPhwHkkbZ1wxQx/aUZElbHbCZDVBhUW+gMlXwahZRY0uxZ0t0AtnQRkpZSS5YkmalDgLn5uyC4s2ujHiJKWdLo9DR4ZHGMhnzXl5NROfZzSyNjjW8lLsRjUVLxdkqKH/ACJufwMiYNFgAPqn9/aqihNrfYvJMSoSm32Mogr3S2MFjgJSOaQjmMxwAKTnZNyCEgIKLYjYF86vCAjYE1KuogsUNKVL3EejuAvpebfZOsnwwqQrNhkbtYx6K0dRkXUh1kkvIjPs5A7ukdF0R1+VeSizzEJtkWnsvI6q8fU35Q61L8oSk2UlGjgfZXj6ljfaKLUxEJ8Cnb3Cei6I6vDLyUWaD8iUlLI3Vjh5FXU4vpjqSfRQHmmGKkrBss1ywbZIcUA72EbVOGhIWo1ryHZiDxxuhQNsH4DsxU8QCtQrwwYYYk08CEBfY+GHgqGOOR8VmLLDJFn1PABK5fAuxISmlJKw98EbhNrcUrkl2JZsUWAPfYu+Ue64MuvjDiPJCWdLo9FRYXHGMhnzXmZdRPJ2zmlkchyygIGjgPFOo/IrkHbut6plOMehHbBvlU27GoHdKEJHASlc0hHKhqOABRc2ybkE0QSbEbBSTK0cYrYnNUKqgK2ZdZiQbxXZi07kRnmUTFlxgk5L0Y6RJcnHLUtvg9ZvL5+j6Mt8RCkAnf8ABCjUQQ3kjyamVMLT4I7pGtlTTDgVvcNuKGlKb3EHcgT6Y8R7J1k+GHcKTYXE7tRt9FaOpyR6kOskl0xCfZmB3dLehXRH1DKii1E0Iy7It7sh8wrx9Tf7olFqn5QlPspKOy5p9l0R9RxPvgdamPkQlwOdv8snpmuiOrwy6kVWaD8iclO9urSOoKtGcX0x1JMHZMGyQ5ANjmG9o9Ckn0GT+kbDST9kjaSOVs1KHAHvzd8o8dVwZtdGHEeSUsyXR6KiwyOMZC55leXl1E8nbOeWSUh1RJlmsJQsDaDsYBqipCttnSS3WbvsyVAiUAhI4CUrmkI5JDUdOAoyyNk3JsKlSbEbBvlAVI4xWxWWoV4wFszquva0ZldWPA5dE55FHs8/WYuXZNXo4tIo9nDk1LfETOcC7MkldipdHJK32XEY4p9rBuiuz3ppXL5FZEfVe6DMThwKO5MbeiqIbR11gk3WMTvLUYkOQoxYSFCjUTv+AWoFEENPBa5G5IMDeaO+QbZQ0vIhH3Pk24oaV3JFZEbcgb6fm31CdZK6YVITmwmJ2sbfRXjqssepFFkkvIjNstCdAW9Crx9SyrvkotTNAodk2tNxIbWtpmqP1R19pT9XxVGzR4XHHoLnmcyuHLqZ5O2cssjkOWUBCzYitYGwojA1S3YttnF/JY1FCUQl44SUrmkK5JDUVMApSyNknJsMk7Eso+QBVjjFbFpZ1dQAIVNYGjMq0MTl0TlNLswa7GuDV6WLR+ZHFl1a6iZD3uf2jdd0YqHRxuUpPko9zW6nyVIY5TfBKeWMRV+Jcl349Gl2Q9ychOXFDddiwpdBq+z7Rur8uPq9xG6sayCzwWsNg3QNPBMptB3Mo6kHMplkYymyhozwKb3EN7gM0zuV02+IyyIo5hGoKKaGUkVBRGtE3QMddajE7y1GLByFGLCQoUCkdvjiAtRqOs3ktybk4RjmtbNycIeRCO4FltwDVGwW2VdIsaihKIS8cJKVzSFckhuKmA1zUnkbJObYZJyxLKPkATrGCxeSdWjAWxSaoAzJV4Y7FcqMLEMbAybmV6GLRt8yOPJqorhGJPO55u4+S9CGOMOkcE8kp9sEbNzJsrRjKbpEZSjDsQq8UAuGrvxaLzMg8kp9cGPNVuccyvQhBRVI0YIgvyVoYnJ8FFEAZF2x0XHI+0+6iVfju0+kLiZDaAuJ0NpiwmSuISweENprZOXNCmGzt1Y247dWDZVzAdQFk2GwbqZvL0TrJIbcwZoxwJ+qPusZZGUNIeBB9k3uIb3SjoHcvRNvj8je4gZBGoI8ijaGUkcHI0Em6Bjt5ajBITmErBLoq85pgFo4i7RBySFckhqKlA1zUZZG+iTm2HCQUhzrJlBi2AknV4wFFJZ1WMANmPiGMtZkMzyC78OjlPl9HLl1MYGBU1z5NTYcgvSx4YY+jz8maeTsAGgaqyTk6RFyjBcilTiLW5DNduLRt8yOeWdy4gYlXXOcdV6UMMYKkKoc2xQm6tGDbpFEiN8Behh0TfMiiiULrr0YYox6KHfDKfgx9Ej2teO1CerXX9jZfk0vS4v7Z/k7Y65eUNw7XwntB7erTb1F1CXpWVdU/wDS0dZjZoU20FO/SVl+VwD6Fc09Dmh3FlY54PpmjHVA6EHzXM8bXaKqSCCZLtDZdsqG0NlxKlcTF2zJdpi4nQcTFhMhtCSHhDaayckKDuJssazt1ANlHRA6geiKk15G3AzSt5W6EplkkFTZQ0XInzTe78oZZWcykIOoWeRMLy8BY6UDM5pXkfgRzbDgKYhBNlSMbA2BknVVAUUknVIxBZl4jizI9TnyGq7MOllk6Rz5c8Yds89V4nJJl2R4a+q9PFpoY/5ZwT1M59cITDF0rnhHM/p5YCprmM8SuvFpJPmXBzzz3xD8mPVYi53HJenjwxh0iaxt8sQLyVdRLKIMuXbh0cp8vhDqBRz16ePBCHSHqjmNJVgo06PDic3ZDxUZ5fCOiGC+WN7sQytfxSfV5ZT6fA02qjPGy+HekyLo8v8AUrymEAae8FN4ci8DLPjfkq+kB1APok3SiOtsumCFEB2d5v5SW/RH3N3fP9jq10w7KmoZ2Z39DZ31Cm8WCXcEOs+VdMci2gqm6/Df1BafUH7KEtBp5dWisdbkXaHItrnjtwH+1wPsQFzy9Ki/tn+UWjr15Q9DtfCe1vs6tP1F1zy9KzLqn/paOtxPyaNPj9O/szMPhvAH0K5p6LNHuLLRzwl0x9lSDoQVzvG12U3IKJUjiGywlQ2hssJUHExcTJdpi4nQcTFxMl2BLCULbDWWDwl2msm4RUbNuAyTWVYwAKvmV4wBZnV2JMYLudb6+S6MWCWR1FEp5YwVyZ56sxd8mTPlHM6n9F6eLRwhzLlnn5NXKXEOBD4OeZuV2f0cn8sFNO1mp8l0YtLOfL4RGedLiPLMatxMuyGQXp4tPDH0R2uXMmZr3ldCRRRooeZPkurFpp5OuiiiUdJy0XrYdLCH9lEqKALpCOUtA53DLmpyyJFIY3L+jSYyOMfid7KTUm+ejoWzHwuWAqKskXKFpcIVyb7FvjJTC/xSvn6PMpEiY81qBtTCsrXDilcbJvDEaZizxxupPTwl2jbJLpsYjxjm0FSejxsbflXkYZiTDqLKL0Pww+/PygraqM95SekyLqhv1MfKYQBp0IKm8WWPgZZ8T7ZD6UHgCk3yiVSg+mDbSBvZu38pLfoi8l98/wBjLdHpjUVTO3szP6Gzh/8AoKMsWGXcF/0UjmyryNR4/Ut13HdWkH1B+yjLQYJdWii1mRdoci2reO3D/wBXA+xAXPL0uP7Z/lFlr15Q7DtVCe0Ht6tJ923XPP0zKuqf+lY6zG/I/BjkDtJW9LgH0K5paPNHuLLxzwfTHmVAOhUHBrsopIuJUriGwglQcQ2XMuRWhHkDEKusa0EuIA5ldOPE5OkhJTUVbPPV2PF2UX/Y/YL1MWhS5n+Dgy6y+IfkyHNLjdxJPMruVJUjjdt3IiaRrBdxt4cVbFgnk5XRGeeMOFyzMrMWNrNyHuvTxaaMP7Od75/cZMk/MrrSHjBIE48SbfVXxYJ5H9KKKNg3S8B68V6uDRRhzLllFFIoAu1Ugh6elc7IBLKaiuR4Qcuh6GBsfbFzyH3SSuXktGMYPnlkzVhOWg5BJaj0GUnLsTkmSOQDoonyEBov9Fw6jW48XnkpHHKRtQ7NEi7jmvGyeqZG7RdYUlyeaEg4j0K+gl6dDwzyXBHNeOnuoS9OmvtaA4Frf1D6fVc8tHlXgXayzWHW1/8APBQljlHtAo4vPJICiN4rUaiweg0BoOyV3PJChXBMM2tcNDf6JXER4YhWYu/mpvTwfg3tyXTYxHjR4tCk9FjfQylmj5DtxVnEWUnofhhWfIu1YVtbGeNlKWjyLob9V8xYRpadHBSeDLHwFZ8T7dFjADyKn9UfBVOD6aKthLeyS3oSPolbvvkdKS+1jUddO3SR3nZ31Ungwy7iiizZY/uHIcenGu671ChLQ4X1aKrWZF3Q2dpHlhHwwHcDe4+inH06Cf3cDvXcdcmRO50h3nuJPDkOgXfBRxqoo45ylkdyZDrNF3Gw8fsq48csj+lEpZIw7M2sxa3Yy8eP7L0cOjjHmXP/AEc7lOf8IxpaguNyV3baGjjUQYJOfDmdFSGOUnUVZRRKOkA0zPM/YL1MOgS5yfgoo/IEr0YxUVSGCRQl2QC0pJdhSb4RpxUDWi8h/t4qW+Uvt6+SyxJcyf8AhaSrys0bo8NT1KVUh9zql0JzSoOVigGkuNmi58Fy5tRDErkxowbZt4bs653zSZDkvC1Pqcp8Q4R0ww12elpqRsYs0Ly3Jt2y/HgY3DyQsNnzIxt5+y/R6izxmmV+HyIW9v4FKmM8kHjYSLJXFmOJPNSlhhLuKMSXlQlosL8C7UXbN4BQl6bB9SBsRPxR4qEvTZrpoGxkh3ioy0eaP7QbWXt59NFzyxzj2v8A4LRG8eiWgUQChRqLB61Aos2Q80KFcUMR1ThxKVxsR4Y/AyzFHjipPDB9pG9prpsO3GTxAKm9HjfgP/lXUgzMZbxCk9DHwwrLlXaTGocSjOSi9FJdM36l/uiVq8Ta3JuZ5/sr4tElzPkDzTyfbwjGnqnPNyV3xglwgxxpCjyXaf6HjyVYq3SKpFC4AW1PPh+69HD6e3zk4/goo/INzydf2XqY8cYKooYljCU/CCP0+HZbzzuj3PQKTyN8RKRxeZcDP8SGAhgt48VNpdvkqpKPEeP+xKadBysUA6T30UsmSMFcgpGlh+BSS2c75G+5Xian1Vfbj/J0Qwt8s9RQYXHEPlAvz4rxp5JTdyZ0JJdDzWX0U3wEtI9rNczySbr6MIPxAk62R2BTPm28v0Ozyjt9OmzFg9MptAouJim91i7Uzvi+ATLIvKNsJ3m8lrgwbWTujmjti+mBxZxj8Qh7Xwb+ypjKDhIFkFqRxZrOBKnLDCXcUbsnfKhLRYX4F2okSeChL02D6bNsLiQeKhL02fhoXYXDhzH0UJaHMvAHFlwD/ma55Ypx7iwNM4XU3wAi6JqLwOzHVBonNcBJyS42FyTknQca+lFHWaMzc3zA+5Xbh0OTJy+EXUPkBNOXZZBv4RkP3PiV7GHTwxL6Vz8+R0kijQrGHaehLszkOZU3Pwh443Ll8IdYWMyYLn8R+wU2v+X4LJKP2/kRmqCTcm6zlwB88gZZf1UpSrkIzQYXLNbdFm/iP2HFeTqvVIY+IcstDE3y+D1OG4DHFmRvO5n7Lwc2oyZXcmdMYqPRrAKA1Fy0NzdlyHEpXLwGhWqru63Ie6CjfLAZdRUeKrGIGzIqMYYDa9+iusEmrJykrGJtlIz2Xvb6ELuh6xnXaTFeCDEZtk5O7I09QW/quyHrkf3R/Aj0/wAMRmwCob/Lv+Ugrrh6vp5ea/tEnhkhKWne3tMc3qCuuGrwz6kn/orhJeAQcuhNMRlro2Y7eWsJN0ykAs1xTrIwcMt8Y9UyysG1EiQcgm3rygbSbtWuDF2nbo5rbY+GZpnfCW9v4AcYileNo1ld1LtDZYPcNCVOWGEu4oHBPxXf4FF6HE/2gpF2S5g2CjL0uD6bQkoJ8Bp6om4aA0cbanqftor4NDjxc9v5Y8UkhcBddBGIKNztP2SSkkNGLl0aMVOxn9TvYKUm33wWjCMf5A1FSTqUm5JUhnLkTllvcpWwWRRUkkptG2/j3R5rz9T6jjw8dspDHKR6nDdmWts6Q77uXdHQL5/Ua7LmfPCOqOOMTebGBkFyFOwgjyuchzKVyoyBTVYbk3/sdfJJTfYDNqKm7umSpGNI1mRiOKsYTc3NsmjM/srQwyl0I5pHnq3EHyHP5R+EfcrshiUSTk2K2VQNn1bdjOjiOoXhe4/KOk4UgOjmn2+qb3Uair6R3L7plNGoE6I8R6ptyAKT4bE7tRsPkL+qrHPOP2tr/QOKfYhNszAdGub0cfoV1w9S1Ef3fkR4YPwITbIjuyn+4X9wuuHreVfdFMm8EfAjLsxOOzuP6Gx911w9bxv7otCPTvwxGfC526xP8hf/AMV1w9T00v3V/Yjwy+BJ1xqCOuX1XZDUYp/bJfkRxa7JBVbQpO8juNRwctZiwcm3AZYSFMsjM0W+KU3uvyLtRPxfAJvcj5QNhYOCO6JnBnAjmjUfkVxYRjQTqFtvwCjSp6RoF3G+WQXPOTT5Kxgq5LT1PAZBQ3fBaxUyJWwAM3u3WAuPIfc8FyZ9Xjwr6mNGDl0b2G7L3s6Y3/oGnmeK8DU+p5MtqPCOiGGK5Z6aCBrBZoAA5Lzf5ZewzWE6f6Qbo1ESTNYD3j7fuktsJm1NYTmSmjEBm1Fa1oLnuDQOJ8eXiqxg26QHJLs87W4459xENxv4j2j0HBdkNOlzLki530ZgZ6nidT1KvYhdrLrDDsWHOIvp1S7kNtZ7X4i8dotZZsy1GDNqCOJCXajWGbXu5362KGwJcVgOrQfZb6l5MSJIzwI90d0l2Bk/AYdH+oR9z+Ak/wAGeFj0ITLIgUBfTuHAplJGAyQA6tB6gFMmBoQmwKndrEB+W7forw1OWP2yYrgn4EJtk4j2XPb53HuuqHqmoj5sR4YPwIT7IvHYkafzAj6Lrx+tzX3RE/TrwIzbPVLf5Yd+VwP1suuHrWF/cmibwMQlpZGdqN7erTb1C7MfqOnl1IR4pLwCDxzXVDPjl1JfkRxa7L7yrYCN5azE7yazFg5FSAajpLNZ+UKOV/Uwx8iz5M7DM8AMyfJcuXNDGrkyiTlwbOHbPySZyfI3kO0ep4LwtT6q39OPg6YYUvuPUUOHxxCzGgLx5SlJ3IuuBsC/BKzFi1re0fIffkk3fARCoryctG8gjt8sFmbUVXiqKIEzz2I7QC5bEN8jLe7g8+PkuvHp33Lgm8nwYry57t55Lnew6DgupJRVInd8ss1YweGmLlv5CPRQtb4nmlcrXAyLmS6CQU34MqHaOpbruu6tsfULPS430T3yQ9Dtge/F5td+qlLRfDG935H4NrIDqXN6g/ZRejyLob3UaMGMwv7MrPUA+hUXgnHtDKSHmS30Km40Na8BWvS0Yu2ZCjIM2oW2hCMqnDil2gsIK08QD1C1Pwwkidh1bboVrkjWTuxniR7plka7RjjTDg4H2R91G74KupXcvRN7iMCdEeIRtM1Cs2Hxv7UbT1ATqUl0wUrM+o2Yp3aMLfykhXhq80OpCPGmZ82x7e5K4dQCuqHq2oj3yI8ERCbZadvZcx3qCuyHrkv3IR6f4EpcIqG6xE/lIK64etYn9yJvBI14MDkl3LXaN0bxcMweQC59X6xH/wBQ+PA/3HpcMwSOIZC7uLjmV4OXNPI7kzpilHo1AFIYv8Pi42Hv6JXIwvU1m6CGZePFCm+zGbLU2b4lUUQGDiWOxxZH5nfgbr58l0Y8Ep8+BZZEjzVXVyTH5zut4Mbp5niu2EIw67+SLbZVrLaJgBI4ydEDGjS0ANyeALiOnNI5UUob3vlsBa3u536BLy3ZrAxxlzt1oLicgALpvBuz09DsLUPYHE7l+7+qTd/Advyz5+YyrEuAT4RxCNs1A3U4R3MFAn0qKmA5jZG9lzh0cR7Iva+0HkbixmpZ/MJH9QBUpYMUvAdzHYNrZh2mNd0uCpy0cH0xlkZowbZR95jm+jlGWil4Yyyo0qfaend/MA/NcKEtLkXgZTiaUdZG7Nr2noQpOEl2hlJBxNdLQSfiobTFhIUKDwXZORxKDijB2Vjud+qG2jF/4scWgoK/kxYPjPAhNvkYkRsPe9UVkMX/AIUcCCj7iMd/DeCO5MwTctwW4NRZsRPh4rXSMDdUNbfdzPMpeWYzn1NySTeydRNdGPiWJsjF3usPc9BxVoY3LpCykl2eUxHHZJvljuxmm93j+i7cenjDmXLIym2IwwhufHmVduxUFAShG6ajLszkNb/og2FL5HomBunDjxvy/wA5JW7DwSySzT/Uc/yhCuQmzgezU9QQQC1mpeeZ5JXL4G2/J9HwDZeGmGQ3ncXHVBuw/wBG6EAH5pZJwK6aIBHC/wDmqIbKN8UGgHPjGoWoNlA0LUwEFi1BKOiHILcgBuphyW3MwI0fim3mooaUjT2yR3Jm6Cx1k7NJHjzulcMb7RrY9BtNUtyJa7qP0U3pcbDvkPwbZOHbi67p/VRlofhjrIaVPtbAdd5vUKL0eRdDLIaUGNQv7MjfVQeCa7Q/uIdZODoQehU3Fo1ouJUKGLCVCgF2zIUEM2odwJQ2o1jEFe64Gq1UEpX1ZuR5J4oFmXVVQa25IH6KkY30BtI8tim1HchG8eLjp5c1249L5mSeTwjBcxzzvyOLneP0XWqSqJOw4ZklCgkMJdoEApGlTUQFic7m3h4pHL4GQUuyP+ZDT3WYxajo3zO+HGN5xzy+pWboCVn0TZzYVjLPn+Z34e6P1SNtj2l0ezjjDRYAABAUvZYxcQlGmY+Q1v8AxZOP/rlY/wACC0/dVWUXZFmJVbF10V7wlw/pIcm3pg9v4ZlVFFIztse38zSPqtYHjkvAo4kIi0S0A526hEFEytHDRBBAkIgCDlxWZiiFG5LNivogYsaY2vdYIF0XgjyYG6nHJbczA3UoR3goE6jTbzUWYJG9lzh0JQ+l9o1saixmpZ3yeuam8GOXgO5jsG1so7TWn2KnLRwfTGWRmjT7Ys7zHDpmoy0UvDG900qfaaB3ft1yUXpsi8De4jVo6+NzhuvbrzUJ45LseMkZG0G0bGPcAd518gNPMrpw6eUlyJLJ4PJVdXLObvNm8GjRd8IRxrgi22TFCBoi3ZkEa1Ab+h6mofxeQSN/AyQ7LYfK0f7QowSQ5AAcmj/2QMrPR7P7EyTfPLdjMsuJH2Qv4HpLs+iYTgsNO0CNgHjqT5oGbbNFABZjLrJGGI4AE6QLDAIgM/dU6CRurGKSQtdk5oPUArWzGVW7L0kvbgZ1AsfZFSoO5mFWf8aUjs2F8Z8Dce6bezXHyjDrv+LX6xzNPg4EfRMsgHGLMKq/4/rYzfcDx/SfsU3uA9teGYlZhM8Z+eGRv9p+qKkgPHLwhAjmmEcWu0Q1xCwBiOQ6WuhRkTug5gLGJvlYjoVggHNHJYxxjWNdHOgQMyjoStRijoOYRs1A3Uw5LbmBoG6jCbczUQ2lcNDbpks5J9mDRUwGZzKDZhiyUZIYpqUuPhzQbDRpxQNboNNSkGOhfq48P8C1GH8EwKaoeN1p3fxHIIN+EOo+WfSdn9kIoLOd87xxOg6BKG/g9KAsKSAsYNHCiogGGssmSAWRMQsYTsphOQMdZGjEELNGIIQZitljHBYxVzAdQCtZqM+rwKmk7cLD/aEbDua8nnMV2Ho7EiMt/K4hMmwp2+UfPsdwaOE/IXeZB+yaM2yiwxasy42J5HK1TovJCCLpbNQk9+VlRIVgwc1mGuLCOKzMyQgwLsq95Woy5VgnORoxwSjIs1ZgT5LFBGHcOgBzKWTK7Uh4ckoJOo2BeciiC+T02xGFRzP/APkFwM7cPNK3zRZKo2fV6WnawANAA5BZqhGwqBiQgYYiYE6Aw7UwGSsY5YBCyCf/2Q=="/>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5366" name="AutoShape 6" descr="data:image/jpeg;base64,/9j/4AAQSkZJRgABAQAAAQABAAD/2wCEAAkGBxMTEhUSExMVFRUVFRUVFRUXFxUWFRUVFRUWFhUVFRUYHSggGBolHRUVITEhJSkrLi4uFx8zODMtNygtLisBCgoKDg0OGhAQGy0mICUtLS0tLS0tLS0tLS0tLS0tLS0tLS0tLS0tLS0tLS0tLS0tLS0tLS0tLS0tLS0tLS0tLf/AABEIALwBDAMBEQACEQEDEQH/xAAcAAACAwEBAQEAAAAAAAAAAAADBAECBQAGBwj/xAA8EAABAwIDBQYEBAYCAgMAAAABAAIDBBEFITEGEkFRcTJCYYGRoRMiscFSctHhFENigvDxB5KywiMzov/EABsBAAMBAQEBAQAAAAAAAAAAAAECAwAEBQYH/8QALREAAgIBBAEDAwUAAgMAAAAAAAECEQMEEiExQQUTUSIykRRCYXGBUrEjQ6H/2gAMAwEAAhEDEQA/APXRYpG7R49V5fB6DxyXgajqAdCERNrCiRAFFhIiCgglRBRYTLWzUXFQjuYNpcTo7gbSwlCO4G0kOC1golEFHWWMdZYxyxjljHLGOssYgmywUgMlQErkMoislQktlFEUnqQBcmyA6jZh1+0LG5A3KDdHVj0s5HnazFpJONglcj0MemjHsUEZPMpLL2kX3A3VLZkmyklWB2ULKKFdicsxOq1jXRSGJzjkLpJZFHsEpV2bFBgZOblwZtal0Qnm+DfpsOa3gvNyZ5SOdzbHoYCdApqLkTlKux2OlA1VlCMfuJObfRZzwEHk+AJAjKp2xqPnXwQvqtx6T/kKyaRvZkcPNFTJvFjb5QzFjNQ3SS/UI7yb0uJjsO1c7e00O6FNvIy0EX0x+HbId6Nw6ZoqaIy0EvDNCDaqB3et1yR3EZaTIvBow4tE7R7T5rEXiku0NsnB0KIjQQPWoWiwkWNRcSrAouJkbZqLCZbcLtLiUJtwNpbfC2420kuCNgpgJKlK5jKInLUJLKJCk9SGi5NkB4xb6MDEdpGtyZ8x9lrO3Fo5S5Z5+sxCSTU2HJTczvx6eEBdkSWyzYTcAGaDZlbYGatA7KWyixryIPlLjqtY9pdBIoi7IC6WU1Hsm5GtRYG52blwZtao8RIyzJdHoKTDmM0C83JnlPs55TbHooicgFJJy6JtpD0dGBm4+S6FiUVcyTm30XfKBkMkJZkuIgSsXfKoOVjJAsylsJcQlI8gu4+RtqXDiV9jR9BuT8B4q93NCgOMH4DDE/6UKF9mLCsxBvEELCvB8MK2oYeKPIjwyLgNPEFCxXCS8EGAf6RUhX/IaKWRmbZHC3iUd5OWKEu0Ow47Ut79+oTe4yMtJiY/DtbKO0wHoU3uEZaCPhmjBtfH3mub5X+iKmiEtDNdD9PtFA7vgdckdyIS02ReDQir43aPB81iTxyXaGGSjmiK0XEiwKOlfksZIzqmra0XcQEtlYwb4R5vENpxmIxvHnwQcqO7FopPmXBgVVbJIbvcenBI5HfjwQh0gbIkllLDBoGqVsCTYCWqAyaENxWMEuxSWUk6rDWBawuOQuhKSiuTN12bOG4C52bsguDNrlH7TnyZl4PR0mGsZoF5mTUTn2zllNseZHfIBRSbfAjddjsVCBm8+Q1XSsCjzNknkb+0I6oAyaLBaWelUFQu2+xZ8q5nJspQPVCwhI4CUjmI5DLIAFJzbJuQXJZQbE3Hx+TAp26sv0X10dXil5PoFmi/InJSPbq0jyV45IvpjqSYOyYNlSsFMkSLUHcWD1qDvYRtS4cShQdyYZmIP5oUBxg/AZuJniAtQrwwYZmItPArCPT/AAwraph4+q1ivBMIN08QVrEcJLwWDLaZdCipCNfKDw1czc2yOHnce6Km0SlhxvtDkeP1Le8D1Cb3GTejxMZftVNu2LW355/RZzJrQQvsxqmpfKbvJPhwHkkbZ1wxQx/aUZElbHbCZDVBhUW+gMlXwahZRY0uxZ0t0AtnQRkpZSS5YkmalDgLn5uyC4s2ujHiJKWdLo9DR4ZHGMhnzXl5NROfZzSyNjjW8lLsRjUVLxdkqKH/ACJufwMiYNFgAPqn9/aqihNrfYvJMSoSm32Mogr3S2MFjgJSOaQjmMxwAKTnZNyCEgIKLYjYF86vCAjYE1KuogsUNKVL3EejuAvpebfZOsnwwqQrNhkbtYx6K0dRkXUh1kkvIjPs5A7ukdF0R1+VeSizzEJtkWnsvI6q8fU35Q61L8oSk2UlGjgfZXj6ljfaKLUxEJ8Cnb3Cei6I6vDLyUWaD8iUlLI3Vjh5FXU4vpjqSfRQHmmGKkrBss1ywbZIcUA72EbVOGhIWo1ryHZiDxxuhQNsH4DsxU8QCtQrwwYYYk08CEBfY+GHgqGOOR8VmLLDJFn1PABK5fAuxISmlJKw98EbhNrcUrkl2JZsUWAPfYu+Ue64MuvjDiPJCWdLo9FRYXHGMhnzXmZdRPJ2zmlkchyygIGjgPFOo/IrkHbut6plOMehHbBvlU27GoHdKEJHASlc0hHKhqOABRc2ybkE0QSbEbBSTK0cYrYnNUKqgK2ZdZiQbxXZi07kRnmUTFlxgk5L0Y6RJcnHLUtvg9ZvL5+j6Mt8RCkAnf8ABCjUQQ3kjyamVMLT4I7pGtlTTDgVvcNuKGlKb3EHcgT6Y8R7J1k+GHcKTYXE7tRt9FaOpyR6kOskl0xCfZmB3dLehXRH1DKii1E0Iy7It7sh8wrx9Tf7olFqn5QlPspKOy5p9l0R9RxPvgdamPkQlwOdv8snpmuiOrwy6kVWaD8iclO9urSOoKtGcX0x1JMHZMGyQ5ANjmG9o9Ckn0GT+kbDST9kjaSOVs1KHAHvzd8o8dVwZtdGHEeSUsyXR6KiwyOMZC55leXl1E8nbOeWSUh1RJlmsJQsDaDsYBqipCttnSS3WbvsyVAiUAhI4CUrmkI5JDUdOAoyyNk3JsKlSbEbBvlAVI4xWxWWoV4wFszquva0ZldWPA5dE55FHs8/WYuXZNXo4tIo9nDk1LfETOcC7MkldipdHJK32XEY4p9rBuiuz3ppXL5FZEfVe6DMThwKO5MbeiqIbR11gk3WMTvLUYkOQoxYSFCjUTv+AWoFEENPBa5G5IMDeaO+QbZQ0vIhH3Pk24oaV3JFZEbcgb6fm31CdZK6YVITmwmJ2sbfRXjqssepFFkkvIjNstCdAW9Crx9SyrvkotTNAodk2tNxIbWtpmqP1R19pT9XxVGzR4XHHoLnmcyuHLqZ5O2cssjkOWUBCzYitYGwojA1S3YttnF/JY1FCUQl44SUrmkK5JDUVMApSyNknJsMk7Eso+QBVjjFbFpZ1dQAIVNYGjMq0MTl0TlNLswa7GuDV6WLR+ZHFl1a6iZD3uf2jdd0YqHRxuUpPko9zW6nyVIY5TfBKeWMRV+Jcl349Gl2Q9ychOXFDddiwpdBq+z7Rur8uPq9xG6sayCzwWsNg3QNPBMptB3Mo6kHMplkYymyhozwKb3EN7gM0zuV02+IyyIo5hGoKKaGUkVBRGtE3QMddajE7y1GLByFGLCQoUCkdvjiAtRqOs3ktybk4RjmtbNycIeRCO4FltwDVGwW2VdIsaihKIS8cJKVzSFckhuKmA1zUnkbJObYZJyxLKPkATrGCxeSdWjAWxSaoAzJV4Y7FcqMLEMbAybmV6GLRt8yOPJqorhGJPO55u4+S9CGOMOkcE8kp9sEbNzJsrRjKbpEZSjDsQq8UAuGrvxaLzMg8kp9cGPNVuccyvQhBRVI0YIgvyVoYnJ8FFEAZF2x0XHI+0+6iVfju0+kLiZDaAuJ0NpiwmSuISweENprZOXNCmGzt1Y247dWDZVzAdQFk2GwbqZvL0TrJIbcwZoxwJ+qPusZZGUNIeBB9k3uIb3SjoHcvRNvj8je4gZBGoI8ijaGUkcHI0Em6Bjt5ajBITmErBLoq85pgFo4i7RBySFckhqKlA1zUZZG+iTm2HCQUhzrJlBi2AknV4wFFJZ1WMANmPiGMtZkMzyC78OjlPl9HLl1MYGBU1z5NTYcgvSx4YY+jz8maeTsAGgaqyTk6RFyjBcilTiLW5DNduLRt8yOeWdy4gYlXXOcdV6UMMYKkKoc2xQm6tGDbpFEiN8Behh0TfMiiiULrr0YYox6KHfDKfgx9Ej2teO1CerXX9jZfk0vS4v7Z/k7Y65eUNw7XwntB7erTb1F1CXpWVdU/wDS0dZjZoU20FO/SVl+VwD6Fc09Dmh3FlY54PpmjHVA6EHzXM8bXaKqSCCZLtDZdsqG0NlxKlcTF2zJdpi4nQcTFhMhtCSHhDaayckKDuJssazt1ANlHRA6geiKk15G3AzSt5W6EplkkFTZQ0XInzTe78oZZWcykIOoWeRMLy8BY6UDM5pXkfgRzbDgKYhBNlSMbA2BknVVAUUknVIxBZl4jizI9TnyGq7MOllk6Rz5c8Yds89V4nJJl2R4a+q9PFpoY/5ZwT1M59cITDF0rnhHM/p5YCprmM8SuvFpJPmXBzzz3xD8mPVYi53HJenjwxh0iaxt8sQLyVdRLKIMuXbh0cp8vhDqBRz16ePBCHSHqjmNJVgo06PDic3ZDxUZ5fCOiGC+WN7sQytfxSfV5ZT6fA02qjPGy+HekyLo8v8AUrymEAae8FN4ci8DLPjfkq+kB1APok3SiOtsumCFEB2d5v5SW/RH3N3fP9jq10w7KmoZ2Z39DZ31Cm8WCXcEOs+VdMci2gqm6/Df1BafUH7KEtBp5dWisdbkXaHItrnjtwH+1wPsQFzy9Ki/tn+UWjr15Q9DtfCe1vs6tP1F1zy9KzLqn/paOtxPyaNPj9O/szMPhvAH0K5p6LNHuLLRzwl0x9lSDoQVzvG12U3IKJUjiGywlQ2hssJUHExcTJdpi4nQcTFxMl2BLCULbDWWDwl2msm4RUbNuAyTWVYwAKvmV4wBZnV2JMYLudb6+S6MWCWR1FEp5YwVyZ56sxd8mTPlHM6n9F6eLRwhzLlnn5NXKXEOBD4OeZuV2f0cn8sFNO1mp8l0YtLOfL4RGedLiPLMatxMuyGQXp4tPDH0R2uXMmZr3ldCRRRooeZPkurFpp5OuiiiUdJy0XrYdLCH9lEqKALpCOUtA53DLmpyyJFIY3L+jSYyOMfid7KTUm+ejoWzHwuWAqKskXKFpcIVyb7FvjJTC/xSvn6PMpEiY81qBtTCsrXDilcbJvDEaZizxxupPTwl2jbJLpsYjxjm0FSejxsbflXkYZiTDqLKL0Pww+/PygraqM95SekyLqhv1MfKYQBp0IKm8WWPgZZ8T7ZD6UHgCk3yiVSg+mDbSBvZu38pLfoi8l98/wBjLdHpjUVTO3szP6Gzh/8AoKMsWGXcF/0UjmyryNR4/Ut13HdWkH1B+yjLQYJdWii1mRdoci2reO3D/wBXA+xAXPL0uP7Z/lFlr15Q7DtVCe0Ht6tJ923XPP0zKuqf+lY6zG/I/BjkDtJW9LgH0K5paPNHuLLxzwfTHmVAOhUHBrsopIuJUriGwglQcQ2XMuRWhHkDEKusa0EuIA5ldOPE5OkhJTUVbPPV2PF2UX/Y/YL1MWhS5n+Dgy6y+IfkyHNLjdxJPMruVJUjjdt3IiaRrBdxt4cVbFgnk5XRGeeMOFyzMrMWNrNyHuvTxaaMP7Od75/cZMk/MrrSHjBIE48SbfVXxYJ5H9KKKNg3S8B68V6uDRRhzLllFFIoAu1Ugh6elc7IBLKaiuR4Qcuh6GBsfbFzyH3SSuXktGMYPnlkzVhOWg5BJaj0GUnLsTkmSOQDoonyEBov9Fw6jW48XnkpHHKRtQ7NEi7jmvGyeqZG7RdYUlyeaEg4j0K+gl6dDwzyXBHNeOnuoS9OmvtaA4Frf1D6fVc8tHlXgXayzWHW1/8APBQljlHtAo4vPJICiN4rUaiweg0BoOyV3PJChXBMM2tcNDf6JXER4YhWYu/mpvTwfg3tyXTYxHjR4tCk9FjfQylmj5DtxVnEWUnofhhWfIu1YVtbGeNlKWjyLob9V8xYRpadHBSeDLHwFZ8T7dFjADyKn9UfBVOD6aKthLeyS3oSPolbvvkdKS+1jUddO3SR3nZ31Ungwy7iiizZY/uHIcenGu671ChLQ4X1aKrWZF3Q2dpHlhHwwHcDe4+inH06Cf3cDvXcdcmRO50h3nuJPDkOgXfBRxqoo45ylkdyZDrNF3Gw8fsq48csj+lEpZIw7M2sxa3Yy8eP7L0cOjjHmXP/AEc7lOf8IxpaguNyV3baGjjUQYJOfDmdFSGOUnUVZRRKOkA0zPM/YL1MOgS5yfgoo/IEr0YxUVSGCRQl2QC0pJdhSb4RpxUDWi8h/t4qW+Uvt6+SyxJcyf8AhaSrys0bo8NT1KVUh9zql0JzSoOVigGkuNmi58Fy5tRDErkxowbZt4bs653zSZDkvC1Pqcp8Q4R0ww12elpqRsYs0Ly3Jt2y/HgY3DyQsNnzIxt5+y/R6izxmmV+HyIW9v4FKmM8kHjYSLJXFmOJPNSlhhLuKMSXlQlosL8C7UXbN4BQl6bB9SBsRPxR4qEvTZrpoGxkh3ioy0eaP7QbWXt59NFzyxzj2v8A4LRG8eiWgUQChRqLB61Aos2Q80KFcUMR1ThxKVxsR4Y/AyzFHjipPDB9pG9prpsO3GTxAKm9HjfgP/lXUgzMZbxCk9DHwwrLlXaTGocSjOSi9FJdM36l/uiVq8Ta3JuZ5/sr4tElzPkDzTyfbwjGnqnPNyV3xglwgxxpCjyXaf6HjyVYq3SKpFC4AW1PPh+69HD6e3zk4/goo/INzydf2XqY8cYKooYljCU/CCP0+HZbzzuj3PQKTyN8RKRxeZcDP8SGAhgt48VNpdvkqpKPEeP+xKadBysUA6T30UsmSMFcgpGlh+BSS2c75G+5Xian1Vfbj/J0Qwt8s9RQYXHEPlAvz4rxp5JTdyZ0JJdDzWX0U3wEtI9rNczySbr6MIPxAk62R2BTPm28v0Ozyjt9OmzFg9MptAouJim91i7Uzvi+ATLIvKNsJ3m8lrgwbWTujmjti+mBxZxj8Qh7Xwb+ypjKDhIFkFqRxZrOBKnLDCXcUbsnfKhLRYX4F2okSeChL02D6bNsLiQeKhL02fhoXYXDhzH0UJaHMvAHFlwD/ma55Ypx7iwNM4XU3wAi6JqLwOzHVBonNcBJyS42FyTknQca+lFHWaMzc3zA+5Xbh0OTJy+EXUPkBNOXZZBv4RkP3PiV7GHTwxL6Vz8+R0kijQrGHaehLszkOZU3Pwh443Ll8IdYWMyYLn8R+wU2v+X4LJKP2/kRmqCTcm6zlwB88gZZf1UpSrkIzQYXLNbdFm/iP2HFeTqvVIY+IcstDE3y+D1OG4DHFmRvO5n7Lwc2oyZXcmdMYqPRrAKA1Fy0NzdlyHEpXLwGhWqru63Ie6CjfLAZdRUeKrGIGzIqMYYDa9+iusEmrJykrGJtlIz2Xvb6ELuh6xnXaTFeCDEZtk5O7I09QW/quyHrkf3R/Aj0/wAMRmwCob/Lv+Ugrrh6vp5ea/tEnhkhKWne3tMc3qCuuGrwz6kn/orhJeAQcuhNMRlro2Y7eWsJN0ykAs1xTrIwcMt8Y9UyysG1EiQcgm3rygbSbtWuDF2nbo5rbY+GZpnfCW9v4AcYileNo1ld1LtDZYPcNCVOWGEu4oHBPxXf4FF6HE/2gpF2S5g2CjL0uD6bQkoJ8Bp6om4aA0cbanqftor4NDjxc9v5Y8UkhcBddBGIKNztP2SSkkNGLl0aMVOxn9TvYKUm33wWjCMf5A1FSTqUm5JUhnLkTllvcpWwWRRUkkptG2/j3R5rz9T6jjw8dspDHKR6nDdmWts6Q77uXdHQL5/Ua7LmfPCOqOOMTebGBkFyFOwgjyuchzKVyoyBTVYbk3/sdfJJTfYDNqKm7umSpGNI1mRiOKsYTc3NsmjM/srQwyl0I5pHnq3EHyHP5R+EfcrshiUSTk2K2VQNn1bdjOjiOoXhe4/KOk4UgOjmn2+qb3Uair6R3L7plNGoE6I8R6ptyAKT4bE7tRsPkL+qrHPOP2tr/QOKfYhNszAdGub0cfoV1w9S1Ef3fkR4YPwITbIjuyn+4X9wuuHreVfdFMm8EfAjLsxOOzuP6Gx911w9bxv7otCPTvwxGfC526xP8hf/AMV1w9T00v3V/Yjwy+BJ1xqCOuX1XZDUYp/bJfkRxa7JBVbQpO8juNRwctZiwcm3AZYSFMsjM0W+KU3uvyLtRPxfAJvcj5QNhYOCO6JnBnAjmjUfkVxYRjQTqFtvwCjSp6RoF3G+WQXPOTT5Kxgq5LT1PAZBQ3fBaxUyJWwAM3u3WAuPIfc8FyZ9Xjwr6mNGDl0b2G7L3s6Y3/oGnmeK8DU+p5MtqPCOiGGK5Z6aCBrBZoAA5Lzf5ZewzWE6f6Qbo1ESTNYD3j7fuktsJm1NYTmSmjEBm1Fa1oLnuDQOJ8eXiqxg26QHJLs87W4459xENxv4j2j0HBdkNOlzLki530ZgZ6nidT1KvYhdrLrDDsWHOIvp1S7kNtZ7X4i8dotZZsy1GDNqCOJCXajWGbXu5362KGwJcVgOrQfZb6l5MSJIzwI90d0l2Bk/AYdH+oR9z+Ak/wAGeFj0ITLIgUBfTuHAplJGAyQA6tB6gFMmBoQmwKndrEB+W7forw1OWP2yYrgn4EJtk4j2XPb53HuuqHqmoj5sR4YPwIT7IvHYkafzAj6Lrx+tzX3RE/TrwIzbPVLf5Yd+VwP1suuHrWF/cmibwMQlpZGdqN7erTb1C7MfqOnl1IR4pLwCDxzXVDPjl1JfkRxa7L7yrYCN5azE7yazFg5FSAajpLNZ+UKOV/Uwx8iz5M7DM8AMyfJcuXNDGrkyiTlwbOHbPySZyfI3kO0ep4LwtT6q39OPg6YYUvuPUUOHxxCzGgLx5SlJ3IuuBsC/BKzFi1re0fIffkk3fARCoryctG8gjt8sFmbUVXiqKIEzz2I7QC5bEN8jLe7g8+PkuvHp33Lgm8nwYry57t55Lnew6DgupJRVInd8ss1YweGmLlv5CPRQtb4nmlcrXAyLmS6CQU34MqHaOpbruu6tsfULPS430T3yQ9Dtge/F5td+qlLRfDG935H4NrIDqXN6g/ZRejyLob3UaMGMwv7MrPUA+hUXgnHtDKSHmS30Km40Na8BWvS0Yu2ZCjIM2oW2hCMqnDil2gsIK08QD1C1Pwwkidh1bboVrkjWTuxniR7plka7RjjTDg4H2R91G74KupXcvRN7iMCdEeIRtM1Cs2Hxv7UbT1ATqUl0wUrM+o2Yp3aMLfykhXhq80OpCPGmZ82x7e5K4dQCuqHq2oj3yI8ERCbZadvZcx3qCuyHrkv3IR6f4EpcIqG6xE/lIK64etYn9yJvBI14MDkl3LXaN0bxcMweQC59X6xH/wBQ+PA/3HpcMwSOIZC7uLjmV4OXNPI7kzpilHo1AFIYv8Pi42Hv6JXIwvU1m6CGZePFCm+zGbLU2b4lUUQGDiWOxxZH5nfgbr58l0Y8Ep8+BZZEjzVXVyTH5zut4Mbp5niu2EIw67+SLbZVrLaJgBI4ydEDGjS0ANyeALiOnNI5UUob3vlsBa3u536BLy3ZrAxxlzt1oLicgALpvBuz09DsLUPYHE7l+7+qTd/Advyz5+YyrEuAT4RxCNs1A3U4R3MFAn0qKmA5jZG9lzh0cR7Iva+0HkbixmpZ/MJH9QBUpYMUvAdzHYNrZh2mNd0uCpy0cH0xlkZowbZR95jm+jlGWil4Yyyo0qfaend/MA/NcKEtLkXgZTiaUdZG7Nr2noQpOEl2hlJBxNdLQSfiobTFhIUKDwXZORxKDijB2Vjud+qG2jF/4scWgoK/kxYPjPAhNvkYkRsPe9UVkMX/AIUcCCj7iMd/DeCO5MwTctwW4NRZsRPh4rXSMDdUNbfdzPMpeWYzn1NySTeydRNdGPiWJsjF3usPc9BxVoY3LpCykl2eUxHHZJvljuxmm93j+i7cenjDmXLIym2IwwhufHmVduxUFAShG6ajLszkNb/og2FL5HomBunDjxvy/wA5JW7DwSySzT/Uc/yhCuQmzgezU9QQQC1mpeeZ5JXL4G2/J9HwDZeGmGQ3ncXHVBuw/wBG6EAH5pZJwK6aIBHC/wDmqIbKN8UGgHPjGoWoNlA0LUwEFi1BKOiHILcgBuphyW3MwI0fim3mooaUjT2yR3Jm6Cx1k7NJHjzulcMb7RrY9BtNUtyJa7qP0U3pcbDvkPwbZOHbi67p/VRlofhjrIaVPtbAdd5vUKL0eRdDLIaUGNQv7MjfVQeCa7Q/uIdZODoQehU3Fo1ouJUKGLCVCgF2zIUEM2odwJQ2o1jEFe64Gq1UEpX1ZuR5J4oFmXVVQa25IH6KkY30BtI8tim1HchG8eLjp5c1249L5mSeTwjBcxzzvyOLneP0XWqSqJOw4ZklCgkMJdoEApGlTUQFic7m3h4pHL4GQUuyP+ZDT3WYxajo3zO+HGN5xzy+pWboCVn0TZzYVjLPn+Z34e6P1SNtj2l0ezjjDRYAABAUvZYxcQlGmY+Q1v8AxZOP/rlY/wACC0/dVWUXZFmJVbF10V7wlw/pIcm3pg9v4ZlVFFIztse38zSPqtYHjkvAo4kIi0S0A526hEFEytHDRBBAkIgCDlxWZiiFG5LNivogYsaY2vdYIF0XgjyYG6nHJbczA3UoR3goE6jTbzUWYJG9lzh0JQ+l9o1saixmpZ3yeuam8GOXgO5jsG1so7TWn2KnLRwfTGWRmjT7Ys7zHDpmoy0UvDG900qfaaB3ft1yUXpsi8De4jVo6+NzhuvbrzUJ45LseMkZG0G0bGPcAd518gNPMrpw6eUlyJLJ4PJVdXLObvNm8GjRd8IRxrgi22TFCBoi3ZkEa1Ab+h6mofxeQSN/AyQ7LYfK0f7QowSQ5AAcmj/2QMrPR7P7EyTfPLdjMsuJH2Qv4HpLs+iYTgsNO0CNgHjqT5oGbbNFABZjLrJGGI4AE6QLDAIgM/dU6CRurGKSQtdk5oPUArWzGVW7L0kvbgZ1AsfZFSoO5mFWf8aUjs2F8Z8Dce6bezXHyjDrv+LX6xzNPg4EfRMsgHGLMKq/4/rYzfcDx/SfsU3uA9teGYlZhM8Z+eGRv9p+qKkgPHLwhAjmmEcWu0Q1xCwBiOQ6WuhRkTug5gLGJvlYjoVggHNHJYxxjWNdHOgQMyjoStRijoOYRs1A3Uw5LbmBoG6jCbczUQ2lcNDbpks5J9mDRUwGZzKDZhiyUZIYpqUuPhzQbDRpxQNboNNSkGOhfq48P8C1GH8EwKaoeN1p3fxHIIN+EOo+WfSdn9kIoLOd87xxOg6BKG/g9KAsKSAsYNHCiogGGssmSAWRMQsYTsphOQMdZGjEELNGIIQZitljHBYxVzAdQCtZqM+rwKmk7cLD/aEbDua8nnMV2Ho7EiMt/K4hMmwp2+UfPsdwaOE/IXeZB+yaM2yiwxasy42J5HK1TovJCCLpbNQk9+VlRIVgwc1mGuLCOKzMyQgwLsq95Woy5VgnORoxwSjIs1ZgT5LFBGHcOgBzKWTK7Uh4ckoJOo2BeciiC+T02xGFRzP/APkFwM7cPNK3zRZKo2fV6WnawANAA5BZqhGwqBiQgYYiYE6Aw7UwGSsY5YBCyCf/2Q=="/>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5372" name="AutoShape 12" descr="data:image/jpeg;base64,/9j/4AAQSkZJRgABAQAAAQABAAD/2wCEAAkGBxQTEhQUExQUFhQXGB0XGBgXGBcaHxcbGhoYGhwcIBkYHCghHBwmHBUUIzMjJSksLi4vGh8zODQsNygtLisBCgoKDg0OGxAQGiwkHSYsLCwsLCwsLCwsLCwsLCwsLCwsLCwsLCwsLCwsLCwsKywsLCwsLCwsKysrLCssNysrLP/AABEIAHYAoAMBIgACEQEDEQH/xAAbAAABBQEBAAAAAAAAAAAAAAAEAAIDBQYBB//EAD0QAAECAwUECAUDAwMFAAAAAAECAwARIQQFMUFRBhJhcRMygZGhscHwIkJS0eEUM2IjQ/Fyo+IHFSRTgv/EABkBAAMBAQEAAAAAAAAAAAAAAAIDBAEABf/EACMRAAICAgMAAQUBAAAAAAAAAAABAhEDEiExQUIEEyJhcWL/2gAMAwEAAhEDEQA/ALVsRMkwOkxJvR6p4RNvw7eiGcIKjjCbfju/EJMOEacPnHJiGFUNKo44nK4ckDdK1q3UCk81HRIzPlEK1pQnfcpPqjNf2TxgezTe/rvfCymiEihcI+VIyAzMJyZa4Q/Hi25Zs7jSlDYeeIQn5ETonifqX5Q20bWb6w1Z0b6zQE0HPkIwluvBb6wJgDBKE4AZAfeNts3YUWZorPWOKvICJWr5LVKlSLFm7GmEKU5Ja1Ga1Sqo4yA00EVbri33ABjkMkD78Ya/aV2hwJSK5D6R99TFwQizNGZlKq1Z8hxOUGvw/ot/n/CG0rQw2U5YKOBWfpHrGIvS8C4ok92QGQ5RNfF6lwzIkBQJBwH31iK6LIFzdcO62ipJGnmBTmYdCOi2l2T5J/cesejkxZ2umX1lUbTx18RGesFmW+7KqlKNeJMS3xb1Wl3ekQnqoToPvGx2buosthUv6rgkn+Kc1czlCZSt2x8Y6qkOtSkWZkyqlvH+a/frGAtCyoqcWZqVX8Rd7T3gHXA0j9pqYn9Ssz6f5jM3naMooxRpWyXNK3SNalUOKoghwIhgolKocDEO/C6SOOJ9/sjnSRAFxzf1jTggOSh1pfSynecE1GqUT8Tonz8YhtNrSwmaquGqUn5eKh5DvitsNl6WdptJV0M6CclPKHyjRIpMwjJk8RRixXyw2xtB0G02pR6KfwjAukfKnRIzMVV736t9dAEgUSlOCU5ACB75vdT68gAJJSKBCdANIuNkdny6rfVRCcSfIcfKJ6srLbY+55TdcoBiT5DjFta7Up9YQgGWAll71htstXSENMiSE0p7qY0F3WNNnTIAFw+EFairfYFObrwkslnRZmzMjelNSjgkfaMTfd9fqFAj9tJ+EHMn5jx8omv++A8otoM2kn41f+w6D+IrFNv76t1MMxQ+chObJ8I9EtispeXu5E1l5c4ZtVeKSBZmpbiesRgpQwHECstYmvG2fpmt1H7rg7UpPzf6jloIprnu9TziUpEyTA5J7MPFDVF3sdcwdUXHKNokVegHOLjbC9yy3IUeeokD5ECk/GQ7YuQG7O1ImTTNVn6le6CPMLfeC33VPuYqwSPlGQjMcdnZ2aesa9BnFbqdMqxWWZnpXJfKKngIdeFpn3Si2sVl6JoD51VVwGQ98Yqk6JIq3ZZ78IL9ziDfjs/YjQSbfhoXEZMOE/t+I44eFQ+2WoWcTNXSMDUJ4njwhtrtqbMK/E8f9v8A5eUU922LpyXnyQyk11dViUpn4nKcJnkvhFGPH7IIu2w9NO0WkkMg4Tkp5X0pJy1VAl+Xyp5eQAEkpTQJTkANIbf18l0hIAAA3UpTgkaAaecd2duVT65YAVWojqj74yGcIooTDtl7hL6q0QmqlacK58I2rz29JhgSQKTHuvOBluAAWdgSQKE5mdO0mNHct3hlO8R8RwB8411FWzlc3SJ7ru9LCQZTXkMxOM5tXfR3jZ2jNav3Vg9UfSDrjODNqb+LKdxsg2hwUr1BrzjGNDcSazUrE8/PCNxQc3tIHNkUFrEkKQlICZQawtLKC4sAypL61ZI5DPsER2JneMyZZzNAlOaz6RS3pbQ8oBIk2iiB68znDMs/ELw4/kyN19TqytZJUqsegbK3X0DQP91zq06ideZig2SucLUXXOoiRI1OSeZjQbUX1+maKpjpnKIGmUwNADIcTCKvgobSVmd27vjfWLK2f6bfXI+ZWnECsZW0r3QBnD0fCKmZ566xVWpwqMgJk0H2iyMVGJ585OcrC7ksvSOb6p7qKk6nL3yi1tL2Kjn4DTyhzTIbbS2JTxV78e6AreqZCRiTLvgHL0dGPgcj3hEmHKBwdZnhpEu/L3jDSdEkh791jlqvAMCYP9Q6/L+YFtVuDYJnynFNZmzaFlSyQ2OsfQcYTOXiKMeP1hV22QvkuOkhkH4lZqOO6meJ45Q++743pISAEpolIwSNB984jva8ZgIRIIAkAMh6k6wHdthU4sJAmT7meEK6Hd9hFzXYp5YSnmScEjU+6xt0KS2kMs9UGpzUdYEYbDKOibqT11an7RpLhunNWPl+fKOdQW0juZvWIbcF2Bsbyq6DjmIdtHfqbMjeMlOKo2jU6y0FOcTXveLdnbK1mSRQDDeOQHukecLti33C+9iaIToNAOEKxReaW0uhuWccMdI9j25klx1W+4szM4IQiZ+IzwkMyckj8ZQKpYM8gOsdIe9a+iR0kpOKEmk/QnNZ4nLtOQizJJRVIjxQc3bHX7bd0dAkzUf3VDUYJHAV7YGuW7y6tKUicz7MVllQSdSY9H2buzo0AfOsV/ij7q8BEv7LP0iyYbbbbPxBLLQJKtTmr0EeaXreirU8XVAhOCE/SkYdvrGg2+vgEiyNkbqauyzVknsjIuK3U0P5+2UUYYfJkufJ8URXhaJUEduGzYuqwGHE+/WK9LZdWEidTjpxjSboSAhNAkd55wyTFQj6cccNSZTNYjumW8u0L6jQmOKjgBEN4O/KBU+JhbQOdEhuzDEfG5xJwHn4Qp8uh6dKwne7ffjHbwSpofGlSZiYnge3AxBPPw4jhGx2YtLb7Rs7yQrdqnerTt0g8raVoThScqZ5mhovLqZJFSfTmYJttqCEhCfhlSQy/Mbe+tjVIT/4stdwmpPBRx7Y8+fu9xKt1xCkq0IMz3whST6KnFrsjsrRWQJEk4RsLAyGUyTVZ6x9BwgC7bGGh/M+A0H3jQXRZCTMgGeANe0jSCpRVyAbcnrENuWwTM1Az0UJS4yOekadVoQ0glRklImT79mBmEBCammKiT5mMJtLfptCw02T0YxI+bj79YlSlnn+iqTj9PD/AENve81Wx6ZEmk9QHA1z1wr2Q0KwxKsBLj7MDoIAABoMBLxlKcPSFKIQk/EqpOASnEk9mcehxCPB5y2ySJWEoM1K/abkVEf3FZJH4ymdIqLTbFPLK1HkBhwA4aQ68rcFSbb/AG0UGW9qo8T4CUS3Rd5cWEgY+yeQiVvZ8lqSiqRf7LXbvHfWJgZfUch9+yNXfd6/pGCskdMue4OOapaCnhHLuaQhO8TuttihOeqjHnm0F6qtb5cPUFEJ/iMO3M842Ed3XgGSekb9YGnMkzUTMnU5zOsAW16JbW7uiVIVwXf+otLbRNFGvYCfSUWNpIiitmGXOx0aOkPWVhPvH3P/AMwYBIcNYt712dfbM93eQBQprzMsRP0EUFtWeqBU0lnPSE7J8lGr6JroSCtb6/22hOuZyHh5RnbQ+pxSlqnvLMz25DslF5tIsNNN2VJr13SNch317BFG0muZMbjXoOV+F2F8CecEWG1KaWlxPWScPMcjAhcOglwhFU8vxDuCZcHrlgtaXEpUOqRPlwjl6Xal1BTIE/KZAlJyIOUeRN7RP2RwdEobp6yFVSrsy7I9E2V20YtMkqPROfSo0V/pV6GIJ4nF8HpY8qmqZmrLYFb3xiUjIA5kegjUWNsJmTjmYsL+u8JWHQOtQ8D+Yxu0l8bo6NHWNPxCZueaSj4NioYIbekG1O0BcPQtGhoSM/xFTZmtwSEt45yx1p2xyyMbo3ianGRnrHUq44d/hHo44KCpHmTyObthNhUkutpWCElQBrgCZdkaS+tklobULOreKj8e+QFEZAHDGc9aRi3F8h5/55R6Rcm07L8klYS6AAUKkCTmRrOFZ0+GP+ma5TPOP+1rQd1xCkq4giNhcth3RujrKHxH6U5Dmc42LlkDgIIBpSYn7yjNW+2iyMlZq6qiZ5qzPIY90Tpt8FTSXL6Kfbe9aCyoUAP7h4jBPZnxjKKVuilOcOUaqUrrKM61JnjOKy3WmLYQ0jR5+SbySsitL0zGk/6fPIbtQW4oISEkAnCZFPWMqipwi0s4AGffGtbKjk9HaPdUKCgCJEHMVHeIpdo2GG0F9xCd5HxBUq045mPMm9o3rNVlwplliDzSaGO35to9bWUtOJQiSpqKZ/HLASOH+Im+w0ytZ1KNlPaLQpxxTipTUd48NB2CXdErBlLH3w9YFnPlyxgkOSGEhp7rFSI5Ow9J0h3SGWXvwgdJzz95wlryxOOcaAAXpX/MA2d8iDLaulZxUrMjC26Y6CtG4uvbl9DZaUoLQRL4wVFPFJnQ+EDsTUrfWRPKc+/jGTYXXGNIy/vJGoz07I2KXZk76Yat3GcvfCB3LRj78YhWrt94wO87kVQdi6J1P1nPDCWsVlscrvDHjEinNJd9PvAtpIOsC2MijS3Bt5aLOAN7pEfS5XuViI7e99qtbnSGQSBIJnRI7sZxiirsiwstqATI+kAlG7GT21qyxtdpAEh774p3XCY5anyo5ARxlPbBN2DGOqDGBlMe+PpFk3TnhPzpArCQOfkIl5Tr7zgkKlyAXnMmp99kRWZ0DOCrUiYIipUJGMfDGR5VFwwJif3PbDnqTx984Hs1qpSfCOuqx01n94JMCuSxDko684R29nlChRwIBaMOUVNqxhQoVIfjFZjWLyyvGkoUKNgdkJXnJeo4wGp0184UKCYtESXcDWOKHwzyjsKMDAnETMD9JKFCgGOiSNCcWNlTp38oUKCgLyBqUzEzWHbwp3x2FDUIIFmZwEAWhrPKFCgZBQIm3NOUSpWTWFCgUMkf/9k="/>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5374" name="AutoShape 14" descr="data:image/jpeg;base64,/9j/4AAQSkZJRgABAQAAAQABAAD/2wCEAAkGBxQTEhQUExQUFhQXGB0XGBgXGBcaHxcbGhoYGhwcIBkYHCghHBwmHBUUIzMjJSksLi4vGh8zODQsNygtLisBCgoKDg0OGxAQGiwkHSYsLCwsLCwsLCwsLCwsLCwsLCwsLCwsLCwsLCwsLCwsKywsLCwsLCwsKysrLCssNysrLP/AABEIAHYAoAMBIgACEQEDEQH/xAAbAAABBQEBAAAAAAAAAAAAAAAEAAIDBQYBB//EAD0QAAECAwUECAUDAwMFAAAAAAECAwARIQQFMUFRBhJhcRMygZGhscHwIkJS0eEUM2IjQ/Fyo+IHFSRTgv/EABkBAAMBAQEAAAAAAAAAAAAAAAIDBAEABf/EACMRAAICAgMAAQUBAAAAAAAAAAABAhEDEiExQUIEEyJhcWL/2gAMAwEAAhEDEQA/ALVsRMkwOkxJvR6p4RNvw7eiGcIKjjCbfju/EJMOEacPnHJiGFUNKo44nK4ckDdK1q3UCk81HRIzPlEK1pQnfcpPqjNf2TxgezTe/rvfCymiEihcI+VIyAzMJyZa4Q/Hi25Zs7jSlDYeeIQn5ETonifqX5Q20bWb6w1Z0b6zQE0HPkIwluvBb6wJgDBKE4AZAfeNts3YUWZorPWOKvICJWr5LVKlSLFm7GmEKU5Ja1Ga1Sqo4yA00EVbri33ABjkMkD78Ya/aV2hwJSK5D6R99TFwQizNGZlKq1Z8hxOUGvw/ot/n/CG0rQw2U5YKOBWfpHrGIvS8C4ok92QGQ5RNfF6lwzIkBQJBwH31iK6LIFzdcO62ipJGnmBTmYdCOi2l2T5J/cesejkxZ2umX1lUbTx18RGesFmW+7KqlKNeJMS3xb1Wl3ekQnqoToPvGx2buosthUv6rgkn+Kc1czlCZSt2x8Y6qkOtSkWZkyqlvH+a/frGAtCyoqcWZqVX8Rd7T3gHXA0j9pqYn9Ssz6f5jM3naMooxRpWyXNK3SNalUOKoghwIhgolKocDEO/C6SOOJ9/sjnSRAFxzf1jTggOSh1pfSynecE1GqUT8Tonz8YhtNrSwmaquGqUn5eKh5DvitsNl6WdptJV0M6CclPKHyjRIpMwjJk8RRixXyw2xtB0G02pR6KfwjAukfKnRIzMVV736t9dAEgUSlOCU5ACB75vdT68gAJJSKBCdANIuNkdny6rfVRCcSfIcfKJ6srLbY+55TdcoBiT5DjFta7Up9YQgGWAll71htstXSENMiSE0p7qY0F3WNNnTIAFw+EFairfYFObrwkslnRZmzMjelNSjgkfaMTfd9fqFAj9tJ+EHMn5jx8omv++A8otoM2kn41f+w6D+IrFNv76t1MMxQ+chObJ8I9EtispeXu5E1l5c4ZtVeKSBZmpbiesRgpQwHECstYmvG2fpmt1H7rg7UpPzf6jloIprnu9TziUpEyTA5J7MPFDVF3sdcwdUXHKNokVegHOLjbC9yy3IUeeokD5ECk/GQ7YuQG7O1ImTTNVn6le6CPMLfeC33VPuYqwSPlGQjMcdnZ2aesa9BnFbqdMqxWWZnpXJfKKngIdeFpn3Si2sVl6JoD51VVwGQ98Yqk6JIq3ZZ78IL9ziDfjs/YjQSbfhoXEZMOE/t+I44eFQ+2WoWcTNXSMDUJ4njwhtrtqbMK/E8f9v8A5eUU922LpyXnyQyk11dViUpn4nKcJnkvhFGPH7IIu2w9NO0WkkMg4Tkp5X0pJy1VAl+Xyp5eQAEkpTQJTkANIbf18l0hIAAA3UpTgkaAaecd2duVT65YAVWojqj74yGcIooTDtl7hL6q0QmqlacK58I2rz29JhgSQKTHuvOBluAAWdgSQKE5mdO0mNHct3hlO8R8RwB8411FWzlc3SJ7ru9LCQZTXkMxOM5tXfR3jZ2jNav3Vg9UfSDrjODNqb+LKdxsg2hwUr1BrzjGNDcSazUrE8/PCNxQc3tIHNkUFrEkKQlICZQawtLKC4sAypL61ZI5DPsER2JneMyZZzNAlOaz6RS3pbQ8oBIk2iiB68znDMs/ELw4/kyN19TqytZJUqsegbK3X0DQP91zq06ideZig2SucLUXXOoiRI1OSeZjQbUX1+maKpjpnKIGmUwNADIcTCKvgobSVmd27vjfWLK2f6bfXI+ZWnECsZW0r3QBnD0fCKmZ566xVWpwqMgJk0H2iyMVGJ585OcrC7ksvSOb6p7qKk6nL3yi1tL2Kjn4DTyhzTIbbS2JTxV78e6AreqZCRiTLvgHL0dGPgcj3hEmHKBwdZnhpEu/L3jDSdEkh791jlqvAMCYP9Q6/L+YFtVuDYJnynFNZmzaFlSyQ2OsfQcYTOXiKMeP1hV22QvkuOkhkH4lZqOO6meJ45Q++743pISAEpolIwSNB984jva8ZgIRIIAkAMh6k6wHdthU4sJAmT7meEK6Hd9hFzXYp5YSnmScEjU+6xt0KS2kMs9UGpzUdYEYbDKOibqT11an7RpLhunNWPl+fKOdQW0juZvWIbcF2Bsbyq6DjmIdtHfqbMjeMlOKo2jU6y0FOcTXveLdnbK1mSRQDDeOQHukecLti33C+9iaIToNAOEKxReaW0uhuWccMdI9j25klx1W+4szM4IQiZ+IzwkMyckj8ZQKpYM8gOsdIe9a+iR0kpOKEmk/QnNZ4nLtOQizJJRVIjxQc3bHX7bd0dAkzUf3VDUYJHAV7YGuW7y6tKUicz7MVllQSdSY9H2buzo0AfOsV/ij7q8BEv7LP0iyYbbbbPxBLLQJKtTmr0EeaXreirU8XVAhOCE/SkYdvrGg2+vgEiyNkbqauyzVknsjIuK3U0P5+2UUYYfJkufJ8URXhaJUEduGzYuqwGHE+/WK9LZdWEidTjpxjSboSAhNAkd55wyTFQj6cccNSZTNYjumW8u0L6jQmOKjgBEN4O/KBU+JhbQOdEhuzDEfG5xJwHn4Qp8uh6dKwne7ffjHbwSpofGlSZiYnge3AxBPPw4jhGx2YtLb7Rs7yQrdqnerTt0g8raVoThScqZ5mhovLqZJFSfTmYJttqCEhCfhlSQy/Mbe+tjVIT/4stdwmpPBRx7Y8+fu9xKt1xCkq0IMz3whST6KnFrsjsrRWQJEk4RsLAyGUyTVZ6x9BwgC7bGGh/M+A0H3jQXRZCTMgGeANe0jSCpRVyAbcnrENuWwTM1Az0UJS4yOekadVoQ0glRklImT79mBmEBCammKiT5mMJtLfptCw02T0YxI+bj79YlSlnn+iqTj9PD/AENve81Wx6ZEmk9QHA1z1wr2Q0KwxKsBLj7MDoIAABoMBLxlKcPSFKIQk/EqpOASnEk9mcehxCPB5y2ySJWEoM1K/abkVEf3FZJH4ymdIqLTbFPLK1HkBhwA4aQ68rcFSbb/AG0UGW9qo8T4CUS3Rd5cWEgY+yeQiVvZ8lqSiqRf7LXbvHfWJgZfUch9+yNXfd6/pGCskdMue4OOapaCnhHLuaQhO8TuttihOeqjHnm0F6qtb5cPUFEJ/iMO3M842Ed3XgGSekb9YGnMkzUTMnU5zOsAW16JbW7uiVIVwXf+otLbRNFGvYCfSUWNpIiitmGXOx0aOkPWVhPvH3P/AMwYBIcNYt712dfbM93eQBQprzMsRP0EUFtWeqBU0lnPSE7J8lGr6JroSCtb6/22hOuZyHh5RnbQ+pxSlqnvLMz25DslF5tIsNNN2VJr13SNch317BFG0muZMbjXoOV+F2F8CecEWG1KaWlxPWScPMcjAhcOglwhFU8vxDuCZcHrlgtaXEpUOqRPlwjl6Xal1BTIE/KZAlJyIOUeRN7RP2RwdEobp6yFVSrsy7I9E2V20YtMkqPROfSo0V/pV6GIJ4nF8HpY8qmqZmrLYFb3xiUjIA5kegjUWNsJmTjmYsL+u8JWHQOtQ8D+Yxu0l8bo6NHWNPxCZueaSj4NioYIbekG1O0BcPQtGhoSM/xFTZmtwSEt45yx1p2xyyMbo3ianGRnrHUq44d/hHo44KCpHmTyObthNhUkutpWCElQBrgCZdkaS+tklobULOreKj8e+QFEZAHDGc9aRi3F8h5/55R6Rcm07L8klYS6AAUKkCTmRrOFZ0+GP+ma5TPOP+1rQd1xCkq4giNhcth3RujrKHxH6U5Dmc42LlkDgIIBpSYn7yjNW+2iyMlZq6qiZ5qzPIY90Tpt8FTSXL6Kfbe9aCyoUAP7h4jBPZnxjKKVuilOcOUaqUrrKM61JnjOKy3WmLYQ0jR5+SbySsitL0zGk/6fPIbtQW4oISEkAnCZFPWMqipwi0s4AGffGtbKjk9HaPdUKCgCJEHMVHeIpdo2GG0F9xCd5HxBUq045mPMm9o3rNVlwplliDzSaGO35to9bWUtOJQiSpqKZ/HLASOH+Im+w0ytZ1KNlPaLQpxxTipTUd48NB2CXdErBlLH3w9YFnPlyxgkOSGEhp7rFSI5Ow9J0h3SGWXvwgdJzz95wlryxOOcaAAXpX/MA2d8iDLaulZxUrMjC26Y6CtG4uvbl9DZaUoLQRL4wVFPFJnQ+EDsTUrfWRPKc+/jGTYXXGNIy/vJGoz07I2KXZk76Yat3GcvfCB3LRj78YhWrt94wO87kVQdi6J1P1nPDCWsVlscrvDHjEinNJd9PvAtpIOsC2MijS3Bt5aLOAN7pEfS5XuViI7e99qtbnSGQSBIJnRI7sZxiirsiwstqATI+kAlG7GT21qyxtdpAEh774p3XCY5anyo5ARxlPbBN2DGOqDGBlMe+PpFk3TnhPzpArCQOfkIl5Tr7zgkKlyAXnMmp99kRWZ0DOCrUiYIipUJGMfDGR5VFwwJif3PbDnqTx984Hs1qpSfCOuqx01n94JMCuSxDko684R29nlChRwIBaMOUVNqxhQoVIfjFZjWLyyvGkoUKNgdkJXnJeo4wGp0184UKCYtESXcDWOKHwzyjsKMDAnETMD9JKFCgGOiSNCcWNlTp38oUKCgLyBqUzEzWHbwp3x2FDUIIFmZwEAWhrPKFCgZBQIm3NOUSpWTWFCgUMkf/9k="/>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20" name="Picture 19"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13" name="Picture 12"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16"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Marking</a:t>
            </a:r>
            <a:endParaRPr lang="en-GB" sz="3200" b="1" u="sng" dirty="0">
              <a:latin typeface="Helvetica"/>
              <a:cs typeface="Helvetica"/>
            </a:endParaRPr>
          </a:p>
        </p:txBody>
      </p:sp>
      <p:sp>
        <p:nvSpPr>
          <p:cNvPr id="18"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Scribing Block</a:t>
            </a:r>
          </a:p>
          <a:p>
            <a:pPr marL="0" indent="0">
              <a:buFont typeface="Arial" pitchFamily="34" charset="0"/>
              <a:buNone/>
            </a:pPr>
            <a:r>
              <a:rPr lang="en-GB" sz="1800" dirty="0" smtClean="0">
                <a:latin typeface="Helvetica"/>
                <a:cs typeface="Helvetica"/>
              </a:rPr>
              <a:t> </a:t>
            </a:r>
          </a:p>
        </p:txBody>
      </p:sp>
      <p:pic>
        <p:nvPicPr>
          <p:cNvPr id="5" name="Picture 4" descr="220091_xl.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81200" y="2133600"/>
            <a:ext cx="1752600" cy="1752600"/>
          </a:xfrm>
          <a:prstGeom prst="rect">
            <a:avLst/>
          </a:prstGeom>
        </p:spPr>
      </p:pic>
      <p:sp>
        <p:nvSpPr>
          <p:cNvPr id="21" name="Content Placeholder 2"/>
          <p:cNvSpPr txBox="1">
            <a:spLocks/>
          </p:cNvSpPr>
          <p:nvPr/>
        </p:nvSpPr>
        <p:spPr>
          <a:xfrm>
            <a:off x="1981200" y="41910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Odd Leg Calipers</a:t>
            </a:r>
          </a:p>
          <a:p>
            <a:pPr marL="0" indent="0">
              <a:buFont typeface="Arial" pitchFamily="34" charset="0"/>
              <a:buNone/>
            </a:pPr>
            <a:r>
              <a:rPr lang="en-GB" sz="1800" dirty="0" smtClean="0">
                <a:latin typeface="Helvetica"/>
                <a:cs typeface="Helvetica"/>
              </a:rPr>
              <a:t> </a:t>
            </a:r>
          </a:p>
        </p:txBody>
      </p:sp>
      <p:sp>
        <p:nvSpPr>
          <p:cNvPr id="22" name="Content Placeholder 2"/>
          <p:cNvSpPr txBox="1">
            <a:spLocks/>
          </p:cNvSpPr>
          <p:nvPr/>
        </p:nvSpPr>
        <p:spPr>
          <a:xfrm>
            <a:off x="4038600" y="2362200"/>
            <a:ext cx="48006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latin typeface="Helvetica"/>
                <a:cs typeface="Helvetica"/>
              </a:rPr>
              <a:t>The ‘Scribing Block’ is used to help accuracy of marking. Especially useful when repeatedly marking the same size. </a:t>
            </a:r>
          </a:p>
        </p:txBody>
      </p:sp>
      <p:pic>
        <p:nvPicPr>
          <p:cNvPr id="17" name="Picture 16" descr="CM-47-1.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752600" y="4800600"/>
            <a:ext cx="2514600" cy="1676400"/>
          </a:xfrm>
          <a:prstGeom prst="rect">
            <a:avLst/>
          </a:prstGeom>
        </p:spPr>
      </p:pic>
      <p:sp>
        <p:nvSpPr>
          <p:cNvPr id="2" name="Rectangle 1"/>
          <p:cNvSpPr/>
          <p:nvPr/>
        </p:nvSpPr>
        <p:spPr>
          <a:xfrm>
            <a:off x="4038600" y="5334000"/>
            <a:ext cx="4572000" cy="646331"/>
          </a:xfrm>
          <a:prstGeom prst="rect">
            <a:avLst/>
          </a:prstGeom>
        </p:spPr>
        <p:txBody>
          <a:bodyPr>
            <a:spAutoFit/>
          </a:bodyPr>
          <a:lstStyle/>
          <a:p>
            <a:r>
              <a:rPr lang="en-GB" dirty="0">
                <a:latin typeface="Helvetica"/>
                <a:cs typeface="Helvetica"/>
              </a:rPr>
              <a:t>The ‘Odd Leg </a:t>
            </a:r>
            <a:r>
              <a:rPr lang="en-GB" dirty="0" smtClean="0">
                <a:latin typeface="Helvetica"/>
                <a:cs typeface="Helvetica"/>
              </a:rPr>
              <a:t>Calipers</a:t>
            </a:r>
            <a:r>
              <a:rPr lang="en-GB" dirty="0">
                <a:latin typeface="Helvetica"/>
                <a:cs typeface="Helvetica"/>
              </a:rPr>
              <a:t>’ are used to accurately mark lines parallel to an edge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Marking</a:t>
            </a:r>
            <a:endParaRPr lang="en-GB" sz="3200" b="1" u="sng" dirty="0">
              <a:latin typeface="Helvetica"/>
              <a:cs typeface="Helvetica"/>
            </a:endParaRPr>
          </a:p>
        </p:txBody>
      </p:sp>
      <p:sp>
        <p:nvSpPr>
          <p:cNvPr id="6"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Engineers Square</a:t>
            </a:r>
          </a:p>
          <a:p>
            <a:pPr marL="0" indent="0">
              <a:buFont typeface="Arial" pitchFamily="34" charset="0"/>
              <a:buNone/>
            </a:pPr>
            <a:r>
              <a:rPr lang="en-GB" sz="1800" dirty="0" smtClean="0">
                <a:latin typeface="Helvetica"/>
                <a:cs typeface="Helvetica"/>
              </a:rPr>
              <a:t> </a:t>
            </a:r>
          </a:p>
        </p:txBody>
      </p:sp>
      <p:sp>
        <p:nvSpPr>
          <p:cNvPr id="7" name="Content Placeholder 2"/>
          <p:cNvSpPr txBox="1">
            <a:spLocks/>
          </p:cNvSpPr>
          <p:nvPr/>
        </p:nvSpPr>
        <p:spPr>
          <a:xfrm>
            <a:off x="1981200" y="41910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Centre Punch</a:t>
            </a:r>
            <a:endParaRPr lang="en-GB" sz="1800" dirty="0" smtClean="0">
              <a:latin typeface="Helvetica"/>
              <a:cs typeface="Helvetica"/>
            </a:endParaRPr>
          </a:p>
        </p:txBody>
      </p:sp>
      <p:pic>
        <p:nvPicPr>
          <p:cNvPr id="2" name="Picture 1" descr="36299.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81200" y="2133600"/>
            <a:ext cx="1600200" cy="1600200"/>
          </a:xfrm>
          <a:prstGeom prst="rect">
            <a:avLst/>
          </a:prstGeom>
        </p:spPr>
      </p:pic>
      <p:sp>
        <p:nvSpPr>
          <p:cNvPr id="9" name="Content Placeholder 2"/>
          <p:cNvSpPr txBox="1">
            <a:spLocks/>
          </p:cNvSpPr>
          <p:nvPr/>
        </p:nvSpPr>
        <p:spPr>
          <a:xfrm>
            <a:off x="3886200" y="2286000"/>
            <a:ext cx="52578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‘Engineers Square’ is the metalwork equivalent of the try-square. It has a steel blade inserted into a steel body at 90.  A small notch or ‘relief’ is made in the corner of the square to prevent small particles from accumulating and affecting the reading.</a:t>
            </a:r>
          </a:p>
        </p:txBody>
      </p:sp>
      <p:sp>
        <p:nvSpPr>
          <p:cNvPr id="11" name="Content Placeholder 2"/>
          <p:cNvSpPr txBox="1">
            <a:spLocks/>
          </p:cNvSpPr>
          <p:nvPr/>
        </p:nvSpPr>
        <p:spPr>
          <a:xfrm>
            <a:off x="4343400" y="4876800"/>
            <a:ext cx="48006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800" dirty="0" smtClean="0">
              <a:latin typeface="Helvetica"/>
              <a:cs typeface="Helvetica"/>
            </a:endParaRPr>
          </a:p>
        </p:txBody>
      </p:sp>
      <p:sp>
        <p:nvSpPr>
          <p:cNvPr id="12" name="TextBox 11"/>
          <p:cNvSpPr txBox="1"/>
          <p:nvPr/>
        </p:nvSpPr>
        <p:spPr>
          <a:xfrm>
            <a:off x="7010400" y="2667000"/>
            <a:ext cx="259055" cy="261610"/>
          </a:xfrm>
          <a:prstGeom prst="rect">
            <a:avLst/>
          </a:prstGeom>
          <a:noFill/>
        </p:spPr>
        <p:txBody>
          <a:bodyPr wrap="none" rtlCol="0">
            <a:spAutoFit/>
          </a:bodyPr>
          <a:lstStyle/>
          <a:p>
            <a:r>
              <a:rPr lang="en-US" sz="1100" dirty="0" smtClean="0"/>
              <a:t>o</a:t>
            </a:r>
            <a:endParaRPr lang="en-US" sz="1100" dirty="0"/>
          </a:p>
        </p:txBody>
      </p:sp>
      <p:pic>
        <p:nvPicPr>
          <p:cNvPr id="14" name="Picture 13" descr="STA058120.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9064713">
            <a:off x="2129919" y="4846325"/>
            <a:ext cx="1539520" cy="1717157"/>
          </a:xfrm>
          <a:prstGeom prst="rect">
            <a:avLst/>
          </a:prstGeom>
        </p:spPr>
      </p:pic>
      <p:sp>
        <p:nvSpPr>
          <p:cNvPr id="15" name="Content Placeholder 2"/>
          <p:cNvSpPr txBox="1">
            <a:spLocks/>
          </p:cNvSpPr>
          <p:nvPr/>
        </p:nvSpPr>
        <p:spPr>
          <a:xfrm>
            <a:off x="3886200" y="5029200"/>
            <a:ext cx="5257800"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latin typeface="Helvetica"/>
                <a:cs typeface="Helvetica"/>
              </a:rPr>
              <a:t>Made from High Carbon Steel, The ‘Centre Punch’ is used to mark centres of holes before drilling. It can also be used carefully for witness marking.</a:t>
            </a:r>
          </a:p>
          <a:p>
            <a:pPr marL="0" indent="0">
              <a:buFont typeface="Arial" pitchFamily="34" charset="0"/>
              <a:buNone/>
            </a:pPr>
            <a:endParaRPr lang="en-GB" sz="1400" i="1" dirty="0" smtClean="0">
              <a:latin typeface="Helvetica"/>
              <a:cs typeface="Helvetic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Marking</a:t>
            </a:r>
            <a:endParaRPr lang="en-GB" sz="3200" b="1" u="sng" dirty="0">
              <a:latin typeface="Helvetica"/>
              <a:cs typeface="Helvetica"/>
            </a:endParaRPr>
          </a:p>
        </p:txBody>
      </p:sp>
      <p:sp>
        <p:nvSpPr>
          <p:cNvPr id="6"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Witness Marks</a:t>
            </a:r>
            <a:endParaRPr lang="en-GB" sz="1800" dirty="0" smtClean="0">
              <a:latin typeface="Helvetica"/>
              <a:cs typeface="Helvetica"/>
            </a:endParaRPr>
          </a:p>
        </p:txBody>
      </p:sp>
      <p:sp>
        <p:nvSpPr>
          <p:cNvPr id="9" name="Content Placeholder 2"/>
          <p:cNvSpPr txBox="1">
            <a:spLocks/>
          </p:cNvSpPr>
          <p:nvPr/>
        </p:nvSpPr>
        <p:spPr>
          <a:xfrm>
            <a:off x="2209800" y="4876800"/>
            <a:ext cx="6705600" cy="1828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When lines have been scribed, they tend to fade due to exposure. This fading can be overcome by putting ‘witness marks’ along scribed lines. These traditionally are made with </a:t>
            </a:r>
          </a:p>
          <a:p>
            <a:pPr marL="0" indent="0">
              <a:buNone/>
            </a:pPr>
            <a:r>
              <a:rPr lang="en-GB" sz="1800" dirty="0" smtClean="0">
                <a:latin typeface="Helvetica"/>
                <a:cs typeface="Helvetica"/>
              </a:rPr>
              <a:t>dot punches (thinner version of a centre punch) but can also be done with a centre punch, so long as you vary the force applied. Just a tap!</a:t>
            </a:r>
          </a:p>
        </p:txBody>
      </p:sp>
      <p:pic>
        <p:nvPicPr>
          <p:cNvPr id="10" name="Picture 9" descr="marked.jpg"/>
          <p:cNvPicPr>
            <a:picLocks noChangeAspect="1"/>
          </p:cNvPicPr>
          <p:nvPr/>
        </p:nvPicPr>
        <p:blipFill>
          <a:blip r:embed="rId4" cstate="print"/>
          <a:stretch>
            <a:fillRect/>
          </a:stretch>
        </p:blipFill>
        <p:spPr>
          <a:xfrm>
            <a:off x="3048000" y="2286000"/>
            <a:ext cx="4572000" cy="2400300"/>
          </a:xfrm>
          <a:prstGeom prst="rect">
            <a:avLst/>
          </a:prstGeom>
        </p:spPr>
      </p:pic>
      <p:pic>
        <p:nvPicPr>
          <p:cNvPr id="11" name="Picture 11" descr="Marking out Tools 21"/>
          <p:cNvPicPr>
            <a:picLocks noChangeAspect="1" noChangeArrowheads="1"/>
          </p:cNvPicPr>
          <p:nvPr/>
        </p:nvPicPr>
        <p:blipFill>
          <a:blip r:embed="rId5" cstate="print"/>
          <a:srcRect l="17531" t="63231" r="24889" b="24449"/>
          <a:stretch>
            <a:fillRect/>
          </a:stretch>
        </p:blipFill>
        <p:spPr bwMode="auto">
          <a:xfrm>
            <a:off x="3124200" y="3733800"/>
            <a:ext cx="1945784" cy="86570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ast-iron-marking-out-inspection-table-surface-plate-tools.jpg"/>
          <p:cNvPicPr>
            <a:picLocks noChangeAspect="1"/>
          </p:cNvPicPr>
          <p:nvPr/>
        </p:nvPicPr>
        <p:blipFill>
          <a:blip r:embed="rId2" cstate="print"/>
          <a:stretch>
            <a:fillRect/>
          </a:stretch>
        </p:blipFill>
        <p:spPr>
          <a:xfrm>
            <a:off x="5181600" y="1981200"/>
            <a:ext cx="2971800" cy="2686507"/>
          </a:xfrm>
          <a:prstGeom prst="rect">
            <a:avLst/>
          </a:prstGeom>
        </p:spPr>
      </p:pic>
      <p:pic>
        <p:nvPicPr>
          <p:cNvPr id="13" name="Picture 12" descr="banner.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Marking</a:t>
            </a:r>
            <a:endParaRPr lang="en-GB" sz="3200" b="1" u="sng" dirty="0">
              <a:latin typeface="Helvetica"/>
              <a:cs typeface="Helvetica"/>
            </a:endParaRPr>
          </a:p>
        </p:txBody>
      </p:sp>
      <p:sp>
        <p:nvSpPr>
          <p:cNvPr id="6"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Surface Table or Plate</a:t>
            </a:r>
            <a:endParaRPr lang="en-GB" sz="1800" dirty="0" smtClean="0">
              <a:latin typeface="Helvetica"/>
              <a:cs typeface="Helvetica"/>
            </a:endParaRPr>
          </a:p>
        </p:txBody>
      </p:sp>
      <p:sp>
        <p:nvSpPr>
          <p:cNvPr id="9" name="Content Placeholder 2"/>
          <p:cNvSpPr txBox="1">
            <a:spLocks/>
          </p:cNvSpPr>
          <p:nvPr/>
        </p:nvSpPr>
        <p:spPr>
          <a:xfrm>
            <a:off x="2133600" y="4724400"/>
            <a:ext cx="67056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pitchFamily="34" charset="0"/>
                <a:cs typeface="Helvetica" pitchFamily="34" charset="0"/>
              </a:rPr>
              <a:t>A ’Surface Table’ or ‘Plate’ is a solid, flat surface used as the main horizontal reference plane for precision marking and inspection. The surface plate is often used as the baseline for all measurements to a work piece. Plates are typically square or rectangular. One current British Standard includes specifications for plates from 160 mm × 100 mm to 2500 mm × 1600 mm.</a:t>
            </a:r>
          </a:p>
        </p:txBody>
      </p:sp>
      <p:pic>
        <p:nvPicPr>
          <p:cNvPr id="17" name="Picture 16" descr="tilting-table-metalwork-holding(1).jpg"/>
          <p:cNvPicPr>
            <a:picLocks noChangeAspect="1"/>
          </p:cNvPicPr>
          <p:nvPr/>
        </p:nvPicPr>
        <p:blipFill>
          <a:blip r:embed="rId5" cstate="print"/>
          <a:stretch>
            <a:fillRect/>
          </a:stretch>
        </p:blipFill>
        <p:spPr>
          <a:xfrm>
            <a:off x="2590800" y="2514600"/>
            <a:ext cx="1771650" cy="17716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Measuring</a:t>
            </a:r>
            <a:endParaRPr lang="en-GB" sz="3200" b="1" u="sng" dirty="0">
              <a:latin typeface="Helvetica"/>
              <a:cs typeface="Helvetica"/>
            </a:endParaRPr>
          </a:p>
        </p:txBody>
      </p:sp>
      <p:sp>
        <p:nvSpPr>
          <p:cNvPr id="6"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Spring Dividers</a:t>
            </a:r>
          </a:p>
          <a:p>
            <a:pPr marL="0" indent="0">
              <a:buFont typeface="Arial" pitchFamily="34" charset="0"/>
              <a:buNone/>
            </a:pPr>
            <a:r>
              <a:rPr lang="en-GB" sz="1800" dirty="0" smtClean="0">
                <a:latin typeface="Helvetica"/>
                <a:cs typeface="Helvetica"/>
              </a:rPr>
              <a:t> </a:t>
            </a:r>
          </a:p>
        </p:txBody>
      </p:sp>
      <p:pic>
        <p:nvPicPr>
          <p:cNvPr id="10" name="Picture 9" descr="d0e3cbbb42d1855ac782cc46ef3b4044.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5592462">
            <a:off x="1928142" y="5218131"/>
            <a:ext cx="1752258" cy="894820"/>
          </a:xfrm>
          <a:prstGeom prst="rect">
            <a:avLst/>
          </a:prstGeom>
        </p:spPr>
      </p:pic>
      <p:sp>
        <p:nvSpPr>
          <p:cNvPr id="12" name="Content Placeholder 2"/>
          <p:cNvSpPr txBox="1">
            <a:spLocks/>
          </p:cNvSpPr>
          <p:nvPr/>
        </p:nvSpPr>
        <p:spPr>
          <a:xfrm>
            <a:off x="4038600" y="2209800"/>
            <a:ext cx="5105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latin typeface="Helvetica"/>
                <a:cs typeface="Helvetica"/>
              </a:rPr>
              <a:t>The ‘Spring Divider’ is used much like a compass would be on paper, it will mark a  </a:t>
            </a:r>
          </a:p>
          <a:p>
            <a:pPr marL="0" indent="0">
              <a:buFont typeface="Arial" pitchFamily="34" charset="0"/>
              <a:buNone/>
            </a:pPr>
            <a:r>
              <a:rPr lang="en-GB" sz="1800" dirty="0" smtClean="0">
                <a:latin typeface="Helvetica"/>
                <a:cs typeface="Helvetica"/>
              </a:rPr>
              <a:t>radius on your material. It is good practice to use a centre punch before use.</a:t>
            </a:r>
            <a:endParaRPr lang="en-GB" sz="1800" i="1" dirty="0" smtClean="0">
              <a:latin typeface="Helvetica"/>
              <a:cs typeface="Helvetica"/>
            </a:endParaRPr>
          </a:p>
        </p:txBody>
      </p:sp>
      <p:sp>
        <p:nvSpPr>
          <p:cNvPr id="14" name="Content Placeholder 2"/>
          <p:cNvSpPr txBox="1">
            <a:spLocks/>
          </p:cNvSpPr>
          <p:nvPr/>
        </p:nvSpPr>
        <p:spPr>
          <a:xfrm>
            <a:off x="1981200" y="41910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Steel Rule</a:t>
            </a:r>
          </a:p>
          <a:p>
            <a:pPr marL="0" indent="0">
              <a:buFont typeface="Arial" pitchFamily="34" charset="0"/>
              <a:buNone/>
            </a:pPr>
            <a:r>
              <a:rPr lang="en-GB" sz="1800" dirty="0" smtClean="0">
                <a:latin typeface="Helvetica"/>
                <a:cs typeface="Helvetica"/>
              </a:rPr>
              <a:t> </a:t>
            </a:r>
          </a:p>
        </p:txBody>
      </p:sp>
      <p:sp>
        <p:nvSpPr>
          <p:cNvPr id="15" name="Content Placeholder 2"/>
          <p:cNvSpPr txBox="1">
            <a:spLocks/>
          </p:cNvSpPr>
          <p:nvPr/>
        </p:nvSpPr>
        <p:spPr>
          <a:xfrm>
            <a:off x="4038600" y="4953000"/>
            <a:ext cx="5105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latin typeface="Helvetica"/>
                <a:cs typeface="Helvetica"/>
              </a:rPr>
              <a:t>The 300mm (metric) ‘Steel Rule’ is used to accurately measure your material. </a:t>
            </a:r>
            <a:r>
              <a:rPr lang="en-GB" sz="1800" i="1" dirty="0" smtClean="0">
                <a:solidFill>
                  <a:srgbClr val="FF0000"/>
                </a:solidFill>
                <a:latin typeface="Helvetica"/>
                <a:cs typeface="Helvetica"/>
              </a:rPr>
              <a:t>We only measure in metric/mm</a:t>
            </a:r>
            <a:r>
              <a:rPr lang="en-GB" sz="1800" dirty="0" smtClean="0">
                <a:latin typeface="Helvetica"/>
                <a:cs typeface="Helvetica"/>
              </a:rPr>
              <a:t> but often a rule will </a:t>
            </a:r>
          </a:p>
          <a:p>
            <a:pPr marL="0" indent="0">
              <a:buFont typeface="Arial" pitchFamily="34" charset="0"/>
              <a:buNone/>
            </a:pPr>
            <a:r>
              <a:rPr lang="en-GB" sz="1800" dirty="0" smtClean="0">
                <a:latin typeface="Helvetica"/>
                <a:cs typeface="Helvetica"/>
              </a:rPr>
              <a:t>give imperial/inches.</a:t>
            </a:r>
            <a:endParaRPr lang="en-GB" sz="1400" i="1" dirty="0" smtClean="0">
              <a:latin typeface="Helvetica"/>
              <a:cs typeface="Helvetica"/>
            </a:endParaRPr>
          </a:p>
        </p:txBody>
      </p:sp>
      <p:pic>
        <p:nvPicPr>
          <p:cNvPr id="3" name="Picture 2" descr="201100_xl.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33600" y="2057400"/>
            <a:ext cx="1752600" cy="1752600"/>
          </a:xfrm>
          <a:prstGeom prst="rect">
            <a:avLst/>
          </a:prstGeom>
        </p:spPr>
      </p:pic>
    </p:spTree>
    <p:extLst>
      <p:ext uri="{BB962C8B-B14F-4D97-AF65-F5344CB8AC3E}">
        <p14:creationId xmlns="" xmlns:p14="http://schemas.microsoft.com/office/powerpoint/2010/main" val="965832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Measuring </a:t>
            </a:r>
            <a:endParaRPr lang="en-GB" sz="3200" b="1" u="sng" dirty="0">
              <a:latin typeface="Helvetica"/>
              <a:cs typeface="Helvetica"/>
            </a:endParaRPr>
          </a:p>
        </p:txBody>
      </p:sp>
      <p:sp>
        <p:nvSpPr>
          <p:cNvPr id="6"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Inside Calipers</a:t>
            </a:r>
          </a:p>
          <a:p>
            <a:pPr marL="0" indent="0">
              <a:buFont typeface="Arial" pitchFamily="34" charset="0"/>
              <a:buNone/>
            </a:pPr>
            <a:r>
              <a:rPr lang="en-GB" sz="1800" dirty="0" smtClean="0">
                <a:latin typeface="Helvetica"/>
                <a:cs typeface="Helvetica"/>
              </a:rPr>
              <a:t> </a:t>
            </a:r>
          </a:p>
        </p:txBody>
      </p:sp>
      <p:sp>
        <p:nvSpPr>
          <p:cNvPr id="7" name="Content Placeholder 2"/>
          <p:cNvSpPr txBox="1">
            <a:spLocks/>
          </p:cNvSpPr>
          <p:nvPr/>
        </p:nvSpPr>
        <p:spPr>
          <a:xfrm>
            <a:off x="1981200" y="41910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Outside Calipers</a:t>
            </a:r>
          </a:p>
          <a:p>
            <a:pPr marL="0" indent="0">
              <a:buFont typeface="Arial" pitchFamily="34" charset="0"/>
              <a:buNone/>
            </a:pPr>
            <a:r>
              <a:rPr lang="en-GB" sz="1800" dirty="0" smtClean="0">
                <a:latin typeface="Helvetica"/>
                <a:cs typeface="Helvetica"/>
              </a:rPr>
              <a:t> </a:t>
            </a:r>
          </a:p>
        </p:txBody>
      </p:sp>
      <p:sp>
        <p:nvSpPr>
          <p:cNvPr id="11" name="Content Placeholder 2"/>
          <p:cNvSpPr txBox="1">
            <a:spLocks/>
          </p:cNvSpPr>
          <p:nvPr/>
        </p:nvSpPr>
        <p:spPr>
          <a:xfrm>
            <a:off x="4038600" y="5029200"/>
            <a:ext cx="51054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‘Outside Caliper’ measures the outside diameter of bar sections.</a:t>
            </a:r>
          </a:p>
          <a:p>
            <a:pPr marL="0" indent="0">
              <a:buNone/>
            </a:pPr>
            <a:endParaRPr lang="en-GB" sz="1800" dirty="0">
              <a:latin typeface="Helvetica"/>
              <a:cs typeface="Helvetica"/>
            </a:endParaRPr>
          </a:p>
          <a:p>
            <a:pPr marL="0" indent="0">
              <a:buNone/>
            </a:pPr>
            <a:r>
              <a:rPr lang="en-GB" sz="1400" i="1" dirty="0" smtClean="0">
                <a:latin typeface="Helvetica"/>
                <a:cs typeface="Helvetica"/>
              </a:rPr>
              <a:t>In both cases the ‘Vernier Gauge’ is far more accurate. </a:t>
            </a:r>
          </a:p>
        </p:txBody>
      </p:sp>
      <p:sp>
        <p:nvSpPr>
          <p:cNvPr id="10" name="Content Placeholder 2"/>
          <p:cNvSpPr txBox="1">
            <a:spLocks/>
          </p:cNvSpPr>
          <p:nvPr/>
        </p:nvSpPr>
        <p:spPr>
          <a:xfrm>
            <a:off x="4038600" y="2438400"/>
            <a:ext cx="51054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‘Inside Caliper’ measures inside diameters </a:t>
            </a:r>
          </a:p>
          <a:p>
            <a:pPr marL="0" indent="0">
              <a:buNone/>
            </a:pPr>
            <a:r>
              <a:rPr lang="en-US" sz="1800" dirty="0">
                <a:latin typeface="Helvetica"/>
                <a:cs typeface="Helvetica"/>
              </a:rPr>
              <a:t>o</a:t>
            </a:r>
            <a:r>
              <a:rPr lang="en-GB" sz="1800" dirty="0" smtClean="0">
                <a:latin typeface="Helvetica"/>
                <a:cs typeface="Helvetica"/>
              </a:rPr>
              <a:t>f holes or pipe sections.</a:t>
            </a:r>
          </a:p>
        </p:txBody>
      </p:sp>
      <p:pic>
        <p:nvPicPr>
          <p:cNvPr id="2" name="Picture 1" descr="41Tslg7TiLL._SY355_.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9126272">
            <a:off x="2220799" y="2414689"/>
            <a:ext cx="1367323" cy="1367323"/>
          </a:xfrm>
          <a:prstGeom prst="rect">
            <a:avLst/>
          </a:prstGeom>
        </p:spPr>
      </p:pic>
      <p:pic>
        <p:nvPicPr>
          <p:cNvPr id="3" name="Picture 2" descr="gro_8_out_cal.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8538521">
            <a:off x="2332881" y="4999881"/>
            <a:ext cx="1355703" cy="1355703"/>
          </a:xfrm>
          <a:prstGeom prst="rect">
            <a:avLst/>
          </a:prstGeom>
        </p:spPr>
      </p:pic>
    </p:spTree>
    <p:extLst>
      <p:ext uri="{BB962C8B-B14F-4D97-AF65-F5344CB8AC3E}">
        <p14:creationId xmlns="" xmlns:p14="http://schemas.microsoft.com/office/powerpoint/2010/main" val="3675363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1975</TotalTime>
  <Words>2375</Words>
  <Application>Microsoft Office PowerPoint</Application>
  <PresentationFormat>On-screen Show (4:3)</PresentationFormat>
  <Paragraphs>270</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Practical Metalworking</vt:lpstr>
      <vt:lpstr>Bench Tools: Marking</vt:lpstr>
      <vt:lpstr>Bench Tools: Marking</vt:lpstr>
      <vt:lpstr>Bench Tools: Marking</vt:lpstr>
      <vt:lpstr>Bench Tools: Marking</vt:lpstr>
      <vt:lpstr>Bench Tools: Marking</vt:lpstr>
      <vt:lpstr>Bench Tools: Measuring</vt:lpstr>
      <vt:lpstr>Bench Tools: Measuring </vt:lpstr>
      <vt:lpstr>Bench Tools: Measuring </vt:lpstr>
      <vt:lpstr>Bench Tools: Measuring </vt:lpstr>
      <vt:lpstr>Bench Tools: Measuring </vt:lpstr>
      <vt:lpstr>Bench Tools: Clamping</vt:lpstr>
      <vt:lpstr>Bench Tools: Clamping</vt:lpstr>
      <vt:lpstr>Bench Tools: Clamping</vt:lpstr>
      <vt:lpstr>Bench Tools: Clamping</vt:lpstr>
      <vt:lpstr>Bench Tools: Cutting</vt:lpstr>
      <vt:lpstr>Bench Tools: Cutting</vt:lpstr>
      <vt:lpstr>Bench Tools: Cutting</vt:lpstr>
      <vt:lpstr>Bench Tools: Cutting</vt:lpstr>
      <vt:lpstr>Bench Tools: Cutting</vt:lpstr>
      <vt:lpstr>Bench Tools: Cutting</vt:lpstr>
      <vt:lpstr>Bench Tools: Joining</vt:lpstr>
      <vt:lpstr>Bench Tools: Joining</vt:lpstr>
      <vt:lpstr>Bench Tools: Forming</vt:lpstr>
      <vt:lpstr>Bench Tools: Forming</vt:lpstr>
      <vt:lpstr>Bench Tools: Forming</vt:lpstr>
      <vt:lpstr>Bench Tools</vt:lpstr>
      <vt:lpstr>Bench Tools</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015dortiz</cp:lastModifiedBy>
  <cp:revision>262</cp:revision>
  <dcterms:created xsi:type="dcterms:W3CDTF">2006-08-16T00:00:00Z</dcterms:created>
  <dcterms:modified xsi:type="dcterms:W3CDTF">2017-12-12T10:54:06Z</dcterms:modified>
</cp:coreProperties>
</file>