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notesMasterIdLst>
    <p:notesMasterId r:id="rId9"/>
  </p:notesMasterIdLst>
  <p:sldIdLst>
    <p:sldId id="365" r:id="rId2"/>
    <p:sldId id="256" r:id="rId3"/>
    <p:sldId id="257" r:id="rId4"/>
    <p:sldId id="367" r:id="rId5"/>
    <p:sldId id="368" r:id="rId6"/>
    <p:sldId id="369" r:id="rId7"/>
    <p:sldId id="366" r:id="rId8"/>
  </p:sldIdLst>
  <p:sldSz cx="9144000" cy="6858000" type="screen4x3"/>
  <p:notesSz cx="6805613" cy="99393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84" autoAdjust="0"/>
  </p:normalViewPr>
  <p:slideViewPr>
    <p:cSldViewPr>
      <p:cViewPr>
        <p:scale>
          <a:sx n="108" d="100"/>
          <a:sy n="108" d="100"/>
        </p:scale>
        <p:origin x="-688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interSettings" Target="printerSettings/printerSettings1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766DCA-46CB-485D-BE55-3D5A81A5F227}" type="datetimeFigureOut">
              <a:rPr lang="en-GB" smtClean="0"/>
              <a:pPr/>
              <a:t>09/09/17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39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BA6B3C-F88D-4B67-8821-BAB354B48EF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0988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 short word on the course structure and areas of study.  </a:t>
            </a:r>
          </a:p>
          <a:p>
            <a:r>
              <a:rPr lang="en-GB" dirty="0" smtClean="0"/>
              <a:t>Point out key</a:t>
            </a:r>
            <a:r>
              <a:rPr lang="en-GB" baseline="0" dirty="0" smtClean="0"/>
              <a:t> knowledge and understanding A3 sheets on wall.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A6B3C-F88D-4B67-8821-BAB354B48EFC}" type="slidenum">
              <a:rPr lang="en-GB" smtClean="0"/>
              <a:pPr/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Remind</a:t>
            </a:r>
            <a:r>
              <a:rPr lang="en-GB" baseline="0" dirty="0" smtClean="0"/>
              <a:t> pupils that goggles must still be worn instead of or over specs when drilling etc</a:t>
            </a:r>
          </a:p>
          <a:p>
            <a:r>
              <a:rPr lang="en-GB" baseline="0" dirty="0" smtClean="0"/>
              <a:t>Vice should be slack when not in use so it will move if someone bumps into it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A6B3C-F88D-4B67-8821-BAB354B48EFC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Remind</a:t>
            </a:r>
            <a:r>
              <a:rPr lang="en-GB" baseline="0" dirty="0" smtClean="0"/>
              <a:t> pupils that goggles must still be worn instead of or over specs when drilling etc</a:t>
            </a:r>
          </a:p>
          <a:p>
            <a:r>
              <a:rPr lang="en-GB" baseline="0" dirty="0" smtClean="0"/>
              <a:t>Vice should be slack when not in use so it will move if someone bumps into it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A6B3C-F88D-4B67-8821-BAB354B48EFC}" type="slidenum">
              <a:rPr lang="en-GB" smtClean="0"/>
              <a:pPr/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Remind</a:t>
            </a:r>
            <a:r>
              <a:rPr lang="en-GB" baseline="0" dirty="0" smtClean="0"/>
              <a:t> pupils that goggles must still be worn instead of or over specs when drilling etc</a:t>
            </a:r>
          </a:p>
          <a:p>
            <a:r>
              <a:rPr lang="en-GB" baseline="0" dirty="0" smtClean="0"/>
              <a:t>Vice should be slack when not in use so it will move if someone bumps into it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A6B3C-F88D-4B67-8821-BAB354B48EFC}" type="slidenum">
              <a:rPr lang="en-GB" smtClean="0"/>
              <a:pPr/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Remind</a:t>
            </a:r>
            <a:r>
              <a:rPr lang="en-GB" baseline="0" dirty="0" smtClean="0"/>
              <a:t> pupils that goggles must still be worn instead of or over specs when drilling etc</a:t>
            </a:r>
          </a:p>
          <a:p>
            <a:r>
              <a:rPr lang="en-GB" baseline="0" dirty="0" smtClean="0"/>
              <a:t>Vice should be slack when not in use so it will move if someone bumps into it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A6B3C-F88D-4B67-8821-BAB354B48EFC}" type="slidenum">
              <a:rPr lang="en-GB" smtClean="0"/>
              <a:pPr/>
              <a:t>6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09/09/17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09/09/17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09/09/17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09/09/17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09/09/17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09/09/17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09/09/17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09/09/17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09/09/17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09/09/17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09/09/17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09/09/17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4.jpg"/><Relationship Id="rId6" Type="http://schemas.openxmlformats.org/officeDocument/2006/relationships/image" Target="../media/image5.jpg"/><Relationship Id="rId7" Type="http://schemas.openxmlformats.org/officeDocument/2006/relationships/image" Target="../media/image6.jpg"/><Relationship Id="rId8" Type="http://schemas.openxmlformats.org/officeDocument/2006/relationships/image" Target="../media/image7.jpg"/><Relationship Id="rId9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nner.pd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399" y="-1"/>
            <a:ext cx="1676400" cy="6858001"/>
          </a:xfrm>
          <a:prstGeom prst="rect">
            <a:avLst/>
          </a:prstGeom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2438400" y="3124200"/>
            <a:ext cx="67056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600" dirty="0" smtClean="0">
                <a:latin typeface="Helvetica"/>
                <a:cs typeface="Helvetica"/>
              </a:rPr>
              <a:t>During the Practical Metalworking course you will develop skills, knowledge and understanding of:  </a:t>
            </a:r>
            <a:endParaRPr lang="en-GB" sz="1600" dirty="0">
              <a:latin typeface="Helvetica"/>
              <a:cs typeface="Helvetica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1524000" y="4191000"/>
            <a:ext cx="7620000" cy="2209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400" dirty="0" smtClean="0">
                <a:latin typeface="Helvetica"/>
                <a:cs typeface="Helvetica"/>
              </a:rPr>
              <a:t>Safe working practices in workshop environments</a:t>
            </a:r>
          </a:p>
          <a:p>
            <a:pPr algn="ctr"/>
            <a:r>
              <a:rPr lang="en-GB" sz="1400" dirty="0" smtClean="0">
                <a:latin typeface="Helvetica"/>
                <a:cs typeface="Helvetica"/>
              </a:rPr>
              <a:t>Metalworking Techniques</a:t>
            </a:r>
          </a:p>
          <a:p>
            <a:pPr algn="ctr"/>
            <a:r>
              <a:rPr lang="en-GB" sz="1400" dirty="0" smtClean="0">
                <a:latin typeface="Helvetica"/>
                <a:cs typeface="Helvetica"/>
              </a:rPr>
              <a:t>Measuring and marking out metal sections and sheet materials</a:t>
            </a:r>
          </a:p>
          <a:p>
            <a:pPr algn="ctr"/>
            <a:r>
              <a:rPr lang="en-GB" sz="1400" dirty="0" smtClean="0">
                <a:latin typeface="Helvetica"/>
                <a:cs typeface="Helvetica"/>
              </a:rPr>
              <a:t>Practical creativity and problem-solving skills</a:t>
            </a:r>
          </a:p>
          <a:p>
            <a:pPr algn="ctr"/>
            <a:r>
              <a:rPr lang="en-GB" sz="1400" dirty="0" smtClean="0">
                <a:latin typeface="Helvetica"/>
                <a:cs typeface="Helvetica"/>
              </a:rPr>
              <a:t>Sustainability issues in a practical metalworking context</a:t>
            </a:r>
          </a:p>
          <a:p>
            <a:pPr algn="ctr"/>
            <a:endParaRPr lang="en-GB" sz="1400" dirty="0" smtClean="0">
              <a:latin typeface="Helvetica"/>
              <a:cs typeface="Helvetica"/>
            </a:endParaRPr>
          </a:p>
          <a:p>
            <a:pPr algn="ctr">
              <a:buNone/>
            </a:pPr>
            <a:endParaRPr lang="en-GB" sz="1400" dirty="0" smtClean="0">
              <a:latin typeface="Helvetica"/>
              <a:cs typeface="Helvetica"/>
            </a:endParaRPr>
          </a:p>
          <a:p>
            <a:pPr algn="ctr">
              <a:buNone/>
            </a:pPr>
            <a:r>
              <a:rPr lang="en-GB" sz="1400" dirty="0" smtClean="0">
                <a:latin typeface="Helvetica"/>
                <a:cs typeface="Helvetica"/>
              </a:rPr>
              <a:t>Areas of study:  Bench Skills / Machine Processes / Fabrication &amp; Thermal Joining</a:t>
            </a:r>
          </a:p>
          <a:p>
            <a:pPr algn="ctr"/>
            <a:endParaRPr lang="en-GB" sz="1800" dirty="0">
              <a:latin typeface="Helvetica"/>
              <a:cs typeface="Helvetica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524000" y="990600"/>
            <a:ext cx="7620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/>
                <a:ea typeface="+mj-ea"/>
                <a:cs typeface="Helvetica"/>
              </a:rPr>
              <a:t>Practical Metalworking</a:t>
            </a: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"/>
              <a:ea typeface="+mj-ea"/>
              <a:cs typeface="Helvetica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2590800" y="2514600"/>
            <a:ext cx="5472000" cy="0"/>
          </a:xfrm>
          <a:prstGeom prst="line">
            <a:avLst/>
          </a:prstGeom>
          <a:ln w="635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1524000" y="609600"/>
            <a:ext cx="7620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 smtClean="0">
                <a:solidFill>
                  <a:schemeClr val="bg1">
                    <a:lumMod val="75000"/>
                  </a:schemeClr>
                </a:solidFill>
                <a:latin typeface="Helvetica"/>
                <a:cs typeface="Helvetica"/>
              </a:rPr>
              <a:t>National 5</a:t>
            </a:r>
          </a:p>
        </p:txBody>
      </p:sp>
      <p:pic>
        <p:nvPicPr>
          <p:cNvPr id="2" name="Picture 1" descr="Branding Logo 1.2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152400"/>
            <a:ext cx="702445" cy="696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5383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990600"/>
            <a:ext cx="7620000" cy="1470025"/>
          </a:xfrm>
        </p:spPr>
        <p:txBody>
          <a:bodyPr>
            <a:normAutofit/>
          </a:bodyPr>
          <a:lstStyle/>
          <a:p>
            <a:r>
              <a:rPr lang="en-GB" sz="4000" b="1" dirty="0" smtClean="0">
                <a:latin typeface="Helvetica"/>
                <a:cs typeface="Helvetica"/>
              </a:rPr>
              <a:t>Practical Metalworking</a:t>
            </a:r>
            <a:endParaRPr lang="en-GB" sz="4000" b="1" dirty="0">
              <a:latin typeface="Helvetica"/>
              <a:cs typeface="Helvetica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971800"/>
            <a:ext cx="7620000" cy="2514600"/>
          </a:xfrm>
        </p:spPr>
        <p:txBody>
          <a:bodyPr>
            <a:normAutofit/>
          </a:bodyPr>
          <a:lstStyle/>
          <a:p>
            <a:endParaRPr lang="en-GB" dirty="0" smtClean="0">
              <a:latin typeface="Helvetica"/>
              <a:cs typeface="Helvetica"/>
            </a:endParaRPr>
          </a:p>
          <a:p>
            <a:endParaRPr lang="en-GB" sz="2400" dirty="0" smtClean="0">
              <a:solidFill>
                <a:srgbClr val="FF0000"/>
              </a:solidFill>
              <a:latin typeface="Helvetica"/>
              <a:cs typeface="Helvetica"/>
            </a:endParaRPr>
          </a:p>
          <a:p>
            <a:r>
              <a:rPr lang="en-GB" sz="2400" dirty="0" smtClean="0">
                <a:solidFill>
                  <a:srgbClr val="FF0000"/>
                </a:solidFill>
                <a:latin typeface="Helvetica"/>
                <a:cs typeface="Helvetica"/>
              </a:rPr>
              <a:t>Health &amp; Safety In The Workshop</a:t>
            </a:r>
          </a:p>
          <a:p>
            <a:endParaRPr lang="en-GB" dirty="0" smtClean="0">
              <a:solidFill>
                <a:srgbClr val="FF0000"/>
              </a:solidFill>
              <a:latin typeface="Helvetica"/>
              <a:cs typeface="Helvetica"/>
            </a:endParaRPr>
          </a:p>
          <a:p>
            <a:endParaRPr lang="en-GB" dirty="0">
              <a:solidFill>
                <a:srgbClr val="FF0000"/>
              </a:solidFill>
              <a:latin typeface="Helvetica"/>
              <a:cs typeface="Helvetica"/>
            </a:endParaRPr>
          </a:p>
        </p:txBody>
      </p:sp>
      <p:pic>
        <p:nvPicPr>
          <p:cNvPr id="13" name="Picture 12" descr="banner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399" y="-1"/>
            <a:ext cx="1676400" cy="6858001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>
            <a:off x="2590800" y="2514600"/>
            <a:ext cx="5472000" cy="0"/>
          </a:xfrm>
          <a:prstGeom prst="line">
            <a:avLst/>
          </a:prstGeom>
          <a:ln w="635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524000" y="609600"/>
            <a:ext cx="7620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 smtClean="0">
                <a:solidFill>
                  <a:schemeClr val="bg1">
                    <a:lumMod val="75000"/>
                  </a:schemeClr>
                </a:solidFill>
                <a:latin typeface="Helvetica"/>
                <a:cs typeface="Helvetica"/>
              </a:rPr>
              <a:t>National 5</a:t>
            </a:r>
          </a:p>
        </p:txBody>
      </p:sp>
      <p:pic>
        <p:nvPicPr>
          <p:cNvPr id="7" name="Picture 6" descr="Branding Logo 1.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152400"/>
            <a:ext cx="702445" cy="6968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7620000" cy="1143000"/>
          </a:xfrm>
        </p:spPr>
        <p:txBody>
          <a:bodyPr>
            <a:normAutofit/>
          </a:bodyPr>
          <a:lstStyle/>
          <a:p>
            <a:r>
              <a:rPr lang="en-GB" sz="2600" b="1" u="sng" dirty="0" smtClean="0">
                <a:latin typeface="Helvetica"/>
                <a:cs typeface="Helvetica"/>
              </a:rPr>
              <a:t>Workshop Rules and Precautions</a:t>
            </a:r>
            <a:endParaRPr lang="en-GB" sz="2600" b="1" u="sng" dirty="0">
              <a:latin typeface="Helvetica"/>
              <a:cs typeface="Helvetic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914400"/>
            <a:ext cx="7162800" cy="5867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200" dirty="0" smtClean="0">
                <a:latin typeface="Helvetica"/>
                <a:cs typeface="Helvetica"/>
              </a:rPr>
              <a:t>The Practical Metalwork course requires pupils to consider, record and participate in good, safe working practices during all activities. Any miss-behaviour of any kind puts you and your class-mates in harms way. Therefore, such incidents will be taken very seriously and dealt with accordingly.</a:t>
            </a:r>
          </a:p>
          <a:p>
            <a:pPr marL="0" indent="0">
              <a:buNone/>
            </a:pPr>
            <a:endParaRPr lang="en-GB" sz="1200" dirty="0">
              <a:latin typeface="Helvetica"/>
              <a:cs typeface="Helvetica"/>
            </a:endParaRPr>
          </a:p>
          <a:p>
            <a:pPr marL="0" indent="0">
              <a:buNone/>
            </a:pPr>
            <a:r>
              <a:rPr lang="en-GB" sz="1200" dirty="0" smtClean="0">
                <a:latin typeface="Helvetica"/>
                <a:cs typeface="Helvetica"/>
              </a:rPr>
              <a:t>Pupils will always wear personal protective equipment (PPE) during various workshop activities. </a:t>
            </a:r>
            <a:r>
              <a:rPr lang="en-GB" sz="1200" dirty="0">
                <a:latin typeface="Helvetica"/>
                <a:cs typeface="Helvetica"/>
              </a:rPr>
              <a:t>A</a:t>
            </a:r>
            <a:r>
              <a:rPr lang="en-GB" sz="1200" dirty="0" smtClean="0">
                <a:latin typeface="Helvetica"/>
                <a:cs typeface="Helvetica"/>
              </a:rPr>
              <a:t>pron, leather apron, safety specs, goggles, gloves, gauntlets visors and welding masks. </a:t>
            </a:r>
          </a:p>
          <a:p>
            <a:pPr marL="0" indent="0">
              <a:buNone/>
            </a:pPr>
            <a:endParaRPr lang="en-GB" sz="1200" dirty="0" smtClean="0">
              <a:latin typeface="Helvetica"/>
              <a:cs typeface="Helvetica"/>
            </a:endParaRPr>
          </a:p>
          <a:p>
            <a:pPr>
              <a:buFont typeface="+mj-lt"/>
              <a:buAutoNum type="arabicPeriod"/>
            </a:pPr>
            <a:r>
              <a:rPr lang="en-GB" sz="1200" dirty="0" smtClean="0">
                <a:latin typeface="Helvetica"/>
                <a:cs typeface="Helvetica"/>
              </a:rPr>
              <a:t>Pupils must wear safety specs and aprons </a:t>
            </a:r>
            <a:r>
              <a:rPr lang="en-GB" sz="1200" i="1" dirty="0" smtClean="0">
                <a:solidFill>
                  <a:srgbClr val="FF0000"/>
                </a:solidFill>
                <a:latin typeface="Helvetica"/>
                <a:cs typeface="Helvetica"/>
              </a:rPr>
              <a:t>AT ALL TIMES </a:t>
            </a:r>
            <a:r>
              <a:rPr lang="en-GB" sz="1200" dirty="0" smtClean="0">
                <a:latin typeface="Helvetica"/>
                <a:cs typeface="Helvetica"/>
              </a:rPr>
              <a:t>when in the workshop.</a:t>
            </a:r>
          </a:p>
          <a:p>
            <a:pPr>
              <a:buFont typeface="+mj-lt"/>
              <a:buAutoNum type="arabicPeriod"/>
            </a:pPr>
            <a:r>
              <a:rPr lang="en-GB" sz="1200" dirty="0" smtClean="0">
                <a:latin typeface="Helvetica"/>
                <a:cs typeface="Helvetica"/>
              </a:rPr>
              <a:t>Always report if you feel unwell. It is important to be alert in the workshop.</a:t>
            </a:r>
          </a:p>
          <a:p>
            <a:pPr>
              <a:buFont typeface="+mj-lt"/>
              <a:buAutoNum type="arabicPeriod"/>
            </a:pPr>
            <a:r>
              <a:rPr lang="en-GB" sz="1200" dirty="0" smtClean="0">
                <a:latin typeface="Helvetica"/>
                <a:cs typeface="Helvetica"/>
              </a:rPr>
              <a:t>Tie back hair and any loose clothing.</a:t>
            </a:r>
          </a:p>
          <a:p>
            <a:pPr>
              <a:buFont typeface="+mj-lt"/>
              <a:buAutoNum type="arabicPeriod"/>
            </a:pPr>
            <a:r>
              <a:rPr lang="en-GB" sz="1200" dirty="0" smtClean="0">
                <a:latin typeface="Helvetica"/>
                <a:cs typeface="Helvetica"/>
              </a:rPr>
              <a:t>Aprons must always be tied at the back.</a:t>
            </a:r>
          </a:p>
          <a:p>
            <a:pPr>
              <a:buFont typeface="+mj-lt"/>
              <a:buAutoNum type="arabicPeriod"/>
            </a:pPr>
            <a:r>
              <a:rPr lang="en-GB" sz="1200" dirty="0" smtClean="0">
                <a:latin typeface="Helvetica"/>
                <a:cs typeface="Helvetica"/>
              </a:rPr>
              <a:t>Absolutely no jewellery worn in the workshop.</a:t>
            </a:r>
          </a:p>
          <a:p>
            <a:pPr>
              <a:buFont typeface="+mj-lt"/>
              <a:buAutoNum type="arabicPeriod"/>
            </a:pPr>
            <a:r>
              <a:rPr lang="en-GB" sz="1200" dirty="0" smtClean="0">
                <a:latin typeface="Helvetica"/>
                <a:cs typeface="Helvetica"/>
              </a:rPr>
              <a:t>No running in the workshop.</a:t>
            </a:r>
          </a:p>
          <a:p>
            <a:pPr>
              <a:buFont typeface="+mj-lt"/>
              <a:buAutoNum type="arabicPeriod"/>
            </a:pPr>
            <a:r>
              <a:rPr lang="en-GB" sz="1200" dirty="0" smtClean="0">
                <a:latin typeface="Helvetica"/>
                <a:cs typeface="Helvetica"/>
              </a:rPr>
              <a:t>No food or drink in the workshop.</a:t>
            </a:r>
          </a:p>
          <a:p>
            <a:pPr>
              <a:buFont typeface="+mj-lt"/>
              <a:buAutoNum type="arabicPeriod"/>
            </a:pPr>
            <a:r>
              <a:rPr lang="en-GB" sz="1200" dirty="0" smtClean="0">
                <a:latin typeface="Helvetica"/>
                <a:cs typeface="Helvetica"/>
              </a:rPr>
              <a:t>Report any oil and grease on floor immediately.</a:t>
            </a:r>
          </a:p>
          <a:p>
            <a:pPr>
              <a:buFont typeface="+mj-lt"/>
              <a:buAutoNum type="arabicPeriod"/>
            </a:pPr>
            <a:r>
              <a:rPr lang="en-GB" sz="1200" dirty="0" smtClean="0">
                <a:latin typeface="Helvetica"/>
                <a:cs typeface="Helvetica"/>
              </a:rPr>
              <a:t>Always leave vice handle slack when not in use.</a:t>
            </a:r>
          </a:p>
          <a:p>
            <a:pPr>
              <a:buFont typeface="+mj-lt"/>
              <a:buAutoNum type="arabicPeriod"/>
            </a:pPr>
            <a:r>
              <a:rPr lang="en-GB" sz="1200" dirty="0" smtClean="0">
                <a:latin typeface="Helvetica"/>
                <a:cs typeface="Helvetica"/>
              </a:rPr>
              <a:t>Always double check that material is secure when working.</a:t>
            </a:r>
          </a:p>
          <a:p>
            <a:pPr>
              <a:buFont typeface="+mj-lt"/>
              <a:buAutoNum type="arabicPeriod"/>
            </a:pPr>
            <a:r>
              <a:rPr lang="en-GB" sz="1200" dirty="0" smtClean="0">
                <a:latin typeface="Helvetica"/>
                <a:cs typeface="Helvetica"/>
              </a:rPr>
              <a:t>Do not move around the workshop with sharp tools.</a:t>
            </a:r>
          </a:p>
          <a:p>
            <a:pPr>
              <a:buFont typeface="+mj-lt"/>
              <a:buAutoNum type="arabicPeriod"/>
            </a:pPr>
            <a:r>
              <a:rPr lang="en-GB" sz="1200" dirty="0" smtClean="0">
                <a:latin typeface="Helvetica"/>
                <a:cs typeface="Helvetica"/>
              </a:rPr>
              <a:t>Wear suitable footwear when in workshop.</a:t>
            </a:r>
          </a:p>
          <a:p>
            <a:pPr>
              <a:buFont typeface="+mj-lt"/>
              <a:buAutoNum type="arabicPeriod"/>
            </a:pPr>
            <a:r>
              <a:rPr lang="en-GB" sz="1200" dirty="0" smtClean="0">
                <a:latin typeface="Helvetica"/>
                <a:cs typeface="Helvetica"/>
              </a:rPr>
              <a:t>Ask teacher for help before lifting any heavy objects.</a:t>
            </a:r>
          </a:p>
          <a:p>
            <a:pPr>
              <a:buFont typeface="+mj-lt"/>
              <a:buAutoNum type="arabicPeriod"/>
            </a:pPr>
            <a:r>
              <a:rPr lang="en-GB" sz="1200" dirty="0" smtClean="0">
                <a:latin typeface="Helvetica"/>
                <a:cs typeface="Helvetica"/>
              </a:rPr>
              <a:t>Always check tools/machinery before using them. </a:t>
            </a:r>
          </a:p>
          <a:p>
            <a:pPr>
              <a:buFont typeface="+mj-lt"/>
              <a:buAutoNum type="arabicPeriod"/>
            </a:pPr>
            <a:r>
              <a:rPr lang="en-GB" sz="1200" dirty="0" smtClean="0">
                <a:latin typeface="Helvetica"/>
                <a:cs typeface="Helvetica"/>
              </a:rPr>
              <a:t>Report </a:t>
            </a:r>
            <a:r>
              <a:rPr lang="en-GB" sz="1200" dirty="0">
                <a:latin typeface="Helvetica"/>
                <a:cs typeface="Helvetica"/>
              </a:rPr>
              <a:t>any damaged or broken tools/machinery </a:t>
            </a:r>
            <a:r>
              <a:rPr lang="en-GB" sz="1200" dirty="0" smtClean="0">
                <a:latin typeface="Helvetica"/>
                <a:cs typeface="Helvetica"/>
              </a:rPr>
              <a:t>immediately.</a:t>
            </a:r>
          </a:p>
          <a:p>
            <a:pPr>
              <a:buFont typeface="+mj-lt"/>
              <a:buAutoNum type="arabicPeriod"/>
            </a:pPr>
            <a:r>
              <a:rPr lang="en-GB" sz="1200" dirty="0" smtClean="0">
                <a:latin typeface="Helvetica"/>
                <a:cs typeface="Helvetica"/>
              </a:rPr>
              <a:t>Always check appropriate guards are in place.</a:t>
            </a:r>
          </a:p>
          <a:p>
            <a:pPr>
              <a:buFont typeface="+mj-lt"/>
              <a:buAutoNum type="arabicPeriod"/>
            </a:pPr>
            <a:r>
              <a:rPr lang="en-GB" sz="1200" dirty="0" smtClean="0">
                <a:latin typeface="Helvetica"/>
                <a:cs typeface="Helvetica"/>
              </a:rPr>
              <a:t>Always use the correct tool for the job.</a:t>
            </a:r>
          </a:p>
          <a:p>
            <a:pPr>
              <a:buFont typeface="+mj-lt"/>
              <a:buAutoNum type="arabicPeriod"/>
            </a:pPr>
            <a:r>
              <a:rPr lang="en-GB" sz="1200" dirty="0" smtClean="0">
                <a:latin typeface="Helvetica"/>
                <a:cs typeface="Helvetica"/>
              </a:rPr>
              <a:t>Never leave the chuck key in the lathe.</a:t>
            </a:r>
          </a:p>
          <a:p>
            <a:pPr>
              <a:buFont typeface="+mj-lt"/>
              <a:buAutoNum type="arabicPeriod"/>
            </a:pPr>
            <a:r>
              <a:rPr lang="en-GB" sz="1200" dirty="0" smtClean="0">
                <a:latin typeface="Helvetica"/>
                <a:cs typeface="Helvetica"/>
              </a:rPr>
              <a:t>Always keep a tidy work station.</a:t>
            </a:r>
          </a:p>
          <a:p>
            <a:pPr>
              <a:buFont typeface="+mj-lt"/>
              <a:buAutoNum type="arabicPeriod"/>
            </a:pPr>
            <a:r>
              <a:rPr lang="en-GB" sz="1200" dirty="0" smtClean="0">
                <a:latin typeface="Helvetica"/>
                <a:cs typeface="Helvetica"/>
              </a:rPr>
              <a:t>If unsure, ask!</a:t>
            </a:r>
          </a:p>
          <a:p>
            <a:pPr>
              <a:buFont typeface="+mj-lt"/>
              <a:buAutoNum type="arabicPeriod"/>
            </a:pPr>
            <a:endParaRPr lang="en-GB" sz="1200" dirty="0" smtClean="0">
              <a:latin typeface="Helvetica"/>
              <a:cs typeface="Helvetica"/>
            </a:endParaRPr>
          </a:p>
          <a:p>
            <a:pPr>
              <a:buFont typeface="+mj-lt"/>
              <a:buAutoNum type="arabicPeriod"/>
            </a:pPr>
            <a:endParaRPr lang="en-GB" sz="1200" dirty="0" smtClean="0">
              <a:latin typeface="Helvetica"/>
              <a:cs typeface="Helvetica"/>
            </a:endParaRPr>
          </a:p>
          <a:p>
            <a:endParaRPr lang="en-GB" sz="1200" dirty="0" smtClean="0">
              <a:latin typeface="Helvetica"/>
              <a:cs typeface="Helvetica"/>
            </a:endParaRPr>
          </a:p>
        </p:txBody>
      </p:sp>
      <p:pic>
        <p:nvPicPr>
          <p:cNvPr id="15" name="Picture 14" descr="banner.pd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399" y="-1"/>
            <a:ext cx="1676400" cy="6858001"/>
          </a:xfrm>
          <a:prstGeom prst="rect">
            <a:avLst/>
          </a:prstGeom>
        </p:spPr>
      </p:pic>
      <p:pic>
        <p:nvPicPr>
          <p:cNvPr id="7" name="Picture 6" descr="Screen Shot 2017-06-02 at 00.30.1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3657600"/>
            <a:ext cx="2065689" cy="2850868"/>
          </a:xfrm>
          <a:prstGeom prst="rect">
            <a:avLst/>
          </a:prstGeom>
        </p:spPr>
      </p:pic>
      <p:pic>
        <p:nvPicPr>
          <p:cNvPr id="6" name="Picture 5" descr="Branding Logo 1.2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152400"/>
            <a:ext cx="702445" cy="6968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7620000" cy="1143000"/>
          </a:xfrm>
        </p:spPr>
        <p:txBody>
          <a:bodyPr>
            <a:normAutofit/>
          </a:bodyPr>
          <a:lstStyle/>
          <a:p>
            <a:r>
              <a:rPr lang="en-GB" sz="2600" b="1" u="sng" dirty="0" smtClean="0">
                <a:latin typeface="Helvetica"/>
                <a:cs typeface="Helvetica"/>
              </a:rPr>
              <a:t>Workshop Rules and Precautions</a:t>
            </a:r>
            <a:endParaRPr lang="en-GB" sz="2600" b="1" u="sng" dirty="0">
              <a:latin typeface="Helvetica"/>
              <a:cs typeface="Helvetica"/>
            </a:endParaRPr>
          </a:p>
        </p:txBody>
      </p:sp>
      <p:pic>
        <p:nvPicPr>
          <p:cNvPr id="15" name="Picture 14" descr="banner.pd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399" y="-1"/>
            <a:ext cx="1676400" cy="6858001"/>
          </a:xfrm>
          <a:prstGeom prst="rect">
            <a:avLst/>
          </a:prstGeom>
        </p:spPr>
      </p:pic>
      <p:pic>
        <p:nvPicPr>
          <p:cNvPr id="7" name="Picture 6" descr="Screen Shot 2017-06-02 at 00.30.1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1143000"/>
            <a:ext cx="3810000" cy="5258200"/>
          </a:xfrm>
          <a:prstGeom prst="rect">
            <a:avLst/>
          </a:prstGeom>
        </p:spPr>
      </p:pic>
      <p:pic>
        <p:nvPicPr>
          <p:cNvPr id="6" name="Picture 5" descr="Branding Logo 1.2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152400"/>
            <a:ext cx="702445" cy="696882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3352800" y="5638800"/>
            <a:ext cx="3886200" cy="762000"/>
          </a:xfrm>
          <a:prstGeom prst="rect">
            <a:avLst/>
          </a:prstGeom>
          <a:noFill/>
          <a:ln w="1270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2170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7620000" cy="1143000"/>
          </a:xfrm>
        </p:spPr>
        <p:txBody>
          <a:bodyPr>
            <a:normAutofit/>
          </a:bodyPr>
          <a:lstStyle/>
          <a:p>
            <a:r>
              <a:rPr lang="en-GB" sz="2600" b="1" u="sng" dirty="0" smtClean="0">
                <a:latin typeface="Helvetica"/>
                <a:cs typeface="Helvetica"/>
              </a:rPr>
              <a:t>Workshop Rules and Precautions</a:t>
            </a:r>
            <a:endParaRPr lang="en-GB" sz="2600" b="1" u="sng" dirty="0">
              <a:latin typeface="Helvetica"/>
              <a:cs typeface="Helvetica"/>
            </a:endParaRPr>
          </a:p>
        </p:txBody>
      </p:sp>
      <p:pic>
        <p:nvPicPr>
          <p:cNvPr id="15" name="Picture 14" descr="banner.pd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399" y="-1"/>
            <a:ext cx="1676400" cy="6858001"/>
          </a:xfrm>
          <a:prstGeom prst="rect">
            <a:avLst/>
          </a:prstGeom>
        </p:spPr>
      </p:pic>
      <p:pic>
        <p:nvPicPr>
          <p:cNvPr id="6" name="Picture 5" descr="Branding Logo 1.2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152400"/>
            <a:ext cx="702445" cy="696882"/>
          </a:xfrm>
          <a:prstGeom prst="rect">
            <a:avLst/>
          </a:prstGeom>
        </p:spPr>
      </p:pic>
      <p:pic>
        <p:nvPicPr>
          <p:cNvPr id="3" name="Picture 2" descr="Welding-Gauntlets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648200"/>
            <a:ext cx="1828800" cy="1466952"/>
          </a:xfrm>
          <a:prstGeom prst="rect">
            <a:avLst/>
          </a:prstGeom>
        </p:spPr>
      </p:pic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1981200"/>
            <a:ext cx="1371600" cy="1447800"/>
          </a:xfrm>
          <a:prstGeom prst="rect">
            <a:avLst/>
          </a:prstGeom>
        </p:spPr>
      </p:pic>
      <p:pic>
        <p:nvPicPr>
          <p:cNvPr id="8" name="Picture 7" descr="89a569fc443c007478d19ffb46df2efc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2971800"/>
            <a:ext cx="2590800" cy="2590800"/>
          </a:xfrm>
          <a:prstGeom prst="rect">
            <a:avLst/>
          </a:prstGeom>
        </p:spPr>
      </p:pic>
      <p:pic>
        <p:nvPicPr>
          <p:cNvPr id="9" name="Picture 8" descr="safety-goggles-1024x683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1219200"/>
            <a:ext cx="1013620" cy="676077"/>
          </a:xfrm>
          <a:prstGeom prst="rect">
            <a:avLst/>
          </a:prstGeom>
        </p:spPr>
      </p:pic>
      <p:pic>
        <p:nvPicPr>
          <p:cNvPr id="10" name="Picture 9" descr="Vision-X-Clear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1752600"/>
            <a:ext cx="1200727" cy="9144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648200" y="2895600"/>
            <a:ext cx="129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/>
              <a:t>PPE</a:t>
            </a:r>
            <a:endParaRPr lang="en-US" sz="5400" dirty="0"/>
          </a:p>
        </p:txBody>
      </p:sp>
      <p:sp>
        <p:nvSpPr>
          <p:cNvPr id="12" name="Rectangle 11"/>
          <p:cNvSpPr/>
          <p:nvPr/>
        </p:nvSpPr>
        <p:spPr>
          <a:xfrm>
            <a:off x="4648200" y="3048000"/>
            <a:ext cx="1295400" cy="762000"/>
          </a:xfrm>
          <a:prstGeom prst="rect">
            <a:avLst/>
          </a:prstGeom>
          <a:noFill/>
          <a:ln w="762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733800" y="14478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Safety Specs &amp; Goggles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934200" y="34290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Welding Mask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257800" y="57150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Gauntlets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133600" y="5562600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Standard Apron &amp; </a:t>
            </a:r>
          </a:p>
          <a:p>
            <a:r>
              <a:rPr lang="en-US" dirty="0" smtClean="0"/>
              <a:t>Leather Apron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1346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7620000" cy="1143000"/>
          </a:xfrm>
        </p:spPr>
        <p:txBody>
          <a:bodyPr>
            <a:normAutofit/>
          </a:bodyPr>
          <a:lstStyle/>
          <a:p>
            <a:r>
              <a:rPr lang="en-GB" sz="2600" b="1" u="sng" dirty="0" smtClean="0">
                <a:latin typeface="Helvetica"/>
                <a:cs typeface="Helvetica"/>
              </a:rPr>
              <a:t>Workshop Rules and Precautions</a:t>
            </a:r>
            <a:endParaRPr lang="en-GB" sz="2600" b="1" u="sng" dirty="0">
              <a:latin typeface="Helvetica"/>
              <a:cs typeface="Helvetica"/>
            </a:endParaRPr>
          </a:p>
        </p:txBody>
      </p:sp>
      <p:pic>
        <p:nvPicPr>
          <p:cNvPr id="15" name="Picture 14" descr="banner.pd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399" y="-1"/>
            <a:ext cx="1676400" cy="6858001"/>
          </a:xfrm>
          <a:prstGeom prst="rect">
            <a:avLst/>
          </a:prstGeom>
        </p:spPr>
      </p:pic>
      <p:pic>
        <p:nvPicPr>
          <p:cNvPr id="6" name="Picture 5" descr="Branding Logo 1.2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152400"/>
            <a:ext cx="702445" cy="696882"/>
          </a:xfrm>
          <a:prstGeom prst="rect">
            <a:avLst/>
          </a:prstGeom>
        </p:spPr>
      </p:pic>
      <p:pic>
        <p:nvPicPr>
          <p:cNvPr id="9" name="Picture 8" descr="1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1295400"/>
            <a:ext cx="3593419" cy="3276600"/>
          </a:xfrm>
          <a:prstGeom prst="rect">
            <a:avLst/>
          </a:prstGeom>
        </p:spPr>
      </p:pic>
      <p:sp>
        <p:nvSpPr>
          <p:cNvPr id="10" name="Subtitle 2"/>
          <p:cNvSpPr txBox="1">
            <a:spLocks/>
          </p:cNvSpPr>
          <p:nvPr/>
        </p:nvSpPr>
        <p:spPr>
          <a:xfrm>
            <a:off x="2209800" y="3733800"/>
            <a:ext cx="6934200" cy="1981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400" dirty="0" smtClean="0">
              <a:latin typeface="Helvetica"/>
              <a:cs typeface="Helvetica"/>
            </a:endParaRPr>
          </a:p>
          <a:p>
            <a:endParaRPr lang="en-GB" sz="2400" dirty="0" smtClean="0">
              <a:solidFill>
                <a:srgbClr val="FF0000"/>
              </a:solidFill>
              <a:latin typeface="Helvetica"/>
              <a:cs typeface="Helvetica"/>
            </a:endParaRPr>
          </a:p>
          <a:p>
            <a:pPr marL="0" indent="0">
              <a:buNone/>
            </a:pPr>
            <a:r>
              <a:rPr lang="en-GB" sz="2200" dirty="0" smtClean="0">
                <a:latin typeface="Helvetica"/>
                <a:cs typeface="Helvetica"/>
              </a:rPr>
              <a:t>When in the workshop remember to watch out for areas or items marked with black and yellow ‘</a:t>
            </a:r>
            <a:r>
              <a:rPr lang="en-GB" sz="2200" i="1" dirty="0" smtClean="0">
                <a:solidFill>
                  <a:srgbClr val="FF0000"/>
                </a:solidFill>
                <a:latin typeface="Helvetica"/>
                <a:cs typeface="Helvetica"/>
              </a:rPr>
              <a:t>DANGER</a:t>
            </a:r>
            <a:r>
              <a:rPr lang="en-GB" sz="2200" dirty="0" smtClean="0">
                <a:latin typeface="Helvetica"/>
                <a:cs typeface="Helvetica"/>
              </a:rPr>
              <a:t>’ tape. This is used to cordon off areas where machinery is used or anywhere there is a potential hazard.</a:t>
            </a:r>
          </a:p>
          <a:p>
            <a:endParaRPr lang="en-GB" sz="2400" dirty="0" smtClean="0">
              <a:solidFill>
                <a:srgbClr val="FF0000"/>
              </a:solidFill>
              <a:latin typeface="Helvetica"/>
              <a:cs typeface="Helvetica"/>
            </a:endParaRPr>
          </a:p>
          <a:p>
            <a:endParaRPr lang="en-GB" sz="2400" dirty="0">
              <a:solidFill>
                <a:srgbClr val="FF0000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515405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nner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399" y="-1"/>
            <a:ext cx="1676400" cy="6858001"/>
          </a:xfrm>
          <a:prstGeom prst="rect">
            <a:avLst/>
          </a:prstGeom>
        </p:spPr>
      </p:pic>
      <p:pic>
        <p:nvPicPr>
          <p:cNvPr id="3" name="Picture 2" descr="Branding Logo 1.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152400"/>
            <a:ext cx="702445" cy="696882"/>
          </a:xfrm>
          <a:prstGeom prst="rect">
            <a:avLst/>
          </a:prstGeom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2209800" y="2209800"/>
            <a:ext cx="6369125" cy="2057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dirty="0" smtClean="0">
                <a:latin typeface="Helvetica"/>
                <a:cs typeface="Helvetica"/>
              </a:rPr>
              <a:t>Now </a:t>
            </a:r>
            <a:r>
              <a:rPr lang="en-GB" sz="2400" dirty="0" smtClean="0">
                <a:latin typeface="Helvetica"/>
                <a:cs typeface="Helvetica"/>
              </a:rPr>
              <a:t>your teacher will go over the Design Technology departments Health and </a:t>
            </a:r>
            <a:r>
              <a:rPr lang="en-GB" sz="2400" smtClean="0">
                <a:latin typeface="Helvetica"/>
                <a:cs typeface="Helvetica"/>
              </a:rPr>
              <a:t>Safety </a:t>
            </a:r>
            <a:r>
              <a:rPr lang="en-GB" sz="2400" smtClean="0">
                <a:latin typeface="Helvetica"/>
                <a:cs typeface="Helvetica"/>
              </a:rPr>
              <a:t>Contract</a:t>
            </a:r>
            <a:r>
              <a:rPr lang="en-GB" sz="2400" dirty="0" smtClean="0">
                <a:latin typeface="Helvetica"/>
                <a:cs typeface="Helvetica"/>
              </a:rPr>
              <a:t>. </a:t>
            </a:r>
            <a:r>
              <a:rPr lang="en-GB" sz="2400" dirty="0" smtClean="0">
                <a:latin typeface="Helvetica"/>
                <a:cs typeface="Helvetica"/>
              </a:rPr>
              <a:t>This </a:t>
            </a:r>
            <a:r>
              <a:rPr lang="en-GB" sz="2400" i="1" dirty="0" smtClean="0">
                <a:solidFill>
                  <a:srgbClr val="FF0000"/>
                </a:solidFill>
                <a:latin typeface="Helvetica"/>
                <a:cs typeface="Helvetica"/>
              </a:rPr>
              <a:t>MUST</a:t>
            </a:r>
            <a:r>
              <a:rPr lang="en-GB" sz="2400" dirty="0" smtClean="0">
                <a:latin typeface="Helvetica"/>
                <a:cs typeface="Helvetica"/>
              </a:rPr>
              <a:t> be signed by all pupils before any practical work can be undertaken.</a:t>
            </a:r>
          </a:p>
          <a:p>
            <a:endParaRPr lang="en-GB" sz="2400" dirty="0" smtClean="0">
              <a:solidFill>
                <a:srgbClr val="FF0000"/>
              </a:solidFill>
              <a:latin typeface="Helvetica"/>
              <a:cs typeface="Helvetica"/>
            </a:endParaRPr>
          </a:p>
          <a:p>
            <a:pPr marL="0" indent="0">
              <a:buNone/>
            </a:pPr>
            <a:endParaRPr lang="en-GB" sz="2400" dirty="0">
              <a:solidFill>
                <a:srgbClr val="FF0000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9435119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1142</TotalTime>
  <Words>605</Words>
  <Application>Microsoft Macintosh PowerPoint</Application>
  <PresentationFormat>On-screen Show (4:3)</PresentationFormat>
  <Paragraphs>70</Paragraphs>
  <Slides>7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Practical Metalworking</vt:lpstr>
      <vt:lpstr>Workshop Rules and Precautions</vt:lpstr>
      <vt:lpstr>Workshop Rules and Precautions</vt:lpstr>
      <vt:lpstr>Workshop Rules and Precautions</vt:lpstr>
      <vt:lpstr>Workshop Rules and Precautions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Plastics</dc:title>
  <dc:creator>LCampbell</dc:creator>
  <cp:lastModifiedBy>Daniel Albert Ortiz</cp:lastModifiedBy>
  <cp:revision>180</cp:revision>
  <dcterms:created xsi:type="dcterms:W3CDTF">2006-08-16T00:00:00Z</dcterms:created>
  <dcterms:modified xsi:type="dcterms:W3CDTF">2017-09-09T19:40:30Z</dcterms:modified>
</cp:coreProperties>
</file>