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7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7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08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37416A4-55DD-4FC5-9890-D9BC508E562E}" type="datetimeFigureOut">
              <a:rPr lang="en-GB" smtClean="0"/>
              <a:pPr/>
              <a:t>28/11/2017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F5F368F-1388-477C-A8B9-47BD677B8D5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N5%20Development\PMW\Metalworking%20CNC%20Lathe%20Machine%20Compilation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ser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N5%20Development\PMW\How%20does%20laser%20cutting%20work%20-%20Basics%20explained.mp4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en.wikipedia.org/wiki/CNC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N5%20Development\PMW\Precision%20Plasma%20CNC%20Cutting%20Table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N5%20Development\PMW\How%20Water%20Jets%20Work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microsoft.com/office/2007/relationships/media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99812" y="2013747"/>
            <a:ext cx="74110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Manufacturing </a:t>
            </a:r>
          </a:p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processes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55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talworking CNC Lathe Machine Compilatio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831517" y="5657627"/>
            <a:ext cx="872803" cy="654602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30925" y="161169"/>
            <a:ext cx="1117745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CNC  Machining 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CNC = Computer Numerically Controlled.</a:t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 computer converts the design produced by Computer Aided Design software (CAD), into numbers. </a:t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 numbers can be considered to be the coordinates of a graph and they control the movement of the cutter.</a:t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 In this way the computer controls the cutting and shaping of the material.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988" y="205547"/>
            <a:ext cx="1111213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Advantages </a:t>
            </a:r>
            <a:r>
              <a:rPr lang="en-GB" sz="2400" b="1" dirty="0" smtClean="0"/>
              <a:t/>
            </a:r>
            <a:br>
              <a:rPr lang="en-GB" sz="2400" b="1" dirty="0" smtClean="0"/>
            </a:br>
            <a:endParaRPr lang="en-GB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Much faster than human operators </a:t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Much more accurate than human operators </a:t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Can run 24 hours a day without a break – increased productivity </a:t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Thousands of identical items can be produced – no waste due to error</a:t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Less skilled/ trained people can operate CNC machines compared to manual lathes which need skilled engineers</a:t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One person can supervise multiple machines as they are normally left to run once they are programmed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113" y="239711"/>
            <a:ext cx="111382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Disadvantages</a:t>
            </a:r>
            <a:br>
              <a:rPr lang="en-GB" sz="2800" b="1" dirty="0" smtClean="0"/>
            </a:br>
            <a:endParaRPr lang="en-GB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Initial set up costs of software and machinery</a:t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Cost of maintenance and software updates </a:t>
            </a:r>
            <a:br>
              <a:rPr lang="en-GB" sz="2400" dirty="0" smtClean="0"/>
            </a:b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Fewer operators needed – potential loss of employment</a:t>
            </a:r>
            <a:br>
              <a:rPr lang="en-GB" sz="2400" dirty="0" smtClean="0"/>
            </a:br>
            <a:r>
              <a:rPr lang="en-GB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Loss of manual engineering skills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074" y="287383"/>
            <a:ext cx="109728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Laser Cutting</a:t>
            </a:r>
          </a:p>
          <a:p>
            <a:r>
              <a:rPr lang="en-GB" sz="2400" dirty="0" smtClean="0"/>
              <a:t>	</a:t>
            </a:r>
          </a:p>
          <a:p>
            <a:pPr lvl="1">
              <a:buFont typeface="Arial" pitchFamily="34" charset="0"/>
              <a:buChar char="•"/>
            </a:pPr>
            <a:r>
              <a:rPr lang="en-GB" sz="2400" b="1" dirty="0" smtClean="0">
                <a:solidFill>
                  <a:srgbClr val="222222"/>
                </a:solidFill>
              </a:rPr>
              <a:t> 	Laser cutting</a:t>
            </a:r>
            <a:r>
              <a:rPr lang="en-GB" sz="2400" dirty="0" smtClean="0">
                <a:solidFill>
                  <a:srgbClr val="222222"/>
                </a:solidFill>
              </a:rPr>
              <a:t> is a technology that uses a </a:t>
            </a:r>
            <a:r>
              <a:rPr lang="en-GB" sz="2400" dirty="0" smtClean="0">
                <a:solidFill>
                  <a:srgbClr val="0B0080"/>
                </a:solidFill>
                <a:hlinkClick r:id="rId3" tooltip="Laser"/>
              </a:rPr>
              <a:t>laser</a:t>
            </a:r>
            <a:r>
              <a:rPr lang="en-GB" sz="2400" dirty="0" smtClean="0">
                <a:solidFill>
                  <a:srgbClr val="222222"/>
                </a:solidFill>
              </a:rPr>
              <a:t> to cut materials, and 	is typically used for industrial manufacturing applications.</a:t>
            </a:r>
            <a:br>
              <a:rPr lang="en-GB" sz="2400" dirty="0" smtClean="0">
                <a:solidFill>
                  <a:srgbClr val="222222"/>
                </a:solidFill>
              </a:rPr>
            </a:br>
            <a:endParaRPr lang="en-GB" sz="2400" dirty="0" smtClean="0">
              <a:solidFill>
                <a:srgbClr val="22222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222222"/>
                </a:solidFill>
              </a:rPr>
              <a:t> 	 Laser cutting works by directing the output of a high-power laser 	most commonly through optics. 	</a:t>
            </a:r>
            <a:br>
              <a:rPr lang="en-GB" sz="2400" dirty="0" smtClean="0">
                <a:solidFill>
                  <a:srgbClr val="222222"/>
                </a:solidFill>
              </a:rPr>
            </a:br>
            <a:r>
              <a:rPr lang="en-GB" sz="2400" dirty="0" smtClean="0">
                <a:solidFill>
                  <a:srgbClr val="222222"/>
                </a:solidFill>
              </a:rPr>
              <a:t>	</a:t>
            </a:r>
          </a:p>
          <a:p>
            <a:pPr lvl="1"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222222"/>
                </a:solidFill>
              </a:rPr>
              <a:t> 	 The laser optics and </a:t>
            </a:r>
            <a:r>
              <a:rPr lang="en-GB" sz="2400" dirty="0" smtClean="0">
                <a:solidFill>
                  <a:srgbClr val="0B0080"/>
                </a:solidFill>
                <a:hlinkClick r:id="rId4" tooltip="CNC"/>
              </a:rPr>
              <a:t>CNC</a:t>
            </a:r>
            <a:r>
              <a:rPr lang="en-GB" sz="2400" dirty="0" smtClean="0">
                <a:solidFill>
                  <a:srgbClr val="222222"/>
                </a:solidFill>
              </a:rPr>
              <a:t> are used to direct the material or the laser 	beam generated. </a:t>
            </a:r>
            <a:br>
              <a:rPr lang="en-GB" sz="2400" dirty="0" smtClean="0">
                <a:solidFill>
                  <a:srgbClr val="222222"/>
                </a:solidFill>
              </a:rPr>
            </a:br>
            <a:endParaRPr lang="en-GB" sz="2400" dirty="0" smtClean="0">
              <a:solidFill>
                <a:srgbClr val="22222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222222"/>
                </a:solidFill>
              </a:rPr>
              <a:t> 	The focused laser beam is directed at the material, which then either 	melts, burns, vaporizes away, or is blown away by a jet of gas, leaving 	an edge with a high-quality surface finish. </a:t>
            </a:r>
            <a:br>
              <a:rPr lang="en-GB" sz="2400" dirty="0" smtClean="0">
                <a:solidFill>
                  <a:srgbClr val="222222"/>
                </a:solidFill>
              </a:rPr>
            </a:br>
            <a:r>
              <a:rPr lang="en-GB" sz="2400" dirty="0" smtClean="0">
                <a:solidFill>
                  <a:srgbClr val="222222"/>
                </a:solidFill>
              </a:rPr>
              <a:t>	</a:t>
            </a:r>
          </a:p>
          <a:p>
            <a:pPr lvl="1"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222222"/>
                </a:solidFill>
              </a:rPr>
              <a:t> 	Industrial laser cutters are used to cut flat-sheet material as well as 	structural and piping materials.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 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  <p:pic>
        <p:nvPicPr>
          <p:cNvPr id="3" name="How does laser cutting work - Basics explain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291482" y="125506"/>
            <a:ext cx="1147482" cy="860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074" y="287383"/>
            <a:ext cx="10972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Plasma Cutting</a:t>
            </a:r>
          </a:p>
          <a:p>
            <a:endParaRPr lang="en-GB" sz="2400" dirty="0" smtClean="0"/>
          </a:p>
          <a:p>
            <a:r>
              <a:rPr lang="en-GB" sz="2400" i="1" dirty="0" smtClean="0"/>
              <a:t>What is plasma?</a:t>
            </a:r>
          </a:p>
          <a:p>
            <a:r>
              <a:rPr lang="en-GB" sz="2400" dirty="0" smtClean="0">
                <a:solidFill>
                  <a:srgbClr val="333333"/>
                </a:solidFill>
              </a:rPr>
              <a:t>In its simplest terms, plasma is the </a:t>
            </a:r>
            <a:r>
              <a:rPr lang="en-GB" sz="2400" i="1" dirty="0" smtClean="0">
                <a:solidFill>
                  <a:srgbClr val="333333"/>
                </a:solidFill>
              </a:rPr>
              <a:t>fourth state of matter</a:t>
            </a:r>
            <a:r>
              <a:rPr lang="en-GB" sz="2400" dirty="0" smtClean="0">
                <a:solidFill>
                  <a:srgbClr val="333333"/>
                </a:solidFill>
              </a:rPr>
              <a:t>.  We commonly think of matter having three states: a solid, a liquid, and a gas.  Matter changes from one state to the other through the introduction of energy, such as heat.  </a:t>
            </a:r>
          </a:p>
          <a:p>
            <a:endParaRPr lang="en-GB" sz="2400" dirty="0" smtClean="0">
              <a:solidFill>
                <a:srgbClr val="333333"/>
              </a:solidFill>
            </a:endParaRPr>
          </a:p>
          <a:p>
            <a:r>
              <a:rPr lang="en-GB" sz="2400" i="1" dirty="0" smtClean="0">
                <a:solidFill>
                  <a:srgbClr val="333333"/>
                </a:solidFill>
              </a:rPr>
              <a:t>Example: </a:t>
            </a:r>
          </a:p>
          <a:p>
            <a:r>
              <a:rPr lang="en-GB" sz="2400" dirty="0" smtClean="0">
                <a:solidFill>
                  <a:srgbClr val="333333"/>
                </a:solidFill>
              </a:rPr>
              <a:t>Water will change from a solid (ice) to a liquid when a it is heated.  More heat causes it to change to a gas (steam).  Now, if the heat levels increase again, the gases that make up the steam will become </a:t>
            </a:r>
            <a:r>
              <a:rPr lang="en-GB" sz="2400" i="1" dirty="0" smtClean="0">
                <a:solidFill>
                  <a:srgbClr val="333333"/>
                </a:solidFill>
              </a:rPr>
              <a:t>ionized</a:t>
            </a:r>
            <a:r>
              <a:rPr lang="en-GB" sz="2400" dirty="0" smtClean="0">
                <a:solidFill>
                  <a:srgbClr val="333333"/>
                </a:solidFill>
              </a:rPr>
              <a:t> and </a:t>
            </a:r>
            <a:r>
              <a:rPr lang="en-GB" sz="2400" i="1" dirty="0" smtClean="0">
                <a:solidFill>
                  <a:srgbClr val="333333"/>
                </a:solidFill>
              </a:rPr>
              <a:t>electrically conductive</a:t>
            </a:r>
            <a:r>
              <a:rPr lang="en-GB" sz="2400" dirty="0" smtClean="0">
                <a:solidFill>
                  <a:srgbClr val="333333"/>
                </a:solidFill>
              </a:rPr>
              <a:t>, becoming plasma.  </a:t>
            </a:r>
          </a:p>
          <a:p>
            <a:endParaRPr lang="en-GB" sz="24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491" y="320435"/>
            <a:ext cx="110860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333333"/>
                </a:solidFill>
                <a:latin typeface="+mj-lt"/>
              </a:rPr>
              <a:t> 	</a:t>
            </a:r>
            <a:r>
              <a:rPr lang="en-GB" sz="2400" dirty="0">
                <a:solidFill>
                  <a:srgbClr val="333333"/>
                </a:solidFill>
                <a:latin typeface="+mj-lt"/>
              </a:rPr>
              <a:t>P</a:t>
            </a:r>
            <a:r>
              <a:rPr lang="en-GB" sz="2400" dirty="0" smtClean="0">
                <a:solidFill>
                  <a:srgbClr val="333333"/>
                </a:solidFill>
                <a:latin typeface="+mj-lt"/>
              </a:rPr>
              <a:t>lasma cutter uses this electrically conductive gas to transfer 	energy from a power supply to any conductive material, resulting in a 	cleaner, faster cutting process.</a:t>
            </a:r>
            <a:br>
              <a:rPr lang="en-GB" sz="2400" dirty="0" smtClean="0">
                <a:solidFill>
                  <a:srgbClr val="333333"/>
                </a:solidFill>
                <a:latin typeface="+mj-lt"/>
              </a:rPr>
            </a:br>
            <a:endParaRPr lang="en-GB" sz="2400" dirty="0" smtClean="0">
              <a:solidFill>
                <a:srgbClr val="333333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333333"/>
                </a:solidFill>
                <a:latin typeface="+mj-lt"/>
              </a:rPr>
              <a:t>	The plasma arc formation begins when a gas such as oxygen, nitrogen, 	argon, or even shop air is forced through a small nozzle inside the 	torch.  </a:t>
            </a:r>
            <a:br>
              <a:rPr lang="en-GB" sz="2400" dirty="0" smtClean="0">
                <a:solidFill>
                  <a:srgbClr val="333333"/>
                </a:solidFill>
                <a:latin typeface="+mj-lt"/>
              </a:rPr>
            </a:br>
            <a:endParaRPr lang="en-GB" sz="2400" dirty="0" smtClean="0">
              <a:solidFill>
                <a:srgbClr val="333333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GB" sz="2400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GB" sz="2400" dirty="0" smtClean="0">
                <a:solidFill>
                  <a:srgbClr val="333333"/>
                </a:solidFill>
                <a:latin typeface="+mj-lt"/>
              </a:rPr>
              <a:t>	An electric arc generated from the external power supply is then 	introduced to this high pressured gas flow, resulting in what is 	commonly referred to as a “plasma jet”.  The plasma jet immediately 	reaches temperatures up to 40,000° F, quickly piercing through the 	work piece and blowing away the molten material. </a:t>
            </a:r>
          </a:p>
          <a:p>
            <a:r>
              <a:rPr lang="en-GB" sz="2400" dirty="0" smtClean="0">
                <a:latin typeface="+mj-lt"/>
              </a:rPr>
              <a:t> </a:t>
            </a:r>
          </a:p>
        </p:txBody>
      </p:sp>
      <p:pic>
        <p:nvPicPr>
          <p:cNvPr id="3" name="Precision Plasma CNC Cutting Tabl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868562" y="5338119"/>
            <a:ext cx="1636584" cy="1227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074" y="287383"/>
            <a:ext cx="10972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Water-jet Cutting</a:t>
            </a:r>
          </a:p>
          <a:p>
            <a:endParaRPr lang="en-GB" sz="2400" dirty="0" smtClean="0"/>
          </a:p>
          <a:p>
            <a:pPr lvl="1">
              <a:buFont typeface="Arial" pitchFamily="34" charset="0"/>
              <a:buChar char="•"/>
            </a:pPr>
            <a:r>
              <a:rPr lang="en-GB" sz="2400" dirty="0" smtClean="0"/>
              <a:t> 	Process involves using a jet of highly pressurised water (60,000 	pounds per square inch – PSI) </a:t>
            </a:r>
            <a:br>
              <a:rPr lang="en-GB" sz="2400" dirty="0" smtClean="0"/>
            </a:br>
            <a:endParaRPr lang="en-GB" sz="2400" dirty="0" smtClean="0"/>
          </a:p>
          <a:p>
            <a:pPr lvl="1">
              <a:buFont typeface="Arial" pitchFamily="34" charset="0"/>
              <a:buChar char="•"/>
            </a:pPr>
            <a:r>
              <a:rPr lang="en-GB" sz="2400" dirty="0" smtClean="0"/>
              <a:t> 	Water is mixed with an abrasive which enables materials to be cut 	cleanly to close tolerances, squarely and with a good edge finish.</a:t>
            </a:r>
            <a:br>
              <a:rPr lang="en-GB" sz="2400" dirty="0" smtClean="0"/>
            </a:br>
            <a:endParaRPr lang="en-GB" sz="2400" dirty="0" smtClean="0"/>
          </a:p>
          <a:p>
            <a:pPr lvl="1">
              <a:buFont typeface="Arial" pitchFamily="34" charset="0"/>
              <a:buChar char="•"/>
            </a:pPr>
            <a:r>
              <a:rPr lang="en-GB" sz="2400" dirty="0" smtClean="0"/>
              <a:t> 	Capable of cutting many industrial materials including stainless 	steel, titanium, aluminium, tool steel, ceramics, granite, and 	</a:t>
            </a:r>
            <a:r>
              <a:rPr lang="en-GB" sz="2400" dirty="0" err="1" smtClean="0"/>
              <a:t>armor</a:t>
            </a:r>
            <a:r>
              <a:rPr lang="en-GB" sz="2400" dirty="0" smtClean="0"/>
              <a:t> plate.</a:t>
            </a:r>
            <a:br>
              <a:rPr lang="en-GB" sz="2400" dirty="0" smtClean="0"/>
            </a:br>
            <a:endParaRPr lang="en-GB" sz="2400" dirty="0" smtClean="0"/>
          </a:p>
          <a:p>
            <a:pPr lvl="1">
              <a:buFont typeface="Arial" pitchFamily="34" charset="0"/>
              <a:buChar char="•"/>
            </a:pPr>
            <a:r>
              <a:rPr lang="en-GB" sz="2400" dirty="0" smtClean="0"/>
              <a:t> 	Generates significant noise. </a:t>
            </a:r>
          </a:p>
          <a:p>
            <a:endParaRPr lang="en-GB" sz="2400" dirty="0" smtClean="0"/>
          </a:p>
        </p:txBody>
      </p:sp>
      <p:pic>
        <p:nvPicPr>
          <p:cNvPr id="4" name="Batarang croppe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771155" y="5348163"/>
            <a:ext cx="2153210" cy="121023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How Water Jets Work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974848" y="5321808"/>
            <a:ext cx="1780032" cy="133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438</TotalTime>
  <Words>37</Words>
  <Application>Microsoft Office PowerPoint</Application>
  <PresentationFormat>Custom</PresentationFormat>
  <Paragraphs>49</Paragraphs>
  <Slides>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Oriel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Stefanie Murray</dc:creator>
  <cp:lastModifiedBy>026smurray</cp:lastModifiedBy>
  <cp:revision>20</cp:revision>
  <dcterms:created xsi:type="dcterms:W3CDTF">2017-11-26T15:46:59Z</dcterms:created>
  <dcterms:modified xsi:type="dcterms:W3CDTF">2017-11-28T09:23:15Z</dcterms:modified>
</cp:coreProperties>
</file>