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5" r:id="rId2"/>
    <p:sldId id="266" r:id="rId3"/>
    <p:sldId id="263" r:id="rId4"/>
    <p:sldId id="264" r:id="rId5"/>
    <p:sldId id="256" r:id="rId6"/>
    <p:sldId id="257" r:id="rId7"/>
    <p:sldId id="258" r:id="rId8"/>
    <p:sldId id="259" r:id="rId9"/>
    <p:sldId id="260" r:id="rId10"/>
    <p:sldId id="261" r:id="rId11"/>
    <p:sldId id="262" r:id="rId12"/>
    <p:sldId id="267" r:id="rId13"/>
    <p:sldId id="269" r:id="rId14"/>
    <p:sldId id="268" r:id="rId15"/>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4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9191175E-F346-4E15-909F-1EEEA6D89C66}" type="datetimeFigureOut">
              <a:rPr lang="en-GB" smtClean="0"/>
              <a:t>15/03/2018</a:t>
            </a:fld>
            <a:endParaRPr lang="en-GB"/>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AE00B82F-E9E0-4ABE-92A8-D0A9A34F4EBA}"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Specimen </a:t>
            </a:r>
            <a:endParaRPr lang="en-GB" dirty="0"/>
          </a:p>
        </p:txBody>
      </p:sp>
      <p:sp>
        <p:nvSpPr>
          <p:cNvPr id="4" name="Slide Number Placeholder 3"/>
          <p:cNvSpPr>
            <a:spLocks noGrp="1"/>
          </p:cNvSpPr>
          <p:nvPr>
            <p:ph type="sldNum" sz="quarter" idx="10"/>
          </p:nvPr>
        </p:nvSpPr>
        <p:spPr/>
        <p:txBody>
          <a:bodyPr/>
          <a:lstStyle/>
          <a:p>
            <a:fld id="{AE00B82F-E9E0-4ABE-92A8-D0A9A34F4EBA}" type="slidenum">
              <a:rPr lang="en-GB" smtClean="0"/>
              <a:t>12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Specimen </a:t>
            </a:r>
            <a:endParaRPr lang="en-GB" dirty="0"/>
          </a:p>
        </p:txBody>
      </p:sp>
      <p:sp>
        <p:nvSpPr>
          <p:cNvPr id="4" name="Slide Number Placeholder 3"/>
          <p:cNvSpPr>
            <a:spLocks noGrp="1"/>
          </p:cNvSpPr>
          <p:nvPr>
            <p:ph type="sldNum" sz="quarter" idx="10"/>
          </p:nvPr>
        </p:nvSpPr>
        <p:spPr/>
        <p:txBody>
          <a:bodyPr/>
          <a:lstStyle/>
          <a:p>
            <a:fld id="{AE00B82F-E9E0-4ABE-92A8-D0A9A34F4EBA}" type="slidenum">
              <a:rPr lang="en-GB" smtClean="0"/>
              <a:t>14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6EDE5E3-324F-4B53-8C46-C5F16564F3D5}" type="datetimeFigureOut">
              <a:rPr lang="en-GB" smtClean="0"/>
              <a:pPr/>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84ECDD-3D46-41B2-A487-DD970528001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EDE5E3-324F-4B53-8C46-C5F16564F3D5}" type="datetimeFigureOut">
              <a:rPr lang="en-GB" smtClean="0"/>
              <a:pPr/>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84ECDD-3D46-41B2-A487-DD970528001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EDE5E3-324F-4B53-8C46-C5F16564F3D5}" type="datetimeFigureOut">
              <a:rPr lang="en-GB" smtClean="0"/>
              <a:pPr/>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84ECDD-3D46-41B2-A487-DD970528001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EDE5E3-324F-4B53-8C46-C5F16564F3D5}" type="datetimeFigureOut">
              <a:rPr lang="en-GB" smtClean="0"/>
              <a:pPr/>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84ECDD-3D46-41B2-A487-DD970528001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EDE5E3-324F-4B53-8C46-C5F16564F3D5}" type="datetimeFigureOut">
              <a:rPr lang="en-GB" smtClean="0"/>
              <a:pPr/>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84ECDD-3D46-41B2-A487-DD970528001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6EDE5E3-324F-4B53-8C46-C5F16564F3D5}" type="datetimeFigureOut">
              <a:rPr lang="en-GB" smtClean="0"/>
              <a:pPr/>
              <a:t>15/03/2018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84ECDD-3D46-41B2-A487-DD970528001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6EDE5E3-324F-4B53-8C46-C5F16564F3D5}" type="datetimeFigureOut">
              <a:rPr lang="en-GB" smtClean="0"/>
              <a:pPr/>
              <a:t>15/03/2018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84ECDD-3D46-41B2-A487-DD970528001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6EDE5E3-324F-4B53-8C46-C5F16564F3D5}" type="datetimeFigureOut">
              <a:rPr lang="en-GB" smtClean="0"/>
              <a:pPr/>
              <a:t>15/03/2018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84ECDD-3D46-41B2-A487-DD970528001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DE5E3-324F-4B53-8C46-C5F16564F3D5}" type="datetimeFigureOut">
              <a:rPr lang="en-GB" smtClean="0"/>
              <a:pPr/>
              <a:t>15/03/2018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84ECDD-3D46-41B2-A487-DD970528001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DE5E3-324F-4B53-8C46-C5F16564F3D5}" type="datetimeFigureOut">
              <a:rPr lang="en-GB" smtClean="0"/>
              <a:pPr/>
              <a:t>15/03/2018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84ECDD-3D46-41B2-A487-DD970528001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DE5E3-324F-4B53-8C46-C5F16564F3D5}" type="datetimeFigureOut">
              <a:rPr lang="en-GB" smtClean="0"/>
              <a:pPr/>
              <a:t>15/03/2018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84ECDD-3D46-41B2-A487-DD970528001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DE5E3-324F-4B53-8C46-C5F16564F3D5}" type="datetimeFigureOut">
              <a:rPr lang="en-GB" smtClean="0"/>
              <a:pPr/>
              <a:t>15/03/2018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4ECDD-3D46-41B2-A487-DD970528001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2017</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271463" y="2252663"/>
            <a:ext cx="8601075" cy="23526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980728"/>
            <a:ext cx="8784976" cy="4801314"/>
          </a:xfrm>
          <a:prstGeom prst="rect">
            <a:avLst/>
          </a:prstGeom>
        </p:spPr>
        <p:txBody>
          <a:bodyPr wrap="square">
            <a:spAutoFit/>
          </a:bodyPr>
          <a:lstStyle/>
          <a:p>
            <a:r>
              <a:rPr lang="en-GB" dirty="0" smtClean="0"/>
              <a:t>Population increase of almost 50 million for country in last 20 years would require additional water for domestic use (1 mark)</a:t>
            </a:r>
          </a:p>
          <a:p>
            <a:r>
              <a:rPr lang="en-GB" dirty="0" smtClean="0"/>
              <a:t>  Irrigation is required for rice production to feed the population or for export (1 mark).</a:t>
            </a:r>
          </a:p>
          <a:p>
            <a:r>
              <a:rPr lang="en-GB" dirty="0" smtClean="0"/>
              <a:t>  Textile industries use large volumes of water therefore a reliable year round supply is required (1 mark).</a:t>
            </a:r>
          </a:p>
          <a:p>
            <a:r>
              <a:rPr lang="en-GB" dirty="0" smtClean="0"/>
              <a:t>  Due to the monsoon climate a lack of rainfall in Nov – March increases the need for water to be stored to allow use during the dry period (1 mark). </a:t>
            </a:r>
          </a:p>
          <a:p>
            <a:r>
              <a:rPr lang="en-GB" dirty="0" smtClean="0"/>
              <a:t> The heavy monsoon rainfall of up to 800mm of rain in the month of July means there is a requirement to prevent flooding (1 mark).</a:t>
            </a:r>
          </a:p>
          <a:p>
            <a:r>
              <a:rPr lang="en-GB" dirty="0" smtClean="0"/>
              <a:t>  The city of Chittagong has a population of 7·5 million and is situated on the banks of the river; this increases the need for flood prevention (1 mark). </a:t>
            </a:r>
          </a:p>
          <a:p>
            <a:r>
              <a:rPr lang="en-GB" dirty="0" smtClean="0"/>
              <a:t> Only 62% of the country has access to electricity, HEP from the dam could be used to improve this (1 mark). </a:t>
            </a:r>
          </a:p>
          <a:p>
            <a:r>
              <a:rPr lang="en-GB" dirty="0" smtClean="0"/>
              <a:t> Excess energy produced could be exported to neighbouring countries such as India (1 mark). </a:t>
            </a:r>
          </a:p>
          <a:p>
            <a:r>
              <a:rPr lang="en-GB" dirty="0" smtClean="0"/>
              <a:t> Improved sanitation means that far less of the population will be at risk from diseases such as cholera (1 mark).</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980728"/>
            <a:ext cx="8280920" cy="4524315"/>
          </a:xfrm>
          <a:prstGeom prst="rect">
            <a:avLst/>
          </a:prstGeom>
        </p:spPr>
        <p:txBody>
          <a:bodyPr wrap="square">
            <a:spAutoFit/>
          </a:bodyPr>
          <a:lstStyle/>
          <a:p>
            <a:r>
              <a:rPr lang="en-GB" dirty="0" smtClean="0"/>
              <a:t>Lake Nasser provides a sanctuary for waterfowl and wading birds and has more than 32 species of fish (1 mark).</a:t>
            </a:r>
          </a:p>
          <a:p>
            <a:r>
              <a:rPr lang="en-GB" dirty="0" smtClean="0"/>
              <a:t>  River and irrigation water becomes saline with high evaporation rates resulting in farmers downstream having to switch to more salt-tolerant crops (1 mark). </a:t>
            </a:r>
          </a:p>
          <a:p>
            <a:r>
              <a:rPr lang="en-GB" dirty="0" smtClean="0"/>
              <a:t> The change in river regime has caused the loss of many animal habitats </a:t>
            </a:r>
            <a:r>
              <a:rPr lang="en-GB" dirty="0" err="1" smtClean="0"/>
              <a:t>eg</a:t>
            </a:r>
            <a:r>
              <a:rPr lang="en-GB" dirty="0" smtClean="0"/>
              <a:t> the drying up of the Nile delta area may lead to inundation of sea water (1 mark).</a:t>
            </a:r>
          </a:p>
          <a:p>
            <a:r>
              <a:rPr lang="en-GB" dirty="0" smtClean="0"/>
              <a:t>  The water table is rising in the Nile valley, which is resulting in major erosion of foundations of ancient temples and monuments such as Abu Simbel (1 mark). </a:t>
            </a:r>
          </a:p>
          <a:p>
            <a:r>
              <a:rPr lang="en-GB" dirty="0" smtClean="0"/>
              <a:t> Increase in ‘clean’ hydro- electric power from the 12 generating units in the Dam, instead of using polluting fossil fuels. (1 mark).</a:t>
            </a:r>
          </a:p>
          <a:p>
            <a:r>
              <a:rPr lang="en-GB" dirty="0" smtClean="0"/>
              <a:t>  The lack of flooding and subsequent lack of silt deposition has led to a need for chemical fertilisers which has resulted in high levels of Nitrogen and Phosphorous being washed into rivers (1 mark). </a:t>
            </a:r>
          </a:p>
          <a:p>
            <a:r>
              <a:rPr lang="en-GB" dirty="0" smtClean="0"/>
              <a:t> The sediments which were transported to the river mouth forming a delta are now trapped behind the dam, a situation which has led to severe erosion along the Egyptian coast (1 mark).</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050" name="Picture 2"/>
          <p:cNvPicPr>
            <a:picLocks noChangeAspect="1" noChangeArrowheads="1"/>
          </p:cNvPicPr>
          <p:nvPr/>
        </p:nvPicPr>
        <p:blipFill>
          <a:blip r:embed="rId3" cstate="print"/>
          <a:srcRect/>
          <a:stretch>
            <a:fillRect/>
          </a:stretch>
        </p:blipFill>
        <p:spPr bwMode="auto">
          <a:xfrm>
            <a:off x="0" y="0"/>
            <a:ext cx="9144000" cy="67413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098" name="Picture 2"/>
          <p:cNvPicPr>
            <a:picLocks noChangeAspect="1" noChangeArrowheads="1"/>
          </p:cNvPicPr>
          <p:nvPr/>
        </p:nvPicPr>
        <p:blipFill>
          <a:blip r:embed="rId2" cstate="print"/>
          <a:srcRect/>
          <a:stretch>
            <a:fillRect/>
          </a:stretch>
        </p:blipFill>
        <p:spPr bwMode="auto">
          <a:xfrm>
            <a:off x="683568" y="214346"/>
            <a:ext cx="6984775" cy="5734934"/>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107504" y="332656"/>
            <a:ext cx="8784976" cy="969640"/>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srcRect/>
          <a:stretch>
            <a:fillRect/>
          </a:stretch>
        </p:blipFill>
        <p:spPr bwMode="auto">
          <a:xfrm>
            <a:off x="1115616" y="1556793"/>
            <a:ext cx="6171528" cy="1208320"/>
          </a:xfrm>
          <a:prstGeom prst="rect">
            <a:avLst/>
          </a:prstGeom>
          <a:noFill/>
          <a:ln w="9525">
            <a:noFill/>
            <a:miter lim="800000"/>
            <a:headEnd/>
            <a:tailEnd/>
          </a:ln>
        </p:spPr>
      </p:pic>
      <p:pic>
        <p:nvPicPr>
          <p:cNvPr id="3076" name="Picture 4"/>
          <p:cNvPicPr>
            <a:picLocks noChangeAspect="1" noChangeArrowheads="1"/>
          </p:cNvPicPr>
          <p:nvPr/>
        </p:nvPicPr>
        <p:blipFill>
          <a:blip r:embed="rId5" cstate="print"/>
          <a:srcRect/>
          <a:stretch>
            <a:fillRect/>
          </a:stretch>
        </p:blipFill>
        <p:spPr bwMode="auto">
          <a:xfrm>
            <a:off x="1115616" y="2708920"/>
            <a:ext cx="5976664" cy="414908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blinds(horizontal)">
                                      <p:cBhvr>
                                        <p:cTn id="7" dur="500"/>
                                        <p:tgtEl>
                                          <p:spTgt spid="3075"/>
                                        </p:tgtEl>
                                      </p:cBhvr>
                                    </p:animEffect>
                                  </p:childTnLst>
                                </p:cTn>
                              </p:par>
                              <p:par>
                                <p:cTn id="8" presetID="3" presetClass="entr" presetSubtype="10" fill="hold" nodeType="withEffect">
                                  <p:stCondLst>
                                    <p:cond delay="0"/>
                                  </p:stCondLst>
                                  <p:childTnLst>
                                    <p:set>
                                      <p:cBhvr>
                                        <p:cTn id="9" dur="1" fill="hold">
                                          <p:stCondLst>
                                            <p:cond delay="0"/>
                                          </p:stCondLst>
                                        </p:cTn>
                                        <p:tgtEl>
                                          <p:spTgt spid="3076"/>
                                        </p:tgtEl>
                                        <p:attrNameLst>
                                          <p:attrName>style.visibility</p:attrName>
                                        </p:attrNameLst>
                                      </p:cBhvr>
                                      <p:to>
                                        <p:strVal val="visible"/>
                                      </p:to>
                                    </p:set>
                                    <p:animEffect transition="in" filter="blinds(horizontal)">
                                      <p:cBhvr>
                                        <p:cTn id="10"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784976" cy="2646878"/>
          </a:xfrm>
          <a:prstGeom prst="rect">
            <a:avLst/>
          </a:prstGeom>
        </p:spPr>
        <p:txBody>
          <a:bodyPr wrap="square">
            <a:spAutoFit/>
          </a:bodyPr>
          <a:lstStyle/>
          <a:p>
            <a:r>
              <a:rPr lang="en-GB" sz="1600" dirty="0" smtClean="0"/>
              <a:t> Narrow and deep valleys can be dammed more efficiently and require less construction materials reducing the overall cost of the project, these valleys also have a reduced surface area and combined with low temperatures they reduce water loss from evaporation (2 marks) </a:t>
            </a:r>
            <a:endParaRPr lang="en-GB" sz="1600" dirty="0" smtClean="0"/>
          </a:p>
          <a:p>
            <a:r>
              <a:rPr lang="en-GB" sz="1600" dirty="0" smtClean="0"/>
              <a:t> </a:t>
            </a:r>
            <a:r>
              <a:rPr lang="en-GB" sz="1600" dirty="0" smtClean="0"/>
              <a:t>If the site has impermeable rock this would reduce water loss from the reservoir by percolation. (1 mark</a:t>
            </a:r>
            <a:r>
              <a:rPr lang="en-GB" sz="1600" dirty="0" smtClean="0"/>
              <a:t>)</a:t>
            </a:r>
          </a:p>
          <a:p>
            <a:r>
              <a:rPr lang="en-GB" sz="1600" dirty="0" smtClean="0"/>
              <a:t> </a:t>
            </a:r>
            <a:r>
              <a:rPr lang="en-GB" sz="1600" dirty="0" smtClean="0"/>
              <a:t> A geologically stable area away from earthquake zones/fault lines with a solid foundation will reduce the risk of damage or failure of the dam. (1 mark</a:t>
            </a:r>
            <a:r>
              <a:rPr lang="en-GB" sz="1600" dirty="0" smtClean="0"/>
              <a:t>)</a:t>
            </a:r>
          </a:p>
          <a:p>
            <a:r>
              <a:rPr lang="en-GB" sz="1600" dirty="0" smtClean="0"/>
              <a:t> </a:t>
            </a:r>
            <a:r>
              <a:rPr lang="en-GB" sz="1600" dirty="0" smtClean="0"/>
              <a:t> A high drainage density (or high rainfall) will ensure that the reservoir will receive enough water to avoid transfer from adjacent drainage basins. (1 mark) </a:t>
            </a:r>
            <a:endParaRPr lang="en-GB" sz="1600" dirty="0" smtClean="0"/>
          </a:p>
          <a:p>
            <a:r>
              <a:rPr lang="en-GB" sz="1600" dirty="0" smtClean="0"/>
              <a:t>Or </a:t>
            </a:r>
            <a:r>
              <a:rPr lang="en-GB" sz="1600" dirty="0" smtClean="0"/>
              <a:t>any other valid point.</a:t>
            </a:r>
            <a:endParaRPr lang="en-GB" sz="1600" dirty="0"/>
          </a:p>
        </p:txBody>
      </p:sp>
      <p:sp>
        <p:nvSpPr>
          <p:cNvPr id="5" name="Rectangle 4"/>
          <p:cNvSpPr/>
          <p:nvPr/>
        </p:nvSpPr>
        <p:spPr>
          <a:xfrm>
            <a:off x="0" y="3164681"/>
            <a:ext cx="9036496" cy="3293209"/>
          </a:xfrm>
          <a:prstGeom prst="rect">
            <a:avLst/>
          </a:prstGeom>
        </p:spPr>
        <p:txBody>
          <a:bodyPr wrap="square">
            <a:spAutoFit/>
          </a:bodyPr>
          <a:lstStyle/>
          <a:p>
            <a:r>
              <a:rPr lang="en-GB" sz="1600" dirty="0" smtClean="0"/>
              <a:t>For the Three Gorges Dam, China: Socio-Economic consequences could include</a:t>
            </a:r>
            <a:r>
              <a:rPr lang="en-GB" sz="1600" dirty="0" smtClean="0"/>
              <a:t>:</a:t>
            </a:r>
          </a:p>
          <a:p>
            <a:r>
              <a:rPr lang="en-GB" sz="1600" dirty="0" smtClean="0"/>
              <a:t> </a:t>
            </a:r>
            <a:r>
              <a:rPr lang="en-GB" sz="1600" dirty="0" smtClean="0"/>
              <a:t> The displacement of millions of people from the Yangtze river region; hundreds of towns and villages were evacuated and later submerged with the area. (1 mark) </a:t>
            </a:r>
            <a:endParaRPr lang="en-GB" sz="1600" dirty="0" smtClean="0"/>
          </a:p>
          <a:p>
            <a:r>
              <a:rPr lang="en-GB" sz="1600" dirty="0" smtClean="0"/>
              <a:t> </a:t>
            </a:r>
            <a:r>
              <a:rPr lang="en-GB" sz="1600" dirty="0" smtClean="0"/>
              <a:t>Those forced to relocate were promised compensation for the value of their homes and land although this did not cover the cost of relocation and some of the money was lost through corruption. (1 mark</a:t>
            </a:r>
            <a:r>
              <a:rPr lang="en-GB" sz="1600" dirty="0" smtClean="0"/>
              <a:t>)</a:t>
            </a:r>
          </a:p>
          <a:p>
            <a:r>
              <a:rPr lang="en-GB" sz="1600" dirty="0" smtClean="0"/>
              <a:t> </a:t>
            </a:r>
            <a:r>
              <a:rPr lang="en-GB" sz="1600" dirty="0" smtClean="0"/>
              <a:t> Compensation in some instances has been as little as the equivalent of £5 a month, and many claim they have received only half the land compensation they were promised. (1 mark) </a:t>
            </a:r>
            <a:endParaRPr lang="en-GB" sz="1600" dirty="0" smtClean="0"/>
          </a:p>
          <a:p>
            <a:r>
              <a:rPr lang="en-GB" sz="1600" dirty="0" smtClean="0"/>
              <a:t> </a:t>
            </a:r>
            <a:r>
              <a:rPr lang="en-GB" sz="1600" dirty="0" smtClean="0"/>
              <a:t>This has resulted in problems for many as the cities and towns they have had to move to are more expensive, driving many people deeper into poverty. (1 mark</a:t>
            </a:r>
            <a:r>
              <a:rPr lang="en-GB" sz="1600" dirty="0" smtClean="0"/>
              <a:t>)</a:t>
            </a:r>
          </a:p>
          <a:p>
            <a:r>
              <a:rPr lang="en-GB" sz="1600" dirty="0" smtClean="0"/>
              <a:t> </a:t>
            </a:r>
            <a:r>
              <a:rPr lang="en-GB" sz="1600" dirty="0" smtClean="0"/>
              <a:t> The displaced people are mainly farmers with little formal education this makes it difficult for them to find jobs in the cities and towns they have been relocated to. (1 mark) </a:t>
            </a:r>
            <a:endParaRPr lang="en-GB" sz="1600" dirty="0" smtClean="0"/>
          </a:p>
          <a:p>
            <a:r>
              <a:rPr lang="en-GB" sz="1600" dirty="0" smtClean="0"/>
              <a:t> </a:t>
            </a:r>
            <a:r>
              <a:rPr lang="en-GB" sz="1600" dirty="0" smtClean="0"/>
              <a:t>Flooding the reservoir has forced those farmers still in the region to migrate northwards on to the mountain slopes, adding to erosion.</a:t>
            </a:r>
            <a:endParaRPr lang="en-GB"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smtClean="0"/>
              <a:t>	For a river basin you have studied, outline the physical characteristics that has contributed to its formation. </a:t>
            </a:r>
          </a:p>
          <a:p>
            <a:pPr>
              <a:buNone/>
            </a:pPr>
            <a:r>
              <a:rPr lang="en-GB" dirty="0" smtClean="0"/>
              <a:t>					(4)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4525963"/>
          </a:xfrm>
        </p:spPr>
        <p:txBody>
          <a:bodyPr>
            <a:normAutofit lnSpcReduction="10000"/>
          </a:bodyPr>
          <a:lstStyle/>
          <a:p>
            <a:pPr marL="274320" indent="-274320" fontAlgn="auto">
              <a:spcAft>
                <a:spcPts val="0"/>
              </a:spcAft>
              <a:buNone/>
              <a:defRPr/>
            </a:pPr>
            <a:r>
              <a:rPr lang="en-GB" altLang="en-US" sz="1600" dirty="0" smtClean="0">
                <a:latin typeface="Comic Sans MS" panose="030F0702030302020204" pitchFamily="66" charset="0"/>
              </a:rPr>
              <a:t>	There is a north/south divide  in terms of temperature and rainfall.  Upper basin cold and wet, lower basin hot and dry. Much of the lower basin experiences very high temperatures of 40˚ C or more.</a:t>
            </a:r>
          </a:p>
          <a:p>
            <a:pPr marL="274320" indent="-274320" fontAlgn="auto">
              <a:spcAft>
                <a:spcPts val="0"/>
              </a:spcAft>
              <a:buNone/>
              <a:defRPr/>
            </a:pPr>
            <a:endParaRPr lang="en-GB" altLang="en-US" sz="1600" dirty="0" smtClean="0">
              <a:latin typeface="Comic Sans MS" panose="030F0702030302020204" pitchFamily="66" charset="0"/>
            </a:endParaRPr>
          </a:p>
          <a:p>
            <a:pPr marL="274320" indent="-274320" fontAlgn="auto">
              <a:spcAft>
                <a:spcPts val="0"/>
              </a:spcAft>
              <a:buNone/>
              <a:defRPr/>
            </a:pPr>
            <a:r>
              <a:rPr lang="en-GB" sz="1600" dirty="0" smtClean="0">
                <a:latin typeface="Comic Sans MS" panose="030F0702030302020204" pitchFamily="66" charset="0"/>
              </a:rPr>
              <a:t>	Mainly sedimentary rock, such as sandstone. High temperatures lead to expansion and contraction of the rock, which opens up rock fissures. </a:t>
            </a:r>
          </a:p>
          <a:p>
            <a:pPr marL="274320" indent="-274320" fontAlgn="auto">
              <a:spcAft>
                <a:spcPts val="0"/>
              </a:spcAft>
              <a:buNone/>
              <a:defRPr/>
            </a:pPr>
            <a:endParaRPr lang="en-GB" sz="1600" dirty="0" smtClean="0">
              <a:latin typeface="Comic Sans MS" panose="030F0702030302020204" pitchFamily="66" charset="0"/>
            </a:endParaRPr>
          </a:p>
          <a:p>
            <a:pPr marL="274320" indent="-274320" fontAlgn="auto">
              <a:spcAft>
                <a:spcPts val="0"/>
              </a:spcAft>
              <a:buNone/>
              <a:defRPr/>
            </a:pPr>
            <a:r>
              <a:rPr lang="en-GB" sz="1600" dirty="0" smtClean="0">
                <a:latin typeface="Comic Sans MS" panose="030F0702030302020204" pitchFamily="66" charset="0"/>
              </a:rPr>
              <a:t>	The soil is a thin, red desert soil. The soil is unable to support much vegetation due to semi arid desert area. Only desert plants can survive here. </a:t>
            </a:r>
          </a:p>
          <a:p>
            <a:pPr marL="274320" indent="-274320" fontAlgn="auto">
              <a:spcAft>
                <a:spcPts val="0"/>
              </a:spcAft>
              <a:buNone/>
              <a:defRPr/>
            </a:pPr>
            <a:endParaRPr lang="en-GB" sz="1600" dirty="0" smtClean="0">
              <a:latin typeface="Comic Sans MS" panose="030F0702030302020204" pitchFamily="66" charset="0"/>
            </a:endParaRPr>
          </a:p>
          <a:p>
            <a:pPr marL="274320" indent="-274320" fontAlgn="auto">
              <a:spcAft>
                <a:spcPts val="0"/>
              </a:spcAft>
              <a:buNone/>
              <a:defRPr/>
            </a:pPr>
            <a:r>
              <a:rPr lang="en-GB" sz="1600" dirty="0" smtClean="0">
                <a:latin typeface="Comic Sans MS" panose="030F0702030302020204" pitchFamily="66" charset="0"/>
              </a:rPr>
              <a:t>	Flow is seasonal - the river is fed by spring melt water. Winter snow melt can cause flooding Rainfall in the system is unpredictable. River levels fluctuate </a:t>
            </a:r>
          </a:p>
          <a:p>
            <a:pPr marL="274320" indent="-274320" fontAlgn="auto">
              <a:spcAft>
                <a:spcPts val="0"/>
              </a:spcAft>
              <a:buNone/>
              <a:defRPr/>
            </a:pPr>
            <a:endParaRPr lang="en-GB" sz="1400" dirty="0" smtClean="0">
              <a:latin typeface="Comic Sans MS" panose="030F0702030302020204" pitchFamily="66" charset="0"/>
            </a:endParaRPr>
          </a:p>
          <a:p>
            <a:pPr>
              <a:buNone/>
            </a:pPr>
            <a:r>
              <a:rPr lang="en-GB" sz="1600" dirty="0" smtClean="0">
                <a:latin typeface="Comic Sans MS" panose="030F0702030302020204" pitchFamily="66" charset="0"/>
              </a:rPr>
              <a:t>	The Colorado is joined by over 25 large tributaries, of which the Green River is the largest by length and discharge. </a:t>
            </a:r>
            <a:r>
              <a:rPr lang="en-GB" altLang="en-US" sz="1600" dirty="0" smtClean="0">
                <a:latin typeface="Comic Sans MS" pitchFamily="66" charset="0"/>
              </a:rPr>
              <a:t>Much of the river basin is very arid. The upper basin is characterised by high elevations, narrow valleys, and a short growing season. The lower basin has lower elevations, wide basins and a long growing season</a:t>
            </a:r>
            <a:r>
              <a:rPr lang="en-GB" altLang="en-US" sz="1600" dirty="0" smtClean="0"/>
              <a:t>. </a:t>
            </a:r>
          </a:p>
          <a:p>
            <a:pPr>
              <a:buNone/>
            </a:pPr>
            <a:endParaRPr lang="en-GB" altLang="en-US" sz="1600" dirty="0" smtClean="0">
              <a:latin typeface="Comic Sans MS" pitchFamily="66" charset="0"/>
            </a:endParaRPr>
          </a:p>
          <a:p>
            <a:pPr>
              <a:buNone/>
            </a:pPr>
            <a:endParaRPr lang="en-GB" sz="1600" dirty="0" smtClean="0">
              <a:latin typeface="Comic Sans MS" panose="030F0702030302020204" pitchFamily="66" charset="0"/>
            </a:endParaRPr>
          </a:p>
          <a:p>
            <a:pPr>
              <a:buNone/>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a:xfrm>
            <a:off x="1259632" y="476672"/>
            <a:ext cx="5288632" cy="766936"/>
          </a:xfrm>
        </p:spPr>
        <p:txBody>
          <a:bodyPr/>
          <a:lstStyle/>
          <a:p>
            <a:r>
              <a:rPr lang="en-GB" dirty="0" smtClean="0"/>
              <a:t>2015</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395536" y="1628800"/>
            <a:ext cx="8296275" cy="2219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548680"/>
            <a:ext cx="8496944" cy="5078313"/>
          </a:xfrm>
          <a:prstGeom prst="rect">
            <a:avLst/>
          </a:prstGeom>
        </p:spPr>
        <p:txBody>
          <a:bodyPr wrap="square">
            <a:spAutoFit/>
          </a:bodyPr>
          <a:lstStyle/>
          <a:p>
            <a:r>
              <a:rPr lang="en-GB" dirty="0" smtClean="0"/>
              <a:t>Narrow cross section of the valley is required in order to reduce construction costs of the dam (1 mark). </a:t>
            </a:r>
          </a:p>
          <a:p>
            <a:r>
              <a:rPr lang="en-GB" dirty="0" smtClean="0"/>
              <a:t>A deep valley is required behind the dam as this will result in a smaller surface area for the reservoir, thereby reduce loss from evaporation (1 mark). </a:t>
            </a:r>
          </a:p>
          <a:p>
            <a:r>
              <a:rPr lang="en-GB" dirty="0" smtClean="0"/>
              <a:t>A site which has impermeable rock would be advantageous as this would reduce loss from the reservoir by percolation (1 mark). </a:t>
            </a:r>
          </a:p>
          <a:p>
            <a:r>
              <a:rPr lang="en-GB" dirty="0" smtClean="0"/>
              <a:t>A site which is close to construction materials would help to reduce the cost of transporting these materials to the construction site (1 mark). </a:t>
            </a:r>
          </a:p>
          <a:p>
            <a:r>
              <a:rPr lang="en-GB" dirty="0" smtClean="0"/>
              <a:t>An area free from earthquakes or subsidence is needed as the area needs to be able to support the weight of a large dam (1 mark). </a:t>
            </a:r>
          </a:p>
          <a:p>
            <a:r>
              <a:rPr lang="en-GB" dirty="0" smtClean="0"/>
              <a:t>A site close to areas of farmland or urban areas would help to reduce water/electrical loss during transportation (1 mark). </a:t>
            </a:r>
          </a:p>
          <a:p>
            <a:r>
              <a:rPr lang="en-GB" dirty="0" smtClean="0"/>
              <a:t>The costs involved in moving people who live in the area to be flooded, to reduce costs for compensation and re-housing (1 mark). </a:t>
            </a:r>
          </a:p>
          <a:p>
            <a:r>
              <a:rPr lang="en-GB" dirty="0" smtClean="0"/>
              <a:t>The land which is to be flooded should not be valuable, for example high quality farmland or of historic/environmental importance (1 mark). </a:t>
            </a:r>
          </a:p>
          <a:p>
            <a:r>
              <a:rPr lang="en-GB" dirty="0" smtClean="0"/>
              <a:t>An area with plentiful supply of snowmelt/rainfall/river water is required to ensure a consistently high volume of water in the reservoir (1 mark).</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751344"/>
            <a:ext cx="8568952" cy="4524315"/>
          </a:xfrm>
          <a:prstGeom prst="rect">
            <a:avLst/>
          </a:prstGeom>
        </p:spPr>
        <p:txBody>
          <a:bodyPr wrap="square">
            <a:spAutoFit/>
          </a:bodyPr>
          <a:lstStyle/>
          <a:p>
            <a:r>
              <a:rPr lang="en-GB" dirty="0" smtClean="0"/>
              <a:t>Increased access to clean drinking water reduces water borne diseases such as typhoid (1 mark). </a:t>
            </a:r>
          </a:p>
          <a:p>
            <a:endParaRPr lang="en-GB" dirty="0" smtClean="0"/>
          </a:p>
          <a:p>
            <a:r>
              <a:rPr lang="en-GB" dirty="0" smtClean="0"/>
              <a:t>Increased irrigation, (with 33,600km2 of irrigated land) which allows for two crops a year to be grown, reducing malnutrition (1 mark) </a:t>
            </a:r>
          </a:p>
          <a:p>
            <a:r>
              <a:rPr lang="en-GB" dirty="0" smtClean="0"/>
              <a:t>production of wheat and sugar cane tripled allowing more export crops to be produced (1 mark). </a:t>
            </a:r>
          </a:p>
          <a:p>
            <a:endParaRPr lang="en-GB" dirty="0" smtClean="0"/>
          </a:p>
          <a:p>
            <a:r>
              <a:rPr lang="en-GB" dirty="0" smtClean="0"/>
              <a:t>Increase in hydro-electric power (from the 12 generating units in the Dam, these generate approx. 2.1 </a:t>
            </a:r>
            <a:r>
              <a:rPr lang="en-GB" dirty="0" err="1" smtClean="0"/>
              <a:t>gigawatts</a:t>
            </a:r>
            <a:r>
              <a:rPr lang="en-GB" dirty="0" smtClean="0"/>
              <a:t>) attracting industries such as smelting industries (1 mark). </a:t>
            </a:r>
          </a:p>
          <a:p>
            <a:endParaRPr lang="en-GB" dirty="0" smtClean="0"/>
          </a:p>
          <a:p>
            <a:r>
              <a:rPr lang="en-GB" dirty="0" smtClean="0"/>
              <a:t>The introduction of the Nile perch and tiger fish into Lake Nasser has increased the commercial fishing industry and fishing tourism industry (1 mark). </a:t>
            </a:r>
          </a:p>
          <a:p>
            <a:endParaRPr lang="en-GB" dirty="0" smtClean="0"/>
          </a:p>
          <a:p>
            <a:r>
              <a:rPr lang="en-GB" dirty="0" smtClean="0"/>
              <a:t>Industries which require large amounts of water have grown up near to Aswan, for example the Egyptian chemical industry KIMA which makes fertilisers (1 mark).</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2050" name="Picture 2"/>
          <p:cNvPicPr>
            <a:picLocks noChangeAspect="1" noChangeArrowheads="1"/>
          </p:cNvPicPr>
          <p:nvPr/>
        </p:nvPicPr>
        <p:blipFill>
          <a:blip r:embed="rId2" cstate="print"/>
          <a:srcRect/>
          <a:stretch>
            <a:fillRect/>
          </a:stretch>
        </p:blipFill>
        <p:spPr bwMode="auto">
          <a:xfrm>
            <a:off x="1" y="0"/>
            <a:ext cx="5220071" cy="68580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289499" y="116632"/>
            <a:ext cx="4854501" cy="2048793"/>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5148064" y="2204864"/>
            <a:ext cx="3869856" cy="2060253"/>
          </a:xfrm>
          <a:prstGeom prst="rect">
            <a:avLst/>
          </a:prstGeom>
          <a:noFill/>
          <a:ln w="9525">
            <a:noFill/>
            <a:miter lim="800000"/>
            <a:headEnd/>
            <a:tailEnd/>
          </a:ln>
        </p:spPr>
      </p:pic>
      <p:pic>
        <p:nvPicPr>
          <p:cNvPr id="2053" name="Picture 5"/>
          <p:cNvPicPr>
            <a:picLocks noChangeAspect="1" noChangeArrowheads="1"/>
          </p:cNvPicPr>
          <p:nvPr/>
        </p:nvPicPr>
        <p:blipFill>
          <a:blip r:embed="rId5" cstate="print"/>
          <a:srcRect/>
          <a:stretch>
            <a:fillRect/>
          </a:stretch>
        </p:blipFill>
        <p:spPr bwMode="auto">
          <a:xfrm>
            <a:off x="5004048" y="4725144"/>
            <a:ext cx="3977457" cy="1728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2376488"/>
            <a:ext cx="8892480" cy="2105025"/>
          </a:xfrm>
          <a:prstGeom prst="rect">
            <a:avLst/>
          </a:prstGeom>
          <a:noFill/>
          <a:ln w="9525">
            <a:noFill/>
            <a:miter lim="800000"/>
            <a:headEnd/>
            <a:tailEnd/>
          </a:ln>
        </p:spPr>
      </p:pic>
      <p:sp>
        <p:nvSpPr>
          <p:cNvPr id="3" name="Subtitle 2"/>
          <p:cNvSpPr txBox="1">
            <a:spLocks/>
          </p:cNvSpPr>
          <p:nvPr/>
        </p:nvSpPr>
        <p:spPr>
          <a:xfrm>
            <a:off x="1259632" y="476672"/>
            <a:ext cx="5288632" cy="76693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2016</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1177</Words>
  <Application>Microsoft Office PowerPoint</Application>
  <PresentationFormat>On-screen Show (4:3)</PresentationFormat>
  <Paragraphs>66</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2017</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026pwalker</dc:creator>
  <cp:lastModifiedBy>026pwalker</cp:lastModifiedBy>
  <cp:revision>12</cp:revision>
  <dcterms:created xsi:type="dcterms:W3CDTF">2016-11-24T08:54:21Z</dcterms:created>
  <dcterms:modified xsi:type="dcterms:W3CDTF">2018-03-15T08:19:53Z</dcterms:modified>
</cp:coreProperties>
</file>