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0" r:id="rId2"/>
    <p:sldId id="281" r:id="rId3"/>
    <p:sldId id="276" r:id="rId4"/>
    <p:sldId id="278" r:id="rId5"/>
    <p:sldId id="277" r:id="rId6"/>
    <p:sldId id="279" r:id="rId7"/>
    <p:sldId id="274" r:id="rId8"/>
    <p:sldId id="275" r:id="rId9"/>
    <p:sldId id="272" r:id="rId10"/>
    <p:sldId id="273" r:id="rId11"/>
    <p:sldId id="256" r:id="rId12"/>
    <p:sldId id="258" r:id="rId13"/>
    <p:sldId id="257"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89601376-429F-4ADA-B615-CA6466254FEE}" type="datetimeFigureOut">
              <a:rPr lang="en-GB" smtClean="0"/>
              <a:pPr/>
              <a:t>14/03/2018</a:t>
            </a:fld>
            <a:endParaRPr lang="en-GB"/>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6E846C90-8F10-4884-8264-7CAE513209D3}" type="slidenum">
              <a:rPr lang="en-GB" smtClean="0"/>
              <a:pPr/>
              <a:t>‹#›</a:t>
            </a:fld>
            <a:endParaRPr lang="en-GB"/>
          </a:p>
        </p:txBody>
      </p:sp>
    </p:spTree>
    <p:extLst>
      <p:ext uri="{BB962C8B-B14F-4D97-AF65-F5344CB8AC3E}">
        <p14:creationId xmlns:p14="http://schemas.microsoft.com/office/powerpoint/2010/main" xmlns="" val="2934696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2014</a:t>
            </a:r>
            <a:endParaRPr lang="en-GB" dirty="0"/>
          </a:p>
        </p:txBody>
      </p:sp>
      <p:sp>
        <p:nvSpPr>
          <p:cNvPr id="4" name="Slide Number Placeholder 3"/>
          <p:cNvSpPr>
            <a:spLocks noGrp="1"/>
          </p:cNvSpPr>
          <p:nvPr>
            <p:ph type="sldNum" sz="quarter" idx="10"/>
          </p:nvPr>
        </p:nvSpPr>
        <p:spPr/>
        <p:txBody>
          <a:bodyPr/>
          <a:lstStyle/>
          <a:p>
            <a:fld id="{6E846C90-8F10-4884-8264-7CAE513209D3}" type="slidenum">
              <a:rPr lang="en-GB" smtClean="0"/>
              <a:pPr/>
              <a:t>11</a:t>
            </a:fld>
            <a:endParaRPr lang="en-GB"/>
          </a:p>
        </p:txBody>
      </p:sp>
    </p:spTree>
    <p:extLst>
      <p:ext uri="{BB962C8B-B14F-4D97-AF65-F5344CB8AC3E}">
        <p14:creationId xmlns:p14="http://schemas.microsoft.com/office/powerpoint/2010/main" xmlns="" val="2788407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2014</a:t>
            </a:r>
            <a:endParaRPr lang="en-GB" dirty="0"/>
          </a:p>
        </p:txBody>
      </p:sp>
      <p:sp>
        <p:nvSpPr>
          <p:cNvPr id="4" name="Slide Number Placeholder 3"/>
          <p:cNvSpPr>
            <a:spLocks noGrp="1"/>
          </p:cNvSpPr>
          <p:nvPr>
            <p:ph type="sldNum" sz="quarter" idx="10"/>
          </p:nvPr>
        </p:nvSpPr>
        <p:spPr/>
        <p:txBody>
          <a:bodyPr/>
          <a:lstStyle/>
          <a:p>
            <a:fld id="{6E846C90-8F10-4884-8264-7CAE513209D3}" type="slidenum">
              <a:rPr lang="en-GB" smtClean="0"/>
              <a:pPr/>
              <a:t>13</a:t>
            </a:fld>
            <a:endParaRPr lang="en-GB"/>
          </a:p>
        </p:txBody>
      </p:sp>
    </p:spTree>
    <p:extLst>
      <p:ext uri="{BB962C8B-B14F-4D97-AF65-F5344CB8AC3E}">
        <p14:creationId xmlns:p14="http://schemas.microsoft.com/office/powerpoint/2010/main" xmlns="" val="2082439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Specimen</a:t>
            </a:r>
            <a:endParaRPr lang="en-GB" dirty="0"/>
          </a:p>
        </p:txBody>
      </p:sp>
      <p:sp>
        <p:nvSpPr>
          <p:cNvPr id="4" name="Slide Number Placeholder 3"/>
          <p:cNvSpPr>
            <a:spLocks noGrp="1"/>
          </p:cNvSpPr>
          <p:nvPr>
            <p:ph type="sldNum" sz="quarter" idx="10"/>
          </p:nvPr>
        </p:nvSpPr>
        <p:spPr/>
        <p:txBody>
          <a:bodyPr/>
          <a:lstStyle/>
          <a:p>
            <a:fld id="{6E846C90-8F10-4884-8264-7CAE513209D3}" type="slidenum">
              <a:rPr lang="en-GB" smtClean="0"/>
              <a:pPr/>
              <a:t>16</a:t>
            </a:fld>
            <a:endParaRPr lang="en-GB"/>
          </a:p>
        </p:txBody>
      </p:sp>
    </p:spTree>
    <p:extLst>
      <p:ext uri="{BB962C8B-B14F-4D97-AF65-F5344CB8AC3E}">
        <p14:creationId xmlns:p14="http://schemas.microsoft.com/office/powerpoint/2010/main" xmlns="" val="52445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136775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383392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172871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3725807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422015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378615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194876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267107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275511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157825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C4AAA-E2EF-4850-90A9-F154918DC8B8}" type="datetimeFigureOut">
              <a:rPr lang="en-GB" smtClean="0"/>
              <a:pPr/>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2522471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C4AAA-E2EF-4850-90A9-F154918DC8B8}" type="datetimeFigureOut">
              <a:rPr lang="en-GB" smtClean="0"/>
              <a:pPr/>
              <a:t>14/03/2018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444CE-F95A-4DDD-86E6-9726C5195F28}" type="slidenum">
              <a:rPr lang="en-GB" smtClean="0"/>
              <a:pPr/>
              <a:t>‹#›</a:t>
            </a:fld>
            <a:endParaRPr lang="en-GB"/>
          </a:p>
        </p:txBody>
      </p:sp>
    </p:spTree>
    <p:extLst>
      <p:ext uri="{BB962C8B-B14F-4D97-AF65-F5344CB8AC3E}">
        <p14:creationId xmlns:p14="http://schemas.microsoft.com/office/powerpoint/2010/main" xmlns="" val="1166507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Subtitle 2"/>
          <p:cNvSpPr txBox="1">
            <a:spLocks/>
          </p:cNvSpPr>
          <p:nvPr/>
        </p:nvSpPr>
        <p:spPr>
          <a:xfrm>
            <a:off x="7315613" y="188640"/>
            <a:ext cx="1857589" cy="9361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2400" dirty="0" smtClean="0">
                <a:solidFill>
                  <a:srgbClr val="FF0000"/>
                </a:solidFill>
              </a:rPr>
              <a:t>Specimen 17/18</a:t>
            </a:r>
            <a:endParaRPr lang="en-GB" sz="2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260648"/>
            <a:ext cx="7704856" cy="2590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7544" y="2708920"/>
            <a:ext cx="9193213" cy="40458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6989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274251" y="5157192"/>
            <a:ext cx="6400800" cy="1464568"/>
          </a:xfrm>
        </p:spPr>
        <p:txBody>
          <a:bodyPr/>
          <a:lstStyle/>
          <a:p>
            <a:r>
              <a:rPr lang="en-GB" dirty="0" smtClean="0"/>
              <a:t>N5 2014</a:t>
            </a:r>
            <a:endParaRPr lang="en-GB"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1600" y="1124744"/>
            <a:ext cx="7006102" cy="37444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16544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60648"/>
            <a:ext cx="7488832" cy="1200329"/>
          </a:xfrm>
          <a:prstGeom prst="rect">
            <a:avLst/>
          </a:prstGeom>
        </p:spPr>
        <p:txBody>
          <a:bodyPr wrap="square">
            <a:spAutoFit/>
          </a:bodyPr>
          <a:lstStyle/>
          <a:p>
            <a:r>
              <a:rPr lang="en-GB" dirty="0"/>
              <a:t>One mark for a valid point and 2 for a developed point. </a:t>
            </a:r>
            <a:endParaRPr lang="en-GB" dirty="0" smtClean="0"/>
          </a:p>
          <a:p>
            <a:endParaRPr lang="en-GB" dirty="0"/>
          </a:p>
          <a:p>
            <a:r>
              <a:rPr lang="en-GB" dirty="0"/>
              <a:t>For full marks reference must be made to developed and developing countries. (Otherwise maximum of 5 marks) 	</a:t>
            </a:r>
          </a:p>
        </p:txBody>
      </p:sp>
      <p:sp>
        <p:nvSpPr>
          <p:cNvPr id="5" name="Rectangle 4"/>
          <p:cNvSpPr/>
          <p:nvPr/>
        </p:nvSpPr>
        <p:spPr>
          <a:xfrm>
            <a:off x="683568" y="1720840"/>
            <a:ext cx="7992888" cy="2585323"/>
          </a:xfrm>
          <a:prstGeom prst="rect">
            <a:avLst/>
          </a:prstGeom>
        </p:spPr>
        <p:txBody>
          <a:bodyPr wrap="square">
            <a:spAutoFit/>
          </a:bodyPr>
          <a:lstStyle/>
          <a:p>
            <a:r>
              <a:rPr lang="en-GB" dirty="0"/>
              <a:t>Health Education programmes have been introduced to limit the spread of AIDS in Developing and Developed countries (1</a:t>
            </a:r>
            <a:r>
              <a:rPr lang="en-GB" dirty="0" smtClean="0"/>
              <a:t>).</a:t>
            </a:r>
          </a:p>
          <a:p>
            <a:r>
              <a:rPr lang="en-GB" dirty="0" smtClean="0"/>
              <a:t> </a:t>
            </a:r>
            <a:r>
              <a:rPr lang="en-GB" dirty="0"/>
              <a:t>ARV drugs are also more freely available (1). </a:t>
            </a:r>
            <a:endParaRPr lang="en-GB" dirty="0" smtClean="0"/>
          </a:p>
          <a:p>
            <a:r>
              <a:rPr lang="en-GB" dirty="0" smtClean="0"/>
              <a:t>Condoms </a:t>
            </a:r>
            <a:r>
              <a:rPr lang="en-GB" dirty="0"/>
              <a:t>are available for free (1) and TV and Radio advertising has been used to get the message across (1). </a:t>
            </a:r>
            <a:endParaRPr lang="en-GB" dirty="0" smtClean="0"/>
          </a:p>
          <a:p>
            <a:r>
              <a:rPr lang="en-GB" dirty="0" smtClean="0"/>
              <a:t>Agencies </a:t>
            </a:r>
            <a:r>
              <a:rPr lang="en-GB" dirty="0"/>
              <a:t>such as the World Bank have made funding available to Developing Countries to tackle the disease (1). </a:t>
            </a:r>
            <a:endParaRPr lang="en-GB" dirty="0" smtClean="0"/>
          </a:p>
          <a:p>
            <a:r>
              <a:rPr lang="en-GB" dirty="0" smtClean="0"/>
              <a:t>In </a:t>
            </a:r>
            <a:r>
              <a:rPr lang="en-GB" dirty="0"/>
              <a:t>Developed Countries, needle exchanges (1) and drug therapy programmes (1) have been introduced. 	</a:t>
            </a:r>
          </a:p>
        </p:txBody>
      </p:sp>
    </p:spTree>
    <p:extLst>
      <p:ext uri="{BB962C8B-B14F-4D97-AF65-F5344CB8AC3E}">
        <p14:creationId xmlns:p14="http://schemas.microsoft.com/office/powerpoint/2010/main" xmlns="" val="2656659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7599" y="38412"/>
            <a:ext cx="7994104" cy="58510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ubtitle 2"/>
          <p:cNvSpPr txBox="1">
            <a:spLocks/>
          </p:cNvSpPr>
          <p:nvPr/>
        </p:nvSpPr>
        <p:spPr>
          <a:xfrm>
            <a:off x="3610554" y="6125716"/>
            <a:ext cx="1728193" cy="7322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N5 2014</a:t>
            </a:r>
            <a:endParaRPr lang="en-GB" dirty="0"/>
          </a:p>
        </p:txBody>
      </p:sp>
    </p:spTree>
    <p:extLst>
      <p:ext uri="{BB962C8B-B14F-4D97-AF65-F5344CB8AC3E}">
        <p14:creationId xmlns:p14="http://schemas.microsoft.com/office/powerpoint/2010/main" xmlns="" val="230081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628800"/>
            <a:ext cx="8064896" cy="4247317"/>
          </a:xfrm>
          <a:prstGeom prst="rect">
            <a:avLst/>
          </a:prstGeom>
        </p:spPr>
        <p:txBody>
          <a:bodyPr wrap="square">
            <a:spAutoFit/>
          </a:bodyPr>
          <a:lstStyle/>
          <a:p>
            <a:r>
              <a:rPr lang="en-GB" dirty="0"/>
              <a:t>More children under the age of 5 die in developing countries (1). </a:t>
            </a:r>
            <a:endParaRPr lang="en-GB" dirty="0" smtClean="0"/>
          </a:p>
          <a:p>
            <a:r>
              <a:rPr lang="en-GB" dirty="0" smtClean="0"/>
              <a:t>African </a:t>
            </a:r>
            <a:r>
              <a:rPr lang="en-GB" dirty="0"/>
              <a:t>countries have the most number of child deaths under the age of 5 (1). Many African countries have between 100-199 child deaths under the age of 5 (1) </a:t>
            </a:r>
            <a:r>
              <a:rPr lang="en-GB" dirty="0" err="1"/>
              <a:t>eg</a:t>
            </a:r>
            <a:r>
              <a:rPr lang="en-GB" dirty="0"/>
              <a:t> Sudan (1). </a:t>
            </a:r>
            <a:endParaRPr lang="en-GB" dirty="0" smtClean="0"/>
          </a:p>
          <a:p>
            <a:r>
              <a:rPr lang="en-GB" dirty="0" smtClean="0"/>
              <a:t>There </a:t>
            </a:r>
            <a:r>
              <a:rPr lang="en-GB" dirty="0"/>
              <a:t>are mostly between 10-49 child deaths per 1,000 in Asia (1) </a:t>
            </a:r>
            <a:r>
              <a:rPr lang="en-GB" dirty="0" err="1"/>
              <a:t>eg</a:t>
            </a:r>
            <a:r>
              <a:rPr lang="en-GB" dirty="0"/>
              <a:t> Russia and China (1). </a:t>
            </a:r>
            <a:endParaRPr lang="en-GB" dirty="0" smtClean="0"/>
          </a:p>
          <a:p>
            <a:r>
              <a:rPr lang="en-GB" dirty="0" smtClean="0"/>
              <a:t>There </a:t>
            </a:r>
            <a:r>
              <a:rPr lang="en-GB" dirty="0"/>
              <a:t>are typically between 10-49 child deaths under the age of 5 in South America (1) except Bolivia (1) which has between 50-99 (1). </a:t>
            </a:r>
            <a:endParaRPr lang="en-GB" dirty="0" smtClean="0"/>
          </a:p>
          <a:p>
            <a:r>
              <a:rPr lang="en-GB" dirty="0" smtClean="0"/>
              <a:t>The </a:t>
            </a:r>
            <a:r>
              <a:rPr lang="en-GB" dirty="0"/>
              <a:t>continents of North America and Europe have the least number of child deaths (1). </a:t>
            </a:r>
            <a:endParaRPr lang="en-GB" dirty="0" smtClean="0"/>
          </a:p>
          <a:p>
            <a:r>
              <a:rPr lang="en-GB" dirty="0" smtClean="0"/>
              <a:t>There </a:t>
            </a:r>
            <a:r>
              <a:rPr lang="en-GB" dirty="0"/>
              <a:t>are less than 10 child deaths under the age of 5 in many developed countries (1) </a:t>
            </a:r>
            <a:r>
              <a:rPr lang="en-GB" dirty="0" err="1"/>
              <a:t>eg</a:t>
            </a:r>
            <a:r>
              <a:rPr lang="en-GB" dirty="0"/>
              <a:t> UK (1). </a:t>
            </a:r>
            <a:endParaRPr lang="en-GB" dirty="0" smtClean="0"/>
          </a:p>
          <a:p>
            <a:endParaRPr lang="en-GB" dirty="0"/>
          </a:p>
          <a:p>
            <a:endParaRPr lang="en-GB" dirty="0"/>
          </a:p>
          <a:p>
            <a:r>
              <a:rPr lang="en-GB" dirty="0"/>
              <a:t>Or any other valid point 	</a:t>
            </a:r>
          </a:p>
        </p:txBody>
      </p:sp>
      <p:sp>
        <p:nvSpPr>
          <p:cNvPr id="5" name="Rectangle 4"/>
          <p:cNvSpPr/>
          <p:nvPr/>
        </p:nvSpPr>
        <p:spPr>
          <a:xfrm>
            <a:off x="683568" y="466278"/>
            <a:ext cx="6408712" cy="923330"/>
          </a:xfrm>
          <a:prstGeom prst="rect">
            <a:avLst/>
          </a:prstGeom>
        </p:spPr>
        <p:txBody>
          <a:bodyPr wrap="square">
            <a:spAutoFit/>
          </a:bodyPr>
          <a:lstStyle/>
          <a:p>
            <a:r>
              <a:rPr lang="en-GB" dirty="0"/>
              <a:t>One mark for each valid point. Two marks for a developed point. </a:t>
            </a:r>
            <a:endParaRPr lang="en-GB" dirty="0" smtClean="0"/>
          </a:p>
          <a:p>
            <a:endParaRPr lang="en-GB" dirty="0"/>
          </a:p>
          <a:p>
            <a:r>
              <a:rPr lang="en-GB" dirty="0"/>
              <a:t>Maximum of 2 marks if no reference to figures. 	</a:t>
            </a:r>
          </a:p>
        </p:txBody>
      </p:sp>
    </p:spTree>
    <p:extLst>
      <p:ext uri="{BB962C8B-B14F-4D97-AF65-F5344CB8AC3E}">
        <p14:creationId xmlns:p14="http://schemas.microsoft.com/office/powerpoint/2010/main" xmlns="" val="812469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Rectangle 3"/>
          <p:cNvSpPr/>
          <p:nvPr/>
        </p:nvSpPr>
        <p:spPr>
          <a:xfrm>
            <a:off x="467544" y="2967335"/>
            <a:ext cx="8280920" cy="923330"/>
          </a:xfrm>
          <a:prstGeom prst="rect">
            <a:avLst/>
          </a:prstGeom>
        </p:spPr>
        <p:txBody>
          <a:bodyPr wrap="square">
            <a:spAutoFit/>
          </a:bodyPr>
          <a:lstStyle/>
          <a:p>
            <a:r>
              <a:rPr lang="en-GB" dirty="0"/>
              <a:t>(b) </a:t>
            </a:r>
            <a:r>
              <a:rPr lang="en-GB" dirty="0" smtClean="0"/>
              <a:t>Describe </a:t>
            </a:r>
            <a:r>
              <a:rPr lang="en-GB" dirty="0"/>
              <a:t>ways that HIV and Aids can be transmitted </a:t>
            </a:r>
            <a:r>
              <a:rPr lang="en-GB" dirty="0" smtClean="0"/>
              <a:t>in developing and developed countries         </a:t>
            </a:r>
          </a:p>
          <a:p>
            <a:r>
              <a:rPr lang="en-GB" dirty="0"/>
              <a:t>	</a:t>
            </a:r>
            <a:r>
              <a:rPr lang="en-GB" dirty="0" smtClean="0"/>
              <a:t>							4</a:t>
            </a:r>
            <a:endParaRPr lang="en-GB" dirty="0"/>
          </a:p>
        </p:txBody>
      </p:sp>
      <p:sp>
        <p:nvSpPr>
          <p:cNvPr id="5" name="Rectangle 4"/>
          <p:cNvSpPr/>
          <p:nvPr/>
        </p:nvSpPr>
        <p:spPr>
          <a:xfrm>
            <a:off x="485794" y="3918030"/>
            <a:ext cx="8118654" cy="923330"/>
          </a:xfrm>
          <a:prstGeom prst="rect">
            <a:avLst/>
          </a:prstGeom>
        </p:spPr>
        <p:txBody>
          <a:bodyPr wrap="square">
            <a:spAutoFit/>
          </a:bodyPr>
          <a:lstStyle/>
          <a:p>
            <a:r>
              <a:rPr lang="en-GB" dirty="0" smtClean="0"/>
              <a:t>c) </a:t>
            </a:r>
            <a:r>
              <a:rPr lang="en-GB" dirty="0"/>
              <a:t>Explain the consequences HIV and Aids can have on the people and economy of a country	</a:t>
            </a:r>
            <a:r>
              <a:rPr lang="en-GB" dirty="0" smtClean="0"/>
              <a:t>															6</a:t>
            </a:r>
            <a:endParaRPr lang="en-GB" dirty="0"/>
          </a:p>
        </p:txBody>
      </p:sp>
    </p:spTree>
    <p:extLst>
      <p:ext uri="{BB962C8B-B14F-4D97-AF65-F5344CB8AC3E}">
        <p14:creationId xmlns:p14="http://schemas.microsoft.com/office/powerpoint/2010/main" xmlns="" val="2152528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15617" y="257175"/>
            <a:ext cx="6499622" cy="6343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60043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476672"/>
            <a:ext cx="8939660" cy="23042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2779" y="2780926"/>
            <a:ext cx="8939660" cy="22268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39142" y="4716021"/>
            <a:ext cx="5518551" cy="21419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78231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0700" y="1982788"/>
            <a:ext cx="8356600" cy="1512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57186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1905000"/>
            <a:ext cx="82296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53842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p:cNvPicPr>
            <a:picLocks noChangeAspect="1" noChangeArrowheads="1"/>
          </p:cNvPicPr>
          <p:nvPr/>
        </p:nvPicPr>
        <p:blipFill>
          <a:blip r:embed="rId2" cstate="print"/>
          <a:srcRect/>
          <a:stretch>
            <a:fillRect/>
          </a:stretch>
        </p:blipFill>
        <p:spPr bwMode="auto">
          <a:xfrm>
            <a:off x="1259632" y="188640"/>
            <a:ext cx="6984776" cy="2081386"/>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971600" y="2420888"/>
            <a:ext cx="6984776" cy="39604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457200" y="296863"/>
            <a:ext cx="8686800" cy="6134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defTabSz="914400"/>
            <a:r>
              <a:rPr lang="en-GB" b="1"/>
              <a:t>(b) (i) </a:t>
            </a:r>
            <a:r>
              <a:rPr lang="en-GB"/>
              <a:t>Heart disease – inability to work (1) and lower life expectancy (1).</a:t>
            </a:r>
          </a:p>
          <a:p>
            <a:pPr defTabSz="914400"/>
            <a:r>
              <a:rPr lang="en-GB"/>
              <a:t>Increased health costs (1), more hospital beds needed (1). Children can</a:t>
            </a:r>
          </a:p>
          <a:p>
            <a:pPr defTabSz="914400"/>
            <a:r>
              <a:rPr lang="en-GB"/>
              <a:t>inherit heart disease from parents (1).</a:t>
            </a:r>
          </a:p>
          <a:p>
            <a:pPr defTabSz="914400"/>
            <a:endParaRPr lang="en-GB"/>
          </a:p>
          <a:p>
            <a:pPr defTabSz="914400"/>
            <a:r>
              <a:rPr lang="en-GB"/>
              <a:t>Malaria – large numbers of children die at an early age (1), adults unable</a:t>
            </a:r>
          </a:p>
          <a:p>
            <a:pPr defTabSz="914400"/>
            <a:r>
              <a:rPr lang="en-GB"/>
              <a:t>to work (1), lower productivity (1), limited resources used up on health</a:t>
            </a:r>
          </a:p>
          <a:p>
            <a:pPr defTabSz="914400"/>
            <a:r>
              <a:rPr lang="en-GB"/>
              <a:t>care (1) hindering development (1).</a:t>
            </a:r>
          </a:p>
          <a:p>
            <a:pPr defTabSz="914400"/>
            <a:r>
              <a:rPr lang="en-GB"/>
              <a:t>Or any other valid point. </a:t>
            </a:r>
            <a:r>
              <a:rPr lang="en-GB" b="1"/>
              <a:t>4 marks</a:t>
            </a:r>
          </a:p>
          <a:p>
            <a:pPr defTabSz="914400"/>
            <a:endParaRPr lang="en-GB" b="1"/>
          </a:p>
          <a:p>
            <a:pPr defTabSz="914400"/>
            <a:r>
              <a:rPr lang="en-GB" b="1"/>
              <a:t>(ii) </a:t>
            </a:r>
            <a:r>
              <a:rPr lang="en-GB"/>
              <a:t>Heart disease – people are now eating a better diet (1), the amount of milk,</a:t>
            </a:r>
          </a:p>
          <a:p>
            <a:pPr defTabSz="914400"/>
            <a:r>
              <a:rPr lang="en-GB"/>
              <a:t>butter and other fatty products has dropped (1) while the sale of fruit and</a:t>
            </a:r>
          </a:p>
          <a:p>
            <a:pPr defTabSz="914400"/>
            <a:r>
              <a:rPr lang="en-GB"/>
              <a:t>vegetables has increased (1). The smoking ban has reduced smoking</a:t>
            </a:r>
          </a:p>
          <a:p>
            <a:pPr defTabSz="914400"/>
            <a:r>
              <a:rPr lang="en-GB"/>
              <a:t>levels (1) and cut down on passive smoking (1). There are more regular</a:t>
            </a:r>
          </a:p>
          <a:p>
            <a:pPr defTabSz="914400"/>
            <a:r>
              <a:rPr lang="en-GB"/>
              <a:t>check ups (1) and more advanced treatment (1) such as by-pass surgery (1)</a:t>
            </a:r>
          </a:p>
          <a:p>
            <a:pPr defTabSz="914400"/>
            <a:r>
              <a:rPr lang="en-GB"/>
              <a:t>etc.</a:t>
            </a:r>
          </a:p>
          <a:p>
            <a:pPr defTabSz="914400"/>
            <a:endParaRPr lang="en-GB"/>
          </a:p>
          <a:p>
            <a:pPr defTabSz="914400"/>
            <a:r>
              <a:rPr lang="en-GB"/>
              <a:t>Malaria – Drugs are too expensive (1) and the parasite has become</a:t>
            </a:r>
          </a:p>
          <a:p>
            <a:pPr defTabSz="914400"/>
            <a:r>
              <a:rPr lang="en-GB"/>
              <a:t>resistant to them (1). Insecticides are also expensive (1) and pollute the</a:t>
            </a:r>
          </a:p>
          <a:p>
            <a:pPr defTabSz="914400"/>
            <a:r>
              <a:rPr lang="en-GB"/>
              <a:t>environment (1). Draining all breeding areas is impractical (1). Bed nets</a:t>
            </a:r>
          </a:p>
          <a:p>
            <a:pPr defTabSz="914400"/>
            <a:r>
              <a:rPr lang="en-GB"/>
              <a:t>are cheap and quite effective (1). New treatments have been developed</a:t>
            </a:r>
          </a:p>
          <a:p>
            <a:pPr defTabSz="914400"/>
            <a:r>
              <a:rPr lang="en-GB"/>
              <a:t>which seem to be more effective (1) such as artemesinin/ACT (1). The</a:t>
            </a:r>
          </a:p>
          <a:p>
            <a:pPr defTabSz="914400"/>
            <a:r>
              <a:rPr lang="en-GB"/>
              <a:t>rate of malaria infection worldwide is still increasing (1).</a:t>
            </a:r>
          </a:p>
        </p:txBody>
      </p:sp>
    </p:spTree>
    <p:extLst>
      <p:ext uri="{BB962C8B-B14F-4D97-AF65-F5344CB8AC3E}">
        <p14:creationId xmlns:p14="http://schemas.microsoft.com/office/powerpoint/2010/main" xmlns="" val="3526586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en-GB" smtClean="0"/>
          </a:p>
        </p:txBody>
      </p:sp>
      <p:sp>
        <p:nvSpPr>
          <p:cNvPr id="5123" name="Content Placeholder 2"/>
          <p:cNvSpPr>
            <a:spLocks noGrp="1"/>
          </p:cNvSpPr>
          <p:nvPr>
            <p:ph idx="1"/>
          </p:nvPr>
        </p:nvSpPr>
        <p:spPr/>
        <p:txBody>
          <a:bodyPr/>
          <a:lstStyle/>
          <a:p>
            <a:pPr eaLnBrk="1" hangingPunct="1"/>
            <a:endParaRPr lang="en-GB" smtClean="0"/>
          </a:p>
        </p:txBody>
      </p:sp>
      <p:pic>
        <p:nvPicPr>
          <p:cNvPr id="5124" name="Picture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3044825"/>
            <a:ext cx="8229600" cy="1411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560688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1173163" y="1185863"/>
            <a:ext cx="7500937" cy="283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defTabSz="914400"/>
            <a:r>
              <a:rPr lang="en-GB" b="1"/>
              <a:t>b) </a:t>
            </a:r>
            <a:r>
              <a:rPr lang="en-GB"/>
              <a:t>	Aids – sharing dirty needles (1), unprotected sex with infected person (1), babies drinking breast milk of infected mother (1), sharing body fluids (1) infected blood transfusions (1). 	</a:t>
            </a:r>
          </a:p>
          <a:p>
            <a:pPr defTabSz="914400"/>
            <a:r>
              <a:rPr lang="en-GB"/>
              <a:t>Heart disease – lack of exercise (1), overeating/drinking (1), lifestyle/stress (1), hereditary (1), eating foods high in fat (1). 	</a:t>
            </a:r>
            <a:r>
              <a:rPr lang="en-GB" b="1"/>
              <a:t>4 marks </a:t>
            </a:r>
            <a:r>
              <a:rPr lang="en-GB"/>
              <a:t>	</a:t>
            </a:r>
          </a:p>
          <a:p>
            <a:pPr defTabSz="914400"/>
            <a:r>
              <a:rPr lang="en-GB" b="1"/>
              <a:t>(c) </a:t>
            </a:r>
            <a:r>
              <a:rPr lang="en-GB"/>
              <a:t>	Loss of workforce (1). Hinders development leading to fewer jobs (1). Costs of hospital treatment increase (1). Less wealth in country (1). Death rate increases (1). Emotional impact on relatives and friends (1). Loss of tourist revenue (1). 	</a:t>
            </a:r>
          </a:p>
        </p:txBody>
      </p:sp>
    </p:spTree>
    <p:extLst>
      <p:ext uri="{BB962C8B-B14F-4D97-AF65-F5344CB8AC3E}">
        <p14:creationId xmlns:p14="http://schemas.microsoft.com/office/powerpoint/2010/main" xmlns="" val="29562489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546913"/>
            <a:ext cx="7632848" cy="2031325"/>
          </a:xfrm>
          <a:prstGeom prst="rect">
            <a:avLst/>
          </a:prstGeom>
        </p:spPr>
        <p:txBody>
          <a:bodyPr wrap="square">
            <a:spAutoFit/>
          </a:bodyPr>
          <a:lstStyle/>
          <a:p>
            <a:r>
              <a:rPr lang="en-GB" dirty="0" err="1" smtClean="0"/>
              <a:t>Int</a:t>
            </a:r>
            <a:r>
              <a:rPr lang="en-GB" dirty="0" smtClean="0"/>
              <a:t> 2 – 2014</a:t>
            </a:r>
          </a:p>
          <a:p>
            <a:endParaRPr lang="en-GB" dirty="0"/>
          </a:p>
          <a:p>
            <a:r>
              <a:rPr lang="en-GB" dirty="0" smtClean="0"/>
              <a:t>(</a:t>
            </a:r>
            <a:r>
              <a:rPr lang="en-GB" i="1" dirty="0" smtClean="0"/>
              <a:t>b</a:t>
            </a:r>
            <a:r>
              <a:rPr lang="en-GB" dirty="0"/>
              <a:t>) Heart disease, malaria and AIDS are common diseases.</a:t>
            </a:r>
          </a:p>
          <a:p>
            <a:r>
              <a:rPr lang="en-GB" dirty="0"/>
              <a:t>Choose </a:t>
            </a:r>
            <a:r>
              <a:rPr lang="en-GB" b="1" dirty="0"/>
              <a:t>one </a:t>
            </a:r>
            <a:r>
              <a:rPr lang="en-GB" dirty="0"/>
              <a:t>of these diseases. Describe:</a:t>
            </a:r>
          </a:p>
          <a:p>
            <a:r>
              <a:rPr lang="en-GB" dirty="0"/>
              <a:t>(i) the main causes of the disease;</a:t>
            </a:r>
          </a:p>
          <a:p>
            <a:r>
              <a:rPr lang="en-GB" dirty="0"/>
              <a:t>(ii) the consequences of the disease for the population in an affected area</a:t>
            </a:r>
            <a:r>
              <a:rPr lang="en-GB" dirty="0" smtClean="0"/>
              <a:t>.     6</a:t>
            </a:r>
          </a:p>
          <a:p>
            <a:r>
              <a:rPr lang="en-GB" dirty="0"/>
              <a:t>	</a:t>
            </a:r>
            <a:r>
              <a:rPr lang="en-GB" dirty="0" smtClean="0"/>
              <a:t>							</a:t>
            </a:r>
            <a:endParaRPr lang="en-GB" dirty="0"/>
          </a:p>
        </p:txBody>
      </p:sp>
      <p:sp>
        <p:nvSpPr>
          <p:cNvPr id="5" name="Rectangle 4"/>
          <p:cNvSpPr/>
          <p:nvPr/>
        </p:nvSpPr>
        <p:spPr>
          <a:xfrm>
            <a:off x="179512" y="2924944"/>
            <a:ext cx="8640960" cy="3693319"/>
          </a:xfrm>
          <a:prstGeom prst="rect">
            <a:avLst/>
          </a:prstGeom>
        </p:spPr>
        <p:txBody>
          <a:bodyPr wrap="square">
            <a:spAutoFit/>
          </a:bodyPr>
          <a:lstStyle/>
          <a:p>
            <a:r>
              <a:rPr lang="en-GB" b="1" dirty="0"/>
              <a:t>Answer will depend on disease chosen. Mark 2:4, 3:3 or 4:2. </a:t>
            </a:r>
            <a:endParaRPr lang="en-GB" dirty="0"/>
          </a:p>
          <a:p>
            <a:r>
              <a:rPr lang="en-GB" b="1" dirty="0"/>
              <a:t>Some candidates will combine answers into one. </a:t>
            </a:r>
            <a:r>
              <a:rPr lang="en-GB" dirty="0"/>
              <a:t>	</a:t>
            </a:r>
            <a:r>
              <a:rPr lang="en-GB" b="1" dirty="0"/>
              <a:t>6 </a:t>
            </a:r>
            <a:r>
              <a:rPr lang="en-GB" dirty="0"/>
              <a:t>	</a:t>
            </a:r>
          </a:p>
          <a:p>
            <a:r>
              <a:rPr lang="en-GB" b="1" dirty="0" err="1"/>
              <a:t>Eg</a:t>
            </a:r>
            <a:r>
              <a:rPr lang="en-GB" b="1" dirty="0"/>
              <a:t> Heart Disease </a:t>
            </a:r>
            <a:endParaRPr lang="en-GB" dirty="0"/>
          </a:p>
          <a:p>
            <a:r>
              <a:rPr lang="en-GB" dirty="0"/>
              <a:t>This can be caused by high blood pressure </a:t>
            </a:r>
            <a:r>
              <a:rPr lang="en-GB" b="1" dirty="0"/>
              <a:t>(1)</a:t>
            </a:r>
            <a:r>
              <a:rPr lang="en-GB" dirty="0"/>
              <a:t>. Eating fatty foods </a:t>
            </a:r>
            <a:r>
              <a:rPr lang="en-GB" b="1" dirty="0"/>
              <a:t>(1) </a:t>
            </a:r>
            <a:r>
              <a:rPr lang="en-GB" dirty="0"/>
              <a:t>which leads to high cholesterol </a:t>
            </a:r>
            <a:r>
              <a:rPr lang="en-GB" b="1" dirty="0"/>
              <a:t>(1) </a:t>
            </a:r>
            <a:r>
              <a:rPr lang="en-GB" dirty="0"/>
              <a:t>and narrowing of arteries </a:t>
            </a:r>
            <a:r>
              <a:rPr lang="en-GB" b="1" dirty="0"/>
              <a:t>(1) </a:t>
            </a:r>
            <a:r>
              <a:rPr lang="en-GB" dirty="0"/>
              <a:t>which puts a strain on the heart </a:t>
            </a:r>
            <a:r>
              <a:rPr lang="en-GB" b="1" dirty="0"/>
              <a:t>(1)</a:t>
            </a:r>
            <a:r>
              <a:rPr lang="en-GB" dirty="0"/>
              <a:t>. Lack of exercise </a:t>
            </a:r>
            <a:r>
              <a:rPr lang="en-GB" b="1" dirty="0"/>
              <a:t>(1) </a:t>
            </a:r>
            <a:r>
              <a:rPr lang="en-GB" dirty="0"/>
              <a:t>and smoking </a:t>
            </a:r>
            <a:r>
              <a:rPr lang="en-GB" b="1" dirty="0"/>
              <a:t>(1) </a:t>
            </a:r>
            <a:r>
              <a:rPr lang="en-GB" dirty="0"/>
              <a:t>also increase chance of heart attack. </a:t>
            </a:r>
          </a:p>
          <a:p>
            <a:r>
              <a:rPr lang="en-GB" b="1" dirty="0"/>
              <a:t>Or any other relevant point. </a:t>
            </a:r>
            <a:r>
              <a:rPr lang="en-GB" dirty="0"/>
              <a:t>	</a:t>
            </a:r>
          </a:p>
          <a:p>
            <a:r>
              <a:rPr lang="en-GB" b="1" dirty="0"/>
              <a:t>Consequences </a:t>
            </a:r>
            <a:endParaRPr lang="en-GB" dirty="0"/>
          </a:p>
          <a:p>
            <a:r>
              <a:rPr lang="en-GB" dirty="0"/>
              <a:t>Money has to be spent on health services for ill people </a:t>
            </a:r>
            <a:r>
              <a:rPr lang="en-GB" b="1" dirty="0"/>
              <a:t>(1)</a:t>
            </a:r>
            <a:r>
              <a:rPr lang="en-GB" dirty="0"/>
              <a:t>. Many work days are lost </a:t>
            </a:r>
            <a:r>
              <a:rPr lang="en-GB" b="1" dirty="0"/>
              <a:t>(1)</a:t>
            </a:r>
            <a:r>
              <a:rPr lang="en-GB" dirty="0"/>
              <a:t>. People cannot support themselves </a:t>
            </a:r>
            <a:r>
              <a:rPr lang="en-GB" b="1" dirty="0"/>
              <a:t>(1) </a:t>
            </a:r>
            <a:r>
              <a:rPr lang="en-GB" dirty="0"/>
              <a:t>and rely on outside help </a:t>
            </a:r>
            <a:r>
              <a:rPr lang="en-GB" b="1" dirty="0"/>
              <a:t>(1)</a:t>
            </a:r>
            <a:r>
              <a:rPr lang="en-GB" dirty="0"/>
              <a:t>. Many premature deaths/lower life expectancy </a:t>
            </a:r>
            <a:r>
              <a:rPr lang="en-GB" b="1" dirty="0"/>
              <a:t>(1)</a:t>
            </a:r>
            <a:r>
              <a:rPr lang="en-GB" dirty="0"/>
              <a:t>. </a:t>
            </a:r>
          </a:p>
          <a:p>
            <a:r>
              <a:rPr lang="en-GB" b="1" dirty="0"/>
              <a:t>Or any other relevant point. </a:t>
            </a:r>
            <a:r>
              <a:rPr lang="en-GB" dirty="0"/>
              <a:t>	</a:t>
            </a:r>
          </a:p>
          <a:p>
            <a:r>
              <a:rPr lang="en-GB" dirty="0"/>
              <a:t>	</a:t>
            </a:r>
          </a:p>
        </p:txBody>
      </p:sp>
    </p:spTree>
    <p:extLst>
      <p:ext uri="{BB962C8B-B14F-4D97-AF65-F5344CB8AC3E}">
        <p14:creationId xmlns:p14="http://schemas.microsoft.com/office/powerpoint/2010/main" xmlns="" val="169441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16632"/>
            <a:ext cx="8136904" cy="1477328"/>
          </a:xfrm>
          <a:prstGeom prst="rect">
            <a:avLst/>
          </a:prstGeom>
        </p:spPr>
        <p:txBody>
          <a:bodyPr wrap="square">
            <a:spAutoFit/>
          </a:bodyPr>
          <a:lstStyle/>
          <a:p>
            <a:r>
              <a:rPr lang="en-GB" dirty="0" err="1" smtClean="0"/>
              <a:t>Int</a:t>
            </a:r>
            <a:r>
              <a:rPr lang="en-GB" dirty="0" smtClean="0"/>
              <a:t> 2  - 2013</a:t>
            </a:r>
          </a:p>
          <a:p>
            <a:endParaRPr lang="en-GB" dirty="0"/>
          </a:p>
          <a:p>
            <a:r>
              <a:rPr lang="en-GB" dirty="0" smtClean="0"/>
              <a:t>For </a:t>
            </a:r>
            <a:r>
              <a:rPr lang="en-GB" b="1" dirty="0"/>
              <a:t>either </a:t>
            </a:r>
            <a:r>
              <a:rPr lang="en-GB" dirty="0"/>
              <a:t>AIDS </a:t>
            </a:r>
            <a:r>
              <a:rPr lang="en-GB" b="1" dirty="0"/>
              <a:t>or </a:t>
            </a:r>
            <a:r>
              <a:rPr lang="en-GB" dirty="0"/>
              <a:t>Malaria describe:</a:t>
            </a:r>
          </a:p>
          <a:p>
            <a:r>
              <a:rPr lang="en-GB" dirty="0"/>
              <a:t>(i) the methods which have been used to control the disease;</a:t>
            </a:r>
          </a:p>
          <a:p>
            <a:r>
              <a:rPr lang="en-GB" dirty="0"/>
              <a:t>(ii) the effectiveness of these methods</a:t>
            </a:r>
            <a:r>
              <a:rPr lang="en-GB" dirty="0" smtClean="0"/>
              <a:t>.					6</a:t>
            </a:r>
            <a:endParaRPr lang="en-GB" dirty="0"/>
          </a:p>
        </p:txBody>
      </p:sp>
      <p:sp>
        <p:nvSpPr>
          <p:cNvPr id="5" name="Rectangle 4"/>
          <p:cNvSpPr/>
          <p:nvPr/>
        </p:nvSpPr>
        <p:spPr>
          <a:xfrm>
            <a:off x="221" y="1916832"/>
            <a:ext cx="9144000" cy="4832092"/>
          </a:xfrm>
          <a:prstGeom prst="rect">
            <a:avLst/>
          </a:prstGeom>
        </p:spPr>
        <p:txBody>
          <a:bodyPr wrap="square">
            <a:spAutoFit/>
          </a:bodyPr>
          <a:lstStyle/>
          <a:p>
            <a:r>
              <a:rPr lang="en-GB" sz="1600" dirty="0"/>
              <a:t>Mark 3/3 or 4/2 or 2/4 </a:t>
            </a:r>
          </a:p>
          <a:p>
            <a:r>
              <a:rPr lang="en-GB" sz="1600" b="1" dirty="0"/>
              <a:t>AIDS </a:t>
            </a:r>
            <a:r>
              <a:rPr lang="en-GB" sz="1600" dirty="0"/>
              <a:t>– Methods – introduction of health education programmes (1). Compulsory testing of people (1). Increased availability of ARV drugs (1). Distribution of free condoms (1). Use of radio/TV to get message over (1). </a:t>
            </a:r>
          </a:p>
          <a:p>
            <a:r>
              <a:rPr lang="en-GB" sz="1600" dirty="0"/>
              <a:t>Effectiveness – Drugs available, but not enough trained staff in some developing areas (1). Isolated areas can be difficult to reach (1). Many people not aware they have the disease (1). Poor testing facilities (1). Some people avoid being tested (1). Some drugs too expensive (1). Education campaigns difficult due to illiteracy (1) and different dialects and languages (1). </a:t>
            </a:r>
          </a:p>
          <a:p>
            <a:r>
              <a:rPr lang="en-GB" sz="1600" b="1" dirty="0"/>
              <a:t>Malaria </a:t>
            </a:r>
            <a:r>
              <a:rPr lang="en-GB" sz="1600" dirty="0"/>
              <a:t>– Methods – Use of insecticides (1) </a:t>
            </a:r>
            <a:r>
              <a:rPr lang="en-GB" sz="1600" dirty="0" err="1"/>
              <a:t>eg</a:t>
            </a:r>
            <a:r>
              <a:rPr lang="en-GB" sz="1600" dirty="0"/>
              <a:t> </a:t>
            </a:r>
            <a:r>
              <a:rPr lang="en-GB" sz="1600" dirty="0" err="1"/>
              <a:t>malathion</a:t>
            </a:r>
            <a:r>
              <a:rPr lang="en-GB" sz="1600" dirty="0"/>
              <a:t> (1). Use of anti-malarial drugs (1) </a:t>
            </a:r>
            <a:r>
              <a:rPr lang="en-GB" sz="1600" dirty="0" err="1"/>
              <a:t>eg</a:t>
            </a:r>
            <a:r>
              <a:rPr lang="en-GB" sz="1600" dirty="0"/>
              <a:t> </a:t>
            </a:r>
            <a:r>
              <a:rPr lang="en-GB" sz="1600" dirty="0" err="1"/>
              <a:t>chloroquine</a:t>
            </a:r>
            <a:r>
              <a:rPr lang="en-GB" sz="1600" dirty="0"/>
              <a:t> (1). Water released from dams to drown immature larvae (1). Genetic engineering of sterile male mosquitoes (1). Draining breeding sites (1). Planting eucalyptus trees to soak up moisture (1). Use small fish to eat larvae (1). Mustard seeds to drag larvae below surface to drown them (1). Health education (1) Bed nets (1). </a:t>
            </a:r>
          </a:p>
          <a:p>
            <a:r>
              <a:rPr lang="en-GB" sz="1600" dirty="0"/>
              <a:t>Effectiveness – rate of malaria infection worldwide still increasing (1). Drugs are too expensive (1) and the parasite has become resistant to them (1). Insecticides also expensive (1) and pollute the environment (1). Draining all breeding ground impractical (1). Bed nets cheap and quite effective (1). New treatments developed which seem to be more effective (1) </a:t>
            </a:r>
            <a:r>
              <a:rPr lang="en-GB" sz="1600" dirty="0" err="1"/>
              <a:t>eg</a:t>
            </a:r>
            <a:r>
              <a:rPr lang="en-GB" sz="1600" dirty="0"/>
              <a:t> </a:t>
            </a:r>
            <a:r>
              <a:rPr lang="en-GB" sz="1600" dirty="0" err="1"/>
              <a:t>artemesinin</a:t>
            </a:r>
            <a:r>
              <a:rPr lang="en-GB" sz="1600" dirty="0"/>
              <a:t> (1). </a:t>
            </a:r>
          </a:p>
          <a:p>
            <a:r>
              <a:rPr lang="en-GB" sz="1600" dirty="0"/>
              <a:t>Any other relevant answer. 	</a:t>
            </a:r>
            <a:r>
              <a:rPr lang="en-GB" sz="1600" b="1" dirty="0"/>
              <a:t>6 </a:t>
            </a:r>
            <a:r>
              <a:rPr lang="en-GB" dirty="0"/>
              <a:t>	</a:t>
            </a:r>
          </a:p>
          <a:p>
            <a:endParaRPr lang="en-GB" dirty="0"/>
          </a:p>
        </p:txBody>
      </p:sp>
    </p:spTree>
    <p:extLst>
      <p:ext uri="{BB962C8B-B14F-4D97-AF65-F5344CB8AC3E}">
        <p14:creationId xmlns:p14="http://schemas.microsoft.com/office/powerpoint/2010/main" xmlns="" val="40084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2656"/>
            <a:ext cx="8136904" cy="2031325"/>
          </a:xfrm>
          <a:prstGeom prst="rect">
            <a:avLst/>
          </a:prstGeom>
        </p:spPr>
        <p:txBody>
          <a:bodyPr wrap="square">
            <a:spAutoFit/>
          </a:bodyPr>
          <a:lstStyle/>
          <a:p>
            <a:r>
              <a:rPr lang="en-GB" b="1" dirty="0" err="1" smtClean="0"/>
              <a:t>Int</a:t>
            </a:r>
            <a:r>
              <a:rPr lang="en-GB" b="1" dirty="0" smtClean="0"/>
              <a:t> 2 – 2012 </a:t>
            </a:r>
          </a:p>
          <a:p>
            <a:r>
              <a:rPr lang="en-GB" b="1" dirty="0" smtClean="0"/>
              <a:t>Diagram </a:t>
            </a:r>
            <a:r>
              <a:rPr lang="en-GB" b="1" dirty="0"/>
              <a:t>Q6B: Worldwide Causes of Death 2011</a:t>
            </a:r>
          </a:p>
          <a:p>
            <a:r>
              <a:rPr lang="en-GB" dirty="0"/>
              <a:t>(</a:t>
            </a:r>
            <a:r>
              <a:rPr lang="en-GB" i="1" dirty="0"/>
              <a:t>b</a:t>
            </a:r>
            <a:r>
              <a:rPr lang="en-GB" dirty="0"/>
              <a:t>) Study Diagram Q6B.</a:t>
            </a:r>
          </a:p>
          <a:p>
            <a:r>
              <a:rPr lang="en-GB" dirty="0"/>
              <a:t>(i) Choose </a:t>
            </a:r>
            <a:r>
              <a:rPr lang="en-GB" b="1" dirty="0"/>
              <a:t>one </a:t>
            </a:r>
            <a:r>
              <a:rPr lang="en-GB" dirty="0"/>
              <a:t>of the diseases shown in Diagram Q6B and describe its causes</a:t>
            </a:r>
            <a:r>
              <a:rPr lang="en-GB" dirty="0" smtClean="0"/>
              <a:t>. ( Heart Disease, AIDS, Malaria)						5</a:t>
            </a:r>
            <a:endParaRPr lang="en-GB" dirty="0"/>
          </a:p>
          <a:p>
            <a:r>
              <a:rPr lang="en-GB" dirty="0"/>
              <a:t>(ii) Describe the methods used to control the spread of either Malaria </a:t>
            </a:r>
            <a:r>
              <a:rPr lang="en-GB" b="1" dirty="0"/>
              <a:t>or</a:t>
            </a:r>
          </a:p>
          <a:p>
            <a:r>
              <a:rPr lang="en-GB" dirty="0"/>
              <a:t>Heart Disease</a:t>
            </a:r>
            <a:r>
              <a:rPr lang="en-GB" dirty="0" smtClean="0"/>
              <a:t>.							4</a:t>
            </a:r>
            <a:endParaRPr lang="en-GB" dirty="0"/>
          </a:p>
        </p:txBody>
      </p:sp>
      <p:sp>
        <p:nvSpPr>
          <p:cNvPr id="5" name="Rectangle 4"/>
          <p:cNvSpPr/>
          <p:nvPr/>
        </p:nvSpPr>
        <p:spPr>
          <a:xfrm>
            <a:off x="0" y="2638847"/>
            <a:ext cx="9144000" cy="3754874"/>
          </a:xfrm>
          <a:prstGeom prst="rect">
            <a:avLst/>
          </a:prstGeom>
        </p:spPr>
        <p:txBody>
          <a:bodyPr wrap="square">
            <a:spAutoFit/>
          </a:bodyPr>
          <a:lstStyle/>
          <a:p>
            <a:r>
              <a:rPr lang="en-GB" sz="1400" b="1" dirty="0" err="1"/>
              <a:t>eg</a:t>
            </a:r>
            <a:r>
              <a:rPr lang="en-GB" sz="1400" b="1" dirty="0"/>
              <a:t> AIDS</a:t>
            </a:r>
          </a:p>
          <a:p>
            <a:r>
              <a:rPr lang="en-GB" sz="1400" dirty="0"/>
              <a:t>AIDS can be spread by sharing needles with an infected person (</a:t>
            </a:r>
            <a:r>
              <a:rPr lang="en-GB" sz="1400" dirty="0" smtClean="0"/>
              <a:t>1) and </a:t>
            </a:r>
            <a:r>
              <a:rPr lang="en-GB" sz="1400" dirty="0"/>
              <a:t>also by having unprotected sex with an infected person (1). It </a:t>
            </a:r>
            <a:r>
              <a:rPr lang="en-GB" sz="1400" dirty="0" smtClean="0"/>
              <a:t>can be </a:t>
            </a:r>
            <a:r>
              <a:rPr lang="en-GB" sz="1400" dirty="0"/>
              <a:t>spread to babies who are breast fed if their mother has AIDS. </a:t>
            </a:r>
            <a:r>
              <a:rPr lang="en-GB" sz="1400" dirty="0" smtClean="0"/>
              <a:t>The spread </a:t>
            </a:r>
            <a:r>
              <a:rPr lang="en-GB" sz="1400" dirty="0"/>
              <a:t>of AIDS is prevalent in countries where civil war has </a:t>
            </a:r>
            <a:r>
              <a:rPr lang="en-GB" sz="1400" dirty="0" smtClean="0"/>
              <a:t>broken out </a:t>
            </a:r>
            <a:r>
              <a:rPr lang="en-GB" sz="1400" dirty="0"/>
              <a:t>(1) due to rape and sexual assault (1), for example, </a:t>
            </a:r>
            <a:r>
              <a:rPr lang="en-GB" sz="1400" dirty="0" smtClean="0"/>
              <a:t>African countries </a:t>
            </a:r>
            <a:r>
              <a:rPr lang="en-GB" sz="1400" dirty="0"/>
              <a:t>such as Rwanda and the Democratic Republic of Congo (1</a:t>
            </a:r>
            <a:r>
              <a:rPr lang="en-GB" sz="1400" dirty="0" smtClean="0"/>
              <a:t>). The </a:t>
            </a:r>
            <a:r>
              <a:rPr lang="en-GB" sz="1400" dirty="0"/>
              <a:t>spread of AIDS is also hastened by lack of education </a:t>
            </a:r>
            <a:r>
              <a:rPr lang="en-GB" sz="1400" dirty="0" smtClean="0"/>
              <a:t>which means </a:t>
            </a:r>
            <a:r>
              <a:rPr lang="en-GB" sz="1400" dirty="0"/>
              <a:t>many people are unaware of the causes of the disease (1</a:t>
            </a:r>
            <a:r>
              <a:rPr lang="en-GB" sz="1400" dirty="0" smtClean="0"/>
              <a:t>). Lack </a:t>
            </a:r>
            <a:r>
              <a:rPr lang="en-GB" sz="1400" dirty="0"/>
              <a:t>of primary health care is also a contributory factor as </a:t>
            </a:r>
            <a:r>
              <a:rPr lang="en-GB" sz="1400" dirty="0" smtClean="0"/>
              <a:t>many people </a:t>
            </a:r>
            <a:r>
              <a:rPr lang="en-GB" sz="1400" dirty="0"/>
              <a:t>are unaware of prevention methods (1).</a:t>
            </a:r>
          </a:p>
          <a:p>
            <a:r>
              <a:rPr lang="en-GB" sz="1400" dirty="0"/>
              <a:t>Or any other relevant point</a:t>
            </a:r>
          </a:p>
          <a:p>
            <a:r>
              <a:rPr lang="en-GB" sz="1400" b="1" dirty="0"/>
              <a:t>5 marks</a:t>
            </a:r>
          </a:p>
          <a:p>
            <a:r>
              <a:rPr lang="en-GB" sz="1400" b="1" dirty="0" smtClean="0"/>
              <a:t>(</a:t>
            </a:r>
            <a:r>
              <a:rPr lang="en-GB" sz="1400" b="1" dirty="0"/>
              <a:t>ii) </a:t>
            </a:r>
            <a:r>
              <a:rPr lang="en-GB" sz="1400" b="1" dirty="0" err="1"/>
              <a:t>eg</a:t>
            </a:r>
            <a:r>
              <a:rPr lang="en-GB" sz="1400" b="1" dirty="0"/>
              <a:t> Malaria</a:t>
            </a:r>
          </a:p>
          <a:p>
            <a:r>
              <a:rPr lang="en-GB" sz="1400" dirty="0"/>
              <a:t>Drugs are used to kill the parasite (1) </a:t>
            </a:r>
            <a:r>
              <a:rPr lang="en-GB" sz="1400" dirty="0" err="1"/>
              <a:t>eg</a:t>
            </a:r>
            <a:r>
              <a:rPr lang="en-GB" sz="1400" dirty="0"/>
              <a:t> </a:t>
            </a:r>
            <a:r>
              <a:rPr lang="en-GB" sz="1400" dirty="0" err="1"/>
              <a:t>artemesinin</a:t>
            </a:r>
            <a:r>
              <a:rPr lang="en-GB" sz="1400" dirty="0"/>
              <a:t> based drugs </a:t>
            </a:r>
            <a:r>
              <a:rPr lang="en-GB" sz="1400" dirty="0" smtClean="0"/>
              <a:t>or </a:t>
            </a:r>
            <a:r>
              <a:rPr lang="en-GB" sz="1400" dirty="0" err="1" smtClean="0"/>
              <a:t>larium</a:t>
            </a:r>
            <a:r>
              <a:rPr lang="en-GB" sz="1400" dirty="0" smtClean="0"/>
              <a:t> </a:t>
            </a:r>
            <a:r>
              <a:rPr lang="en-GB" sz="1400" dirty="0"/>
              <a:t>or </a:t>
            </a:r>
            <a:r>
              <a:rPr lang="en-GB" sz="1400" dirty="0" err="1"/>
              <a:t>malarone</a:t>
            </a:r>
            <a:r>
              <a:rPr lang="en-GB" sz="1400" dirty="0"/>
              <a:t> (1). Insecticides are used to kill the mosquito (</a:t>
            </a:r>
            <a:r>
              <a:rPr lang="en-GB" sz="1400" dirty="0" smtClean="0"/>
              <a:t>1) </a:t>
            </a:r>
            <a:r>
              <a:rPr lang="en-GB" sz="1400" dirty="0" err="1" smtClean="0"/>
              <a:t>eg</a:t>
            </a:r>
            <a:r>
              <a:rPr lang="en-GB" sz="1400" dirty="0" smtClean="0"/>
              <a:t> </a:t>
            </a:r>
            <a:r>
              <a:rPr lang="en-GB" sz="1400" dirty="0"/>
              <a:t>DDT (1). Swampy areas and stagnant water can be drained </a:t>
            </a:r>
            <a:r>
              <a:rPr lang="en-GB" sz="1400" dirty="0" smtClean="0"/>
              <a:t>as this </a:t>
            </a:r>
            <a:r>
              <a:rPr lang="en-GB" sz="1400" dirty="0"/>
              <a:t>kills the immature larvae (1). Bed nets with insecticide (1) </a:t>
            </a:r>
            <a:r>
              <a:rPr lang="en-GB" sz="1400" dirty="0" smtClean="0"/>
              <a:t>prevent the </a:t>
            </a:r>
            <a:r>
              <a:rPr lang="en-GB" sz="1400" dirty="0"/>
              <a:t>mosquito biting whilst people are sleeping (1). Education </a:t>
            </a:r>
            <a:r>
              <a:rPr lang="en-GB" sz="1400" dirty="0" smtClean="0"/>
              <a:t>via primary </a:t>
            </a:r>
            <a:r>
              <a:rPr lang="en-GB" sz="1400" dirty="0"/>
              <a:t>health care (1) can help people to identify the risks </a:t>
            </a:r>
            <a:r>
              <a:rPr lang="en-GB" sz="1400" dirty="0" smtClean="0"/>
              <a:t>associated with </a:t>
            </a:r>
            <a:r>
              <a:rPr lang="en-GB" sz="1400" dirty="0"/>
              <a:t>malaria and thus prevent catching it in the first place (1</a:t>
            </a:r>
            <a:r>
              <a:rPr lang="en-GB" sz="1400" dirty="0" smtClean="0"/>
              <a:t>). Coconut </a:t>
            </a:r>
            <a:r>
              <a:rPr lang="en-GB" sz="1400" dirty="0"/>
              <a:t>shells can be placed in areas of water, the bacteria (</a:t>
            </a:r>
            <a:r>
              <a:rPr lang="en-GB" sz="1400" dirty="0" err="1" smtClean="0"/>
              <a:t>bti</a:t>
            </a:r>
            <a:r>
              <a:rPr lang="en-GB" sz="1400" dirty="0" smtClean="0"/>
              <a:t>) inside </a:t>
            </a:r>
            <a:r>
              <a:rPr lang="en-GB" sz="1400" dirty="0"/>
              <a:t>(1) kills the mosquito larvae (1). Fish such as Nile Tapia can </a:t>
            </a:r>
            <a:r>
              <a:rPr lang="en-GB" sz="1400" dirty="0" smtClean="0"/>
              <a:t>be put </a:t>
            </a:r>
            <a:r>
              <a:rPr lang="en-GB" sz="1400" dirty="0"/>
              <a:t>into paddy fields to eat mosquito larvae (1). New </a:t>
            </a:r>
            <a:r>
              <a:rPr lang="en-GB" sz="1400" dirty="0" smtClean="0"/>
              <a:t>vaccine RTS,S </a:t>
            </a:r>
            <a:r>
              <a:rPr lang="en-GB" sz="1400" dirty="0"/>
              <a:t>(1).</a:t>
            </a:r>
          </a:p>
          <a:p>
            <a:r>
              <a:rPr lang="en-GB" sz="1400" b="1" dirty="0"/>
              <a:t>4 marks</a:t>
            </a:r>
            <a:endParaRPr lang="en-GB" sz="1400" dirty="0"/>
          </a:p>
        </p:txBody>
      </p:sp>
    </p:spTree>
    <p:extLst>
      <p:ext uri="{BB962C8B-B14F-4D97-AF65-F5344CB8AC3E}">
        <p14:creationId xmlns:p14="http://schemas.microsoft.com/office/powerpoint/2010/main" xmlns="" val="77650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8721" y="3284984"/>
            <a:ext cx="8784976" cy="2862322"/>
          </a:xfrm>
          <a:prstGeom prst="rect">
            <a:avLst/>
          </a:prstGeom>
        </p:spPr>
        <p:txBody>
          <a:bodyPr wrap="square">
            <a:spAutoFit/>
          </a:bodyPr>
          <a:lstStyle/>
          <a:p>
            <a:r>
              <a:rPr lang="en-GB" dirty="0" smtClean="0"/>
              <a:t>(b) Aids </a:t>
            </a:r>
            <a:r>
              <a:rPr lang="en-GB" dirty="0"/>
              <a:t>– sharing dirty needles (1), unprotected sex with infected person (1), babies drinking breast milk of infected mother (1), sharing body fluids (1) infected blood transfusions (1). 	</a:t>
            </a:r>
          </a:p>
          <a:p>
            <a:r>
              <a:rPr lang="en-GB" dirty="0"/>
              <a:t>Heart disease – lack of exercise (1), overeating/drinking (1), lifestyle/stress (1), hereditary (1), eating foods high in fat (1). 	</a:t>
            </a:r>
            <a:r>
              <a:rPr lang="en-GB" b="1" dirty="0"/>
              <a:t>4 marks </a:t>
            </a:r>
            <a:r>
              <a:rPr lang="en-GB" dirty="0"/>
              <a:t>	</a:t>
            </a:r>
            <a:endParaRPr lang="en-GB" dirty="0" smtClean="0"/>
          </a:p>
          <a:p>
            <a:endParaRPr lang="en-GB" dirty="0"/>
          </a:p>
          <a:p>
            <a:r>
              <a:rPr lang="en-GB" b="1" dirty="0"/>
              <a:t>(c) </a:t>
            </a:r>
            <a:r>
              <a:rPr lang="en-GB" dirty="0"/>
              <a:t>	Loss of workforce (1). Hinders development leading to fewer jobs (1). Costs of hospital treatment increase (1). Less wealth in country (1). Death rate increases (1). Emotional impact on relatives and friends (1). Loss of tourist revenue (1). 	</a:t>
            </a:r>
          </a:p>
          <a:p>
            <a:r>
              <a:rPr lang="en-GB" dirty="0"/>
              <a:t>Or any other relevant point. 	</a:t>
            </a:r>
            <a:r>
              <a:rPr lang="en-GB" b="1" dirty="0"/>
              <a:t>5 marks </a:t>
            </a:r>
            <a:r>
              <a:rPr lang="en-GB" dirty="0"/>
              <a:t>	</a:t>
            </a:r>
          </a:p>
        </p:txBody>
      </p:sp>
      <p:sp>
        <p:nvSpPr>
          <p:cNvPr id="5" name="Rectangle 4"/>
          <p:cNvSpPr/>
          <p:nvPr/>
        </p:nvSpPr>
        <p:spPr>
          <a:xfrm>
            <a:off x="827584" y="548680"/>
            <a:ext cx="7920880" cy="1477328"/>
          </a:xfrm>
          <a:prstGeom prst="rect">
            <a:avLst/>
          </a:prstGeom>
        </p:spPr>
        <p:txBody>
          <a:bodyPr wrap="square">
            <a:spAutoFit/>
          </a:bodyPr>
          <a:lstStyle/>
          <a:p>
            <a:r>
              <a:rPr lang="en-GB" i="1" dirty="0" err="1" smtClean="0"/>
              <a:t>Int</a:t>
            </a:r>
            <a:r>
              <a:rPr lang="en-GB" i="1" dirty="0" smtClean="0"/>
              <a:t> 2  - 2011</a:t>
            </a:r>
          </a:p>
          <a:p>
            <a:endParaRPr lang="en-GB" i="1" dirty="0"/>
          </a:p>
          <a:p>
            <a:r>
              <a:rPr lang="en-GB" i="1" dirty="0" smtClean="0"/>
              <a:t>b</a:t>
            </a:r>
            <a:r>
              <a:rPr lang="en-GB" dirty="0"/>
              <a:t>) Describe the main causes of either AIDS </a:t>
            </a:r>
            <a:r>
              <a:rPr lang="en-GB" b="1" dirty="0"/>
              <a:t>or </a:t>
            </a:r>
            <a:r>
              <a:rPr lang="en-GB" dirty="0"/>
              <a:t>heart disease</a:t>
            </a:r>
            <a:r>
              <a:rPr lang="en-GB" dirty="0" smtClean="0"/>
              <a:t>.		4</a:t>
            </a:r>
            <a:endParaRPr lang="en-GB" dirty="0"/>
          </a:p>
          <a:p>
            <a:r>
              <a:rPr lang="en-GB" dirty="0"/>
              <a:t>(</a:t>
            </a:r>
            <a:r>
              <a:rPr lang="en-GB" i="1" dirty="0"/>
              <a:t>c</a:t>
            </a:r>
            <a:r>
              <a:rPr lang="en-GB" dirty="0"/>
              <a:t>) For malaria </a:t>
            </a:r>
            <a:r>
              <a:rPr lang="en-GB" b="1" dirty="0"/>
              <a:t>or </a:t>
            </a:r>
            <a:r>
              <a:rPr lang="en-GB" dirty="0"/>
              <a:t>AIDS, what are the consequences of the disease for the </a:t>
            </a:r>
            <a:r>
              <a:rPr lang="en-GB" dirty="0" smtClean="0"/>
              <a:t>population in </a:t>
            </a:r>
            <a:r>
              <a:rPr lang="en-GB" dirty="0"/>
              <a:t>an affected area</a:t>
            </a:r>
            <a:r>
              <a:rPr lang="en-GB" dirty="0" smtClean="0"/>
              <a:t>?					5</a:t>
            </a:r>
            <a:endParaRPr lang="en-GB" dirty="0"/>
          </a:p>
        </p:txBody>
      </p:sp>
    </p:spTree>
    <p:extLst>
      <p:ext uri="{BB962C8B-B14F-4D97-AF65-F5344CB8AC3E}">
        <p14:creationId xmlns:p14="http://schemas.microsoft.com/office/powerpoint/2010/main" xmlns="" val="427382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cstate="print"/>
          <a:srcRect/>
          <a:stretch>
            <a:fillRect/>
          </a:stretch>
        </p:blipFill>
        <p:spPr bwMode="auto">
          <a:xfrm>
            <a:off x="251520" y="0"/>
            <a:ext cx="7972425" cy="6553200"/>
          </a:xfrm>
          <a:prstGeom prst="rect">
            <a:avLst/>
          </a:prstGeom>
          <a:noFill/>
          <a:ln w="9525">
            <a:noFill/>
            <a:miter lim="800000"/>
            <a:headEnd/>
            <a:tailEnd/>
          </a:ln>
        </p:spPr>
      </p:pic>
      <p:sp>
        <p:nvSpPr>
          <p:cNvPr id="5" name="Subtitle 2"/>
          <p:cNvSpPr txBox="1">
            <a:spLocks/>
          </p:cNvSpPr>
          <p:nvPr/>
        </p:nvSpPr>
        <p:spPr>
          <a:xfrm>
            <a:off x="7315613" y="188640"/>
            <a:ext cx="1857589" cy="9361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N5 2017</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620688"/>
            <a:ext cx="8280920" cy="4401205"/>
          </a:xfrm>
          <a:prstGeom prst="rect">
            <a:avLst/>
          </a:prstGeom>
        </p:spPr>
        <p:txBody>
          <a:bodyPr wrap="square">
            <a:spAutoFit/>
          </a:bodyPr>
          <a:lstStyle/>
          <a:p>
            <a:r>
              <a:rPr lang="en-GB" sz="2000" dirty="0" smtClean="0"/>
              <a:t>Mostly there has been a global reduction in worldwide mortality rates from malaria (1), </a:t>
            </a:r>
          </a:p>
          <a:p>
            <a:endParaRPr lang="en-GB" sz="2000" dirty="0" smtClean="0"/>
          </a:p>
          <a:p>
            <a:r>
              <a:rPr lang="en-GB" sz="2000" dirty="0" smtClean="0"/>
              <a:t>although in South America countries such as Surinam and Venezuela have experienced an increase since 2000 (1).</a:t>
            </a:r>
          </a:p>
          <a:p>
            <a:endParaRPr lang="en-GB" sz="2000" dirty="0" smtClean="0"/>
          </a:p>
          <a:p>
            <a:r>
              <a:rPr lang="en-GB" sz="2000" dirty="0" smtClean="0"/>
              <a:t> In Brazil and Peru, the mortality rates have decreased by 75% since 2000 (1) and in Argentina the disease appears to have been eliminated since 2000 (1); </a:t>
            </a:r>
          </a:p>
          <a:p>
            <a:endParaRPr lang="en-GB" sz="2000" dirty="0" smtClean="0"/>
          </a:p>
          <a:p>
            <a:r>
              <a:rPr lang="en-GB" sz="2000" dirty="0" smtClean="0"/>
              <a:t>in Africa most countries have experienced a reduction of between 0% and 74% (1); Nigeria and Kenya are both in this category (1); </a:t>
            </a:r>
          </a:p>
          <a:p>
            <a:endParaRPr lang="en-GB" sz="2000" dirty="0" smtClean="0"/>
          </a:p>
          <a:p>
            <a:r>
              <a:rPr lang="en-GB" sz="2000" dirty="0" smtClean="0"/>
              <a:t>In SW Africa, countries such as Namibia and Botswana have had a reduction of over 75% in malaria mortality (1). Or any other valid point. </a:t>
            </a: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ChangeAspect="1" noChangeArrowheads="1"/>
          </p:cNvPicPr>
          <p:nvPr/>
        </p:nvPicPr>
        <p:blipFill>
          <a:blip r:embed="rId2" cstate="print"/>
          <a:srcRect/>
          <a:stretch>
            <a:fillRect/>
          </a:stretch>
        </p:blipFill>
        <p:spPr bwMode="auto">
          <a:xfrm>
            <a:off x="251520" y="188640"/>
            <a:ext cx="8424936"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63308"/>
          </a:xfrm>
          <a:prstGeom prst="rect">
            <a:avLst/>
          </a:prstGeom>
        </p:spPr>
        <p:txBody>
          <a:bodyPr wrap="square">
            <a:spAutoFit/>
          </a:bodyPr>
          <a:lstStyle/>
          <a:p>
            <a:r>
              <a:rPr lang="en-GB" dirty="0" smtClean="0"/>
              <a:t>Malaria happens when the parasites injected into the bloodstream by mosquitoes migrate to the liver, multiply and break out in a new form to attack the red blood cells (1); this causes the victim to become seriously ill and if not treated can result quickly in death (1) </a:t>
            </a:r>
          </a:p>
          <a:p>
            <a:endParaRPr lang="en-GB" dirty="0" smtClean="0"/>
          </a:p>
          <a:p>
            <a:r>
              <a:rPr lang="en-GB" dirty="0" smtClean="0"/>
              <a:t>Symptoms usually start after about a week to 10 days and can include fever, shaking, chills, sickness, vomiting and muscle pains (1). </a:t>
            </a:r>
          </a:p>
          <a:p>
            <a:endParaRPr lang="en-GB" dirty="0" smtClean="0"/>
          </a:p>
          <a:p>
            <a:r>
              <a:rPr lang="en-GB" dirty="0" smtClean="0"/>
              <a:t>Children under 5 are often worst affected because they have built up less resistance than adults (1); malaria can recur and so people may often experience several bouts of illness (1); this has a very serious economic effect on their families as if they cannot work they may lose income (1);</a:t>
            </a:r>
          </a:p>
          <a:p>
            <a:endParaRPr lang="en-GB" dirty="0" smtClean="0"/>
          </a:p>
          <a:p>
            <a:r>
              <a:rPr lang="en-GB" dirty="0" smtClean="0"/>
              <a:t> as a result, families may not be able to afford to send their children to school, so they lose out on education (1); their income may be so low that they cannot afford sufficient food and so malnutrition and hunger can also be a problem (1); </a:t>
            </a:r>
          </a:p>
          <a:p>
            <a:endParaRPr lang="en-GB" dirty="0" smtClean="0"/>
          </a:p>
          <a:p>
            <a:r>
              <a:rPr lang="en-GB" dirty="0" smtClean="0"/>
              <a:t>crops may be left </a:t>
            </a:r>
            <a:r>
              <a:rPr lang="en-GB" dirty="0" err="1" smtClean="0"/>
              <a:t>unharvested</a:t>
            </a:r>
            <a:r>
              <a:rPr lang="en-GB" dirty="0" smtClean="0"/>
              <a:t> in the fields because farm workers are too ill to gather them in (1); </a:t>
            </a:r>
          </a:p>
          <a:p>
            <a:endParaRPr lang="en-GB" dirty="0" smtClean="0"/>
          </a:p>
          <a:p>
            <a:r>
              <a:rPr lang="en-GB" dirty="0" smtClean="0"/>
              <a:t>The whole economy of a malaria affected country can suffer because of low productivity, as much of the workforce is frequently off sick (1);</a:t>
            </a:r>
          </a:p>
          <a:p>
            <a:endParaRPr lang="en-GB" dirty="0" smtClean="0"/>
          </a:p>
          <a:p>
            <a:r>
              <a:rPr lang="en-GB" dirty="0" smtClean="0"/>
              <a:t> few tourists want to visit the country because of the threat from malaria, further hitting the country economically (1).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cstate="print"/>
          <a:srcRect/>
          <a:stretch>
            <a:fillRect/>
          </a:stretch>
        </p:blipFill>
        <p:spPr bwMode="auto">
          <a:xfrm>
            <a:off x="-26405" y="0"/>
            <a:ext cx="9170405" cy="5323483"/>
          </a:xfrm>
          <a:prstGeom prst="rect">
            <a:avLst/>
          </a:prstGeom>
          <a:noFill/>
          <a:ln w="9525">
            <a:noFill/>
            <a:miter lim="800000"/>
            <a:headEnd/>
            <a:tailEnd/>
          </a:ln>
        </p:spPr>
      </p:pic>
      <p:sp>
        <p:nvSpPr>
          <p:cNvPr id="5" name="Subtitle 2"/>
          <p:cNvSpPr txBox="1">
            <a:spLocks/>
          </p:cNvSpPr>
          <p:nvPr/>
        </p:nvSpPr>
        <p:spPr>
          <a:xfrm>
            <a:off x="7315613" y="188640"/>
            <a:ext cx="1857589" cy="9361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N5 2016</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4664"/>
            <a:ext cx="8208912" cy="2308324"/>
          </a:xfrm>
          <a:prstGeom prst="rect">
            <a:avLst/>
          </a:prstGeom>
        </p:spPr>
        <p:txBody>
          <a:bodyPr wrap="square">
            <a:spAutoFit/>
          </a:bodyPr>
          <a:lstStyle/>
          <a:p>
            <a:r>
              <a:rPr lang="en-GB" dirty="0" smtClean="0"/>
              <a:t>In April 2014 there were few cases of Ebola in Africa. By October 2014 there were almost 2500 cases in Liberia (1). </a:t>
            </a:r>
          </a:p>
          <a:p>
            <a:r>
              <a:rPr lang="en-GB" dirty="0" smtClean="0"/>
              <a:t>In Sierra Leone there were almost 1,200 cases by October 2014 (1). </a:t>
            </a:r>
          </a:p>
          <a:p>
            <a:r>
              <a:rPr lang="en-GB" dirty="0" smtClean="0"/>
              <a:t>In Guinea there were around 800 cases by October 2014 (1). </a:t>
            </a:r>
          </a:p>
          <a:p>
            <a:r>
              <a:rPr lang="en-GB" dirty="0" smtClean="0"/>
              <a:t>In Liberia cases rose rapidly from around 250 in August 2014 to around 2500 by October 2014 (1). </a:t>
            </a:r>
          </a:p>
          <a:p>
            <a:r>
              <a:rPr lang="en-GB" dirty="0" smtClean="0"/>
              <a:t>Sierra Leone witnessed a rapid increase in cases from around 500 cases on October 1st 2014 to almost 1200 by mid October 2014 (1). </a:t>
            </a:r>
            <a:endParaRPr lang="en-GB" dirty="0"/>
          </a:p>
        </p:txBody>
      </p:sp>
      <p:sp>
        <p:nvSpPr>
          <p:cNvPr id="5" name="Rectangle 4"/>
          <p:cNvSpPr/>
          <p:nvPr/>
        </p:nvSpPr>
        <p:spPr>
          <a:xfrm>
            <a:off x="0" y="2780928"/>
            <a:ext cx="9144000" cy="3416320"/>
          </a:xfrm>
          <a:prstGeom prst="rect">
            <a:avLst/>
          </a:prstGeom>
        </p:spPr>
        <p:txBody>
          <a:bodyPr wrap="square">
            <a:spAutoFit/>
          </a:bodyPr>
          <a:lstStyle/>
          <a:p>
            <a:r>
              <a:rPr lang="en-GB" dirty="0" smtClean="0"/>
              <a:t>Lifestyle factors are the main cause of heart disease. Many people do not take enough physical exercise which is necessary to keep the heart healthy (1). </a:t>
            </a:r>
          </a:p>
          <a:p>
            <a:r>
              <a:rPr lang="en-GB" dirty="0" smtClean="0"/>
              <a:t>In developed societies many people take the car or use the lift rather than walking/taking the stairs (1). </a:t>
            </a:r>
          </a:p>
          <a:p>
            <a:r>
              <a:rPr lang="en-GB" dirty="0" smtClean="0"/>
              <a:t>Poor diet also leads to heart disease (1). Too much saturated fat can cause hardening or blocking of the arteries (1). </a:t>
            </a:r>
          </a:p>
          <a:p>
            <a:r>
              <a:rPr lang="en-GB" dirty="0" smtClean="0"/>
              <a:t>Many people do not eat enough fruit or vegetables, this can contribute to heart disease (1).</a:t>
            </a:r>
          </a:p>
          <a:p>
            <a:r>
              <a:rPr lang="en-GB" dirty="0" smtClean="0"/>
              <a:t> Eating too much processed food, with a high salt content can also contribute to heart disease (1). </a:t>
            </a:r>
          </a:p>
          <a:p>
            <a:r>
              <a:rPr lang="en-GB" dirty="0" smtClean="0"/>
              <a:t>Smoking can increase the risk of heart disease (1). </a:t>
            </a:r>
          </a:p>
          <a:p>
            <a:r>
              <a:rPr lang="en-GB" dirty="0" smtClean="0"/>
              <a:t>High stress levels also contribute to heart disease (1). </a:t>
            </a:r>
          </a:p>
          <a:p>
            <a:r>
              <a:rPr lang="en-GB" dirty="0" smtClean="0"/>
              <a:t>Possible effects of hereditary factors (1).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0"/>
            <a:ext cx="7560840" cy="43148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Subtitle 2"/>
          <p:cNvSpPr txBox="1">
            <a:spLocks/>
          </p:cNvSpPr>
          <p:nvPr/>
        </p:nvSpPr>
        <p:spPr>
          <a:xfrm>
            <a:off x="7315613" y="188640"/>
            <a:ext cx="1857589" cy="9361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N5 2015</a:t>
            </a:r>
            <a:endParaRPr lang="en-GB" dirty="0"/>
          </a:p>
        </p:txBody>
      </p:sp>
      <p:sp>
        <p:nvSpPr>
          <p:cNvPr id="4" name="Rectangle 3"/>
          <p:cNvSpPr/>
          <p:nvPr/>
        </p:nvSpPr>
        <p:spPr>
          <a:xfrm>
            <a:off x="899591" y="4581128"/>
            <a:ext cx="7344816" cy="1754326"/>
          </a:xfrm>
          <a:prstGeom prst="rect">
            <a:avLst/>
          </a:prstGeom>
        </p:spPr>
        <p:txBody>
          <a:bodyPr wrap="square">
            <a:spAutoFit/>
          </a:bodyPr>
          <a:lstStyle/>
          <a:p>
            <a:r>
              <a:rPr lang="en-GB" dirty="0"/>
              <a:t>Male deaths from heart disease are most common in Eastern Europe (1).</a:t>
            </a:r>
          </a:p>
          <a:p>
            <a:r>
              <a:rPr lang="en-GB" dirty="0"/>
              <a:t>Russia for example, has a rate of 444-841 per 100,000 (1). This compares</a:t>
            </a:r>
          </a:p>
          <a:p>
            <a:r>
              <a:rPr lang="en-GB" dirty="0"/>
              <a:t>to only 120-238 in the UK (1). Canada, the USA and Mexico have some of</a:t>
            </a:r>
          </a:p>
          <a:p>
            <a:r>
              <a:rPr lang="en-GB" dirty="0"/>
              <a:t>the lowest rates (1), with under 120-238 per 100,000 (1). Many central</a:t>
            </a:r>
          </a:p>
          <a:p>
            <a:r>
              <a:rPr lang="en-GB" dirty="0"/>
              <a:t>African countries have rates of 363-443. (1)</a:t>
            </a:r>
          </a:p>
          <a:p>
            <a:r>
              <a:rPr lang="en-GB" dirty="0"/>
              <a:t>Or any other valid point.</a:t>
            </a:r>
          </a:p>
        </p:txBody>
      </p:sp>
    </p:spTree>
    <p:extLst>
      <p:ext uri="{BB962C8B-B14F-4D97-AF65-F5344CB8AC3E}">
        <p14:creationId xmlns:p14="http://schemas.microsoft.com/office/powerpoint/2010/main" xmlns="" val="145798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2147</Words>
  <Application>Microsoft Office PowerPoint</Application>
  <PresentationFormat>On-screen Show (4:3)</PresentationFormat>
  <Paragraphs>150</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East Renfrewshire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Walker</dc:creator>
  <cp:lastModifiedBy>026pwalker</cp:lastModifiedBy>
  <cp:revision>43</cp:revision>
  <dcterms:created xsi:type="dcterms:W3CDTF">2015-02-13T09:04:25Z</dcterms:created>
  <dcterms:modified xsi:type="dcterms:W3CDTF">2018-03-14T12:35:32Z</dcterms:modified>
</cp:coreProperties>
</file>