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46"/>
  </p:notesMasterIdLst>
  <p:handoutMasterIdLst>
    <p:handoutMasterId r:id="rId47"/>
  </p:handoutMasterIdLst>
  <p:sldIdLst>
    <p:sldId id="353" r:id="rId3"/>
    <p:sldId id="559" r:id="rId4"/>
    <p:sldId id="560" r:id="rId5"/>
    <p:sldId id="305" r:id="rId6"/>
    <p:sldId id="561" r:id="rId7"/>
    <p:sldId id="357" r:id="rId8"/>
    <p:sldId id="365" r:id="rId9"/>
    <p:sldId id="358" r:id="rId10"/>
    <p:sldId id="359" r:id="rId11"/>
    <p:sldId id="432" r:id="rId12"/>
    <p:sldId id="433" r:id="rId13"/>
    <p:sldId id="434" r:id="rId14"/>
    <p:sldId id="435" r:id="rId15"/>
    <p:sldId id="612" r:id="rId16"/>
    <p:sldId id="620" r:id="rId17"/>
    <p:sldId id="699" r:id="rId18"/>
    <p:sldId id="700" r:id="rId19"/>
    <p:sldId id="701" r:id="rId20"/>
    <p:sldId id="702" r:id="rId21"/>
    <p:sldId id="586" r:id="rId22"/>
    <p:sldId id="588" r:id="rId23"/>
    <p:sldId id="589" r:id="rId24"/>
    <p:sldId id="590" r:id="rId25"/>
    <p:sldId id="591" r:id="rId26"/>
    <p:sldId id="592" r:id="rId27"/>
    <p:sldId id="594" r:id="rId28"/>
    <p:sldId id="604" r:id="rId29"/>
    <p:sldId id="401" r:id="rId30"/>
    <p:sldId id="605" r:id="rId31"/>
    <p:sldId id="703" r:id="rId32"/>
    <p:sldId id="704" r:id="rId33"/>
    <p:sldId id="628" r:id="rId34"/>
    <p:sldId id="693" r:id="rId35"/>
    <p:sldId id="694" r:id="rId36"/>
    <p:sldId id="627" r:id="rId37"/>
    <p:sldId id="390" r:id="rId38"/>
    <p:sldId id="629" r:id="rId39"/>
    <p:sldId id="392" r:id="rId40"/>
    <p:sldId id="630" r:id="rId41"/>
    <p:sldId id="631" r:id="rId42"/>
    <p:sldId id="636" r:id="rId43"/>
    <p:sldId id="396" r:id="rId44"/>
    <p:sldId id="637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83" autoAdjust="0"/>
    <p:restoredTop sz="89739" autoAdjust="0"/>
  </p:normalViewPr>
  <p:slideViewPr>
    <p:cSldViewPr snapToGrid="0">
      <p:cViewPr varScale="1">
        <p:scale>
          <a:sx n="77" d="100"/>
          <a:sy n="77" d="100"/>
        </p:scale>
        <p:origin x="-108" y="-52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0254"/>
    </p:cViewPr>
  </p:sorterViewPr>
  <p:notesViewPr>
    <p:cSldViewPr snapToGrid="0">
      <p:cViewPr varScale="1">
        <p:scale>
          <a:sx n="87" d="100"/>
          <a:sy n="87" d="100"/>
        </p:scale>
        <p:origin x="2988" y="84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168" Type="http://schemas.microsoft.com/office/2015/10/relationships/revisionInfo" Target="revisionInfo.xml"/><Relationship Id="rId8" Type="http://schemas.openxmlformats.org/officeDocument/2006/relationships/slide" Target="slides/slide6.xml"/><Relationship Id="rId5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E2DFDF-EE0B-4A53-9131-57CD0A86D54F}" type="datetimeFigureOut">
              <a:rPr lang="en-GB" smtClean="0"/>
              <a:pPr/>
              <a:t>11/12/2017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1D1260-66AB-40D9-A1AB-8B8BAE4F9D6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41909948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409241-5192-41CC-9CD8-2EBC29B03137}" type="datetimeFigureOut">
              <a:rPr lang="en-GB" smtClean="0"/>
              <a:pPr/>
              <a:t>11/12/2017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10BB37-2AC0-4331-885A-C5BB21C067A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548571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2D5A9-699E-4B7D-8B3B-F71758687F7E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3683890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10BB37-2AC0-4331-885A-C5BB21C067AD}" type="slidenum">
              <a:rPr lang="en-GB" smtClean="0"/>
              <a:pPr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6978669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10BB37-2AC0-4331-885A-C5BB21C067AD}" type="slidenum">
              <a:rPr lang="en-GB" smtClean="0"/>
              <a:pPr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802495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10BB37-2AC0-4331-885A-C5BB21C067AD}" type="slidenum">
              <a:rPr lang="en-GB" smtClean="0"/>
              <a:pPr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1058352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10BB37-2AC0-4331-885A-C5BB21C067AD}" type="slidenum">
              <a:rPr lang="en-GB" smtClean="0"/>
              <a:pPr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8214567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10BB37-2AC0-4331-885A-C5BB21C067AD}" type="slidenum">
              <a:rPr lang="en-GB" smtClean="0"/>
              <a:pPr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0186690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10BB37-2AC0-4331-885A-C5BB21C067AD}" type="slidenum">
              <a:rPr lang="en-GB" smtClean="0"/>
              <a:pPr/>
              <a:t>33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9995925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10BB37-2AC0-4331-885A-C5BB21C067AD}" type="slidenum">
              <a:rPr lang="en-GB" smtClean="0"/>
              <a:pPr/>
              <a:t>38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6901737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10BB37-2AC0-4331-885A-C5BB21C067AD}" type="slidenum">
              <a:rPr lang="en-GB" smtClean="0"/>
              <a:pPr/>
              <a:t>39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6015525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10BB37-2AC0-4331-885A-C5BB21C067AD}" type="slidenum">
              <a:rPr lang="en-GB" smtClean="0"/>
              <a:pPr/>
              <a:t>40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3706595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10BB37-2AC0-4331-885A-C5BB21C067AD}" type="slidenum">
              <a:rPr lang="en-GB" smtClean="0"/>
              <a:pPr/>
              <a:t>42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6901737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https://www.discover-the-world.co.uk/study-trips/azores/curriculum-links-2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2D5A9-699E-4B7D-8B3B-F71758687F7E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7588904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10BB37-2AC0-4331-885A-C5BB21C067AD}" type="slidenum">
              <a:rPr lang="en-GB" smtClean="0"/>
              <a:pPr/>
              <a:t>43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4996814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10BB37-2AC0-4331-885A-C5BB21C067AD}" type="slidenum">
              <a:rPr lang="en-GB" smtClean="0"/>
              <a:pPr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6369869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10BB37-2AC0-4331-885A-C5BB21C067AD}" type="slidenum">
              <a:rPr lang="en-GB" smtClean="0"/>
              <a:pPr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4763022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10BB37-2AC0-4331-885A-C5BB21C067AD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1393837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10BB37-2AC0-4331-885A-C5BB21C067AD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2838278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10BB37-2AC0-4331-885A-C5BB21C067AD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7303911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10BB37-2AC0-4331-885A-C5BB21C067AD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5469036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10BB37-2AC0-4331-885A-C5BB21C067AD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57748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1.png"/><Relationship Id="rId7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10" Type="http://schemas.openxmlformats.org/officeDocument/2006/relationships/image" Target="../media/image6.png"/><Relationship Id="rId4" Type="http://schemas.openxmlformats.org/officeDocument/2006/relationships/image" Target="../media/image1.jpeg"/><Relationship Id="rId9" Type="http://schemas.openxmlformats.org/officeDocument/2006/relationships/image" Target="../media/image13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 userDrawn="1"/>
        </p:nvSpPr>
        <p:spPr>
          <a:xfrm>
            <a:off x="842886" y="3320716"/>
            <a:ext cx="10476755" cy="184805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8" name="Straight Connector 7"/>
          <p:cNvCxnSpPr/>
          <p:nvPr userDrawn="1"/>
        </p:nvCxnSpPr>
        <p:spPr>
          <a:xfrm flipV="1">
            <a:off x="251927" y="634482"/>
            <a:ext cx="11681926" cy="933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0" name="Rectangle 9"/>
          <p:cNvSpPr/>
          <p:nvPr userDrawn="1"/>
        </p:nvSpPr>
        <p:spPr>
          <a:xfrm>
            <a:off x="-6220" y="6285296"/>
            <a:ext cx="12192000" cy="186553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71641" y="6477802"/>
            <a:ext cx="12192000" cy="38019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Footer Placeholder 4"/>
          <p:cNvSpPr txBox="1">
            <a:spLocks/>
          </p:cNvSpPr>
          <p:nvPr userDrawn="1"/>
        </p:nvSpPr>
        <p:spPr>
          <a:xfrm>
            <a:off x="9296400" y="6477800"/>
            <a:ext cx="2743200" cy="3801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+44(0)</a:t>
            </a:r>
            <a:r>
              <a:rPr lang="en-GB" sz="1400" b="1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1737 214 214</a:t>
            </a:r>
            <a:endParaRPr lang="en-GB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Footer Placeholder 4"/>
          <p:cNvSpPr txBox="1">
            <a:spLocks/>
          </p:cNvSpPr>
          <p:nvPr userDrawn="1"/>
        </p:nvSpPr>
        <p:spPr>
          <a:xfrm>
            <a:off x="-6220" y="6477801"/>
            <a:ext cx="3492300" cy="3742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 dirty="0">
                <a:solidFill>
                  <a:schemeClr val="bg1"/>
                </a:solidFill>
              </a:rPr>
              <a:t>Specialists in School and Group Travel</a:t>
            </a:r>
            <a:r>
              <a:rPr lang="en-GB" dirty="0"/>
              <a:t> </a:t>
            </a:r>
          </a:p>
        </p:txBody>
      </p:sp>
      <p:sp>
        <p:nvSpPr>
          <p:cNvPr id="16" name="Footer Placeholder 4"/>
          <p:cNvSpPr txBox="1">
            <a:spLocks/>
          </p:cNvSpPr>
          <p:nvPr userDrawn="1"/>
        </p:nvSpPr>
        <p:spPr>
          <a:xfrm>
            <a:off x="4181523" y="6489704"/>
            <a:ext cx="3492300" cy="3742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 dirty="0">
                <a:solidFill>
                  <a:schemeClr val="bg1"/>
                </a:solidFill>
              </a:rPr>
              <a:t>discover-education.co.uk</a:t>
            </a:r>
            <a:endParaRPr lang="en-GB" dirty="0"/>
          </a:p>
        </p:txBody>
      </p:sp>
      <p:sp>
        <p:nvSpPr>
          <p:cNvPr id="17" name="Rounded Rectangle 16"/>
          <p:cNvSpPr/>
          <p:nvPr userDrawn="1"/>
        </p:nvSpPr>
        <p:spPr>
          <a:xfrm>
            <a:off x="2978365" y="956611"/>
            <a:ext cx="5924696" cy="1910454"/>
          </a:xfrm>
          <a:prstGeom prst="roundRect">
            <a:avLst/>
          </a:prstGeom>
          <a:solidFill>
            <a:schemeClr val="accent4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TextBox 26"/>
          <p:cNvSpPr txBox="1"/>
          <p:nvPr userDrawn="1"/>
        </p:nvSpPr>
        <p:spPr>
          <a:xfrm>
            <a:off x="2978365" y="1119313"/>
            <a:ext cx="59246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800" dirty="0">
              <a:solidFill>
                <a:schemeClr val="bg1"/>
              </a:solidFill>
            </a:endParaRPr>
          </a:p>
          <a:p>
            <a:pPr algn="ctr"/>
            <a:r>
              <a:rPr lang="en-GB" sz="4000" dirty="0">
                <a:solidFill>
                  <a:schemeClr val="bg1"/>
                </a:solidFill>
              </a:rPr>
              <a:t>Woodhouse Grove School </a:t>
            </a:r>
          </a:p>
          <a:p>
            <a:pPr algn="ctr"/>
            <a:r>
              <a:rPr lang="en-GB" sz="4000" dirty="0">
                <a:solidFill>
                  <a:schemeClr val="bg1"/>
                </a:solidFill>
              </a:rPr>
              <a:t>Discover Iceland</a:t>
            </a:r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02040" y="5893384"/>
            <a:ext cx="1565564" cy="32832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26222" y="5715661"/>
            <a:ext cx="488007" cy="50293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572435" y="5760333"/>
            <a:ext cx="723965" cy="47709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3985" y="5474197"/>
            <a:ext cx="748901" cy="75444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6124903" y="3463141"/>
            <a:ext cx="2426910" cy="1609851"/>
          </a:xfrm>
          <a:prstGeom prst="rect">
            <a:avLst/>
          </a:prstGeom>
        </p:spPr>
      </p:pic>
      <p:pic>
        <p:nvPicPr>
          <p:cNvPr id="20" name="Picture 2" descr="P:\Education\MARKETING\Education Logos\DTWED_LOGO_RGB_RVS.png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8125" y="28271"/>
            <a:ext cx="2740240" cy="55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bgs.ac.uk/research/volcanoes/images/changing_eruptions/firefountainRTR2D157_large.jpg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82464" y="3463141"/>
            <a:ext cx="2374941" cy="1582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7744" y="3480627"/>
            <a:ext cx="2392969" cy="1598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 descr="https://i.ytimg.com/vi/-PLrR_4sxr4/maxresdefault.jpg"/>
          <p:cNvPicPr>
            <a:picLocks noChangeAspect="1" noChangeArrowheads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681" r="-1"/>
          <a:stretch/>
        </p:blipFill>
        <p:spPr bwMode="auto">
          <a:xfrm>
            <a:off x="8706446" y="3480627"/>
            <a:ext cx="2367714" cy="1598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69773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E0C54-8158-4FFE-86D3-39388F740D02}" type="datetimeFigureOut">
              <a:rPr lang="en-GB" smtClean="0"/>
              <a:pPr/>
              <a:t>11/12/2017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A6CA2-309E-4A6B-BC1C-38780F235A8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185194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E0C54-8158-4FFE-86D3-39388F740D02}" type="datetimeFigureOut">
              <a:rPr lang="en-GB" smtClean="0"/>
              <a:pPr/>
              <a:t>11/12/2017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A6CA2-309E-4A6B-BC1C-38780F235A8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120774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E0C54-8158-4FFE-86D3-39388F740D02}" type="datetimeFigureOut">
              <a:rPr lang="en-GB" smtClean="0"/>
              <a:pPr/>
              <a:t>11/12/2017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A6CA2-309E-4A6B-BC1C-38780F235A8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149510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E0C54-8158-4FFE-86D3-39388F740D02}" type="datetimeFigureOut">
              <a:rPr lang="en-GB" smtClean="0"/>
              <a:pPr/>
              <a:t>11/12/2017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A6CA2-309E-4A6B-BC1C-38780F235A8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084371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E0C54-8158-4FFE-86D3-39388F740D02}" type="datetimeFigureOut">
              <a:rPr lang="en-GB" smtClean="0"/>
              <a:pPr/>
              <a:t>11/12/2017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A6CA2-309E-4A6B-BC1C-38780F235A8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737943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 userDrawn="1"/>
        </p:nvSpPr>
        <p:spPr>
          <a:xfrm>
            <a:off x="683394" y="3320716"/>
            <a:ext cx="10838046" cy="184805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8" name="Straight Connector 7"/>
          <p:cNvCxnSpPr/>
          <p:nvPr userDrawn="1"/>
        </p:nvCxnSpPr>
        <p:spPr>
          <a:xfrm flipV="1">
            <a:off x="251927" y="634482"/>
            <a:ext cx="11681926" cy="933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0" name="Rectangle 9"/>
          <p:cNvSpPr/>
          <p:nvPr userDrawn="1"/>
        </p:nvSpPr>
        <p:spPr>
          <a:xfrm>
            <a:off x="-6220" y="6285296"/>
            <a:ext cx="12192000" cy="186553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-3110" y="6477802"/>
            <a:ext cx="12192000" cy="38019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Footer Placeholder 4"/>
          <p:cNvSpPr txBox="1">
            <a:spLocks/>
          </p:cNvSpPr>
          <p:nvPr userDrawn="1"/>
        </p:nvSpPr>
        <p:spPr>
          <a:xfrm>
            <a:off x="9296400" y="6477800"/>
            <a:ext cx="2743200" cy="3801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+44(0)</a:t>
            </a:r>
            <a:r>
              <a:rPr lang="en-GB" sz="1400" b="1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1737 214 214</a:t>
            </a:r>
            <a:endParaRPr lang="en-GB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Footer Placeholder 4"/>
          <p:cNvSpPr txBox="1">
            <a:spLocks/>
          </p:cNvSpPr>
          <p:nvPr userDrawn="1"/>
        </p:nvSpPr>
        <p:spPr>
          <a:xfrm>
            <a:off x="-6220" y="6477801"/>
            <a:ext cx="3492300" cy="3742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 dirty="0">
                <a:solidFill>
                  <a:schemeClr val="bg1"/>
                </a:solidFill>
              </a:rPr>
              <a:t>Specialists in School and Group Travel</a:t>
            </a:r>
            <a:r>
              <a:rPr lang="en-GB" dirty="0"/>
              <a:t> </a:t>
            </a:r>
          </a:p>
        </p:txBody>
      </p:sp>
      <p:sp>
        <p:nvSpPr>
          <p:cNvPr id="16" name="Footer Placeholder 4"/>
          <p:cNvSpPr txBox="1">
            <a:spLocks/>
          </p:cNvSpPr>
          <p:nvPr userDrawn="1"/>
        </p:nvSpPr>
        <p:spPr>
          <a:xfrm>
            <a:off x="4181523" y="6489704"/>
            <a:ext cx="3492300" cy="3742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 dirty="0">
                <a:solidFill>
                  <a:schemeClr val="bg1"/>
                </a:solidFill>
              </a:rPr>
              <a:t>discover-education.co.uk</a:t>
            </a:r>
            <a:endParaRPr lang="en-GB" dirty="0"/>
          </a:p>
        </p:txBody>
      </p:sp>
      <p:sp>
        <p:nvSpPr>
          <p:cNvPr id="17" name="Rounded Rectangle 16"/>
          <p:cNvSpPr/>
          <p:nvPr userDrawn="1"/>
        </p:nvSpPr>
        <p:spPr>
          <a:xfrm>
            <a:off x="2978365" y="956611"/>
            <a:ext cx="5924696" cy="1910454"/>
          </a:xfrm>
          <a:prstGeom prst="roundRect">
            <a:avLst/>
          </a:prstGeom>
          <a:solidFill>
            <a:schemeClr val="accent4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71145" y="3415138"/>
            <a:ext cx="2631916" cy="166916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69711" y="3419665"/>
            <a:ext cx="2994512" cy="1664639"/>
          </a:xfrm>
          <a:prstGeom prst="rect">
            <a:avLst/>
          </a:prstGeom>
        </p:spPr>
      </p:pic>
      <p:sp>
        <p:nvSpPr>
          <p:cNvPr id="27" name="TextBox 26"/>
          <p:cNvSpPr txBox="1"/>
          <p:nvPr userDrawn="1"/>
        </p:nvSpPr>
        <p:spPr>
          <a:xfrm>
            <a:off x="3208565" y="968707"/>
            <a:ext cx="55272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</a:rPr>
              <a:t>Our Lady’s Catholic </a:t>
            </a:r>
          </a:p>
          <a:p>
            <a:pPr algn="ctr"/>
            <a:r>
              <a:rPr lang="en-GB" sz="4000" dirty="0">
                <a:solidFill>
                  <a:schemeClr val="bg1"/>
                </a:solidFill>
              </a:rPr>
              <a:t>High School</a:t>
            </a:r>
          </a:p>
          <a:p>
            <a:pPr algn="ctr"/>
            <a:r>
              <a:rPr lang="en-GB" sz="4000" dirty="0">
                <a:solidFill>
                  <a:schemeClr val="bg1"/>
                </a:solidFill>
              </a:rPr>
              <a:t>Discover Italy</a:t>
            </a:r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02040" y="5909101"/>
            <a:ext cx="1565564" cy="32832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26222" y="5734492"/>
            <a:ext cx="488007" cy="50293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8572435" y="5760333"/>
            <a:ext cx="723965" cy="47709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3985" y="5474197"/>
            <a:ext cx="748901" cy="75444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8" cstate="print"/>
          <a:stretch>
            <a:fillRect/>
          </a:stretch>
        </p:blipFill>
        <p:spPr>
          <a:xfrm>
            <a:off x="3726256" y="3415138"/>
            <a:ext cx="2573898" cy="166916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9" cstate="print"/>
          <a:stretch>
            <a:fillRect/>
          </a:stretch>
        </p:blipFill>
        <p:spPr>
          <a:xfrm>
            <a:off x="8903061" y="3415138"/>
            <a:ext cx="2506922" cy="1669166"/>
          </a:xfrm>
          <a:prstGeom prst="rect">
            <a:avLst/>
          </a:prstGeom>
        </p:spPr>
      </p:pic>
      <p:pic>
        <p:nvPicPr>
          <p:cNvPr id="1026" name="Picture 2" descr="P:\Education\MARKETING\Education Logos\DTWED_LOGO_RGB_RVS.png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8125" y="28271"/>
            <a:ext cx="2740240" cy="55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24037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cxnSp>
        <p:nvCxnSpPr>
          <p:cNvPr id="8" name="Straight Connector 7"/>
          <p:cNvCxnSpPr/>
          <p:nvPr userDrawn="1"/>
        </p:nvCxnSpPr>
        <p:spPr>
          <a:xfrm flipV="1">
            <a:off x="251927" y="634482"/>
            <a:ext cx="11681926" cy="933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2" name="Footer Placeholder 4"/>
          <p:cNvSpPr txBox="1">
            <a:spLocks/>
          </p:cNvSpPr>
          <p:nvPr userDrawn="1"/>
        </p:nvSpPr>
        <p:spPr>
          <a:xfrm>
            <a:off x="9296400" y="6477800"/>
            <a:ext cx="2743200" cy="3801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+44(0)</a:t>
            </a:r>
            <a:r>
              <a:rPr lang="en-GB" sz="1400" b="1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1737 214 214</a:t>
            </a:r>
            <a:endParaRPr lang="en-GB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Footer Placeholder 4"/>
          <p:cNvSpPr txBox="1">
            <a:spLocks/>
          </p:cNvSpPr>
          <p:nvPr userDrawn="1"/>
        </p:nvSpPr>
        <p:spPr>
          <a:xfrm>
            <a:off x="-6220" y="6477801"/>
            <a:ext cx="3492300" cy="3742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 dirty="0">
                <a:solidFill>
                  <a:schemeClr val="bg1"/>
                </a:solidFill>
              </a:rPr>
              <a:t>Specialists in School and Group Travel</a:t>
            </a:r>
            <a:r>
              <a:rPr lang="en-GB" dirty="0"/>
              <a:t> </a:t>
            </a:r>
          </a:p>
        </p:txBody>
      </p:sp>
      <p:sp>
        <p:nvSpPr>
          <p:cNvPr id="13" name="Footer Placeholder 4"/>
          <p:cNvSpPr txBox="1">
            <a:spLocks/>
          </p:cNvSpPr>
          <p:nvPr userDrawn="1"/>
        </p:nvSpPr>
        <p:spPr>
          <a:xfrm>
            <a:off x="4343630" y="6495342"/>
            <a:ext cx="3492300" cy="3742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 dirty="0">
                <a:solidFill>
                  <a:schemeClr val="bg1"/>
                </a:solidFill>
              </a:rPr>
              <a:t>discover-education.co.uk</a:t>
            </a:r>
            <a:endParaRPr lang="en-GB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6553200"/>
            <a:ext cx="12192000" cy="29884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Footer Placeholder 4"/>
          <p:cNvSpPr txBox="1">
            <a:spLocks/>
          </p:cNvSpPr>
          <p:nvPr userDrawn="1"/>
        </p:nvSpPr>
        <p:spPr>
          <a:xfrm>
            <a:off x="-12440" y="6517966"/>
            <a:ext cx="3492300" cy="3742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 dirty="0">
                <a:solidFill>
                  <a:schemeClr val="bg1"/>
                </a:solidFill>
              </a:rPr>
              <a:t>Specialists in School and Group Travel</a:t>
            </a:r>
            <a:r>
              <a:rPr lang="en-GB" dirty="0"/>
              <a:t> </a:t>
            </a:r>
          </a:p>
        </p:txBody>
      </p:sp>
      <p:sp>
        <p:nvSpPr>
          <p:cNvPr id="15" name="Footer Placeholder 4"/>
          <p:cNvSpPr txBox="1">
            <a:spLocks/>
          </p:cNvSpPr>
          <p:nvPr userDrawn="1"/>
        </p:nvSpPr>
        <p:spPr>
          <a:xfrm>
            <a:off x="4181523" y="6489704"/>
            <a:ext cx="3492300" cy="3742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 dirty="0">
                <a:solidFill>
                  <a:schemeClr val="bg1"/>
                </a:solidFill>
              </a:rPr>
              <a:t>discover-education.co.uk</a:t>
            </a:r>
            <a:endParaRPr lang="en-GB" dirty="0"/>
          </a:p>
        </p:txBody>
      </p:sp>
      <p:sp>
        <p:nvSpPr>
          <p:cNvPr id="16" name="Footer Placeholder 4"/>
          <p:cNvSpPr txBox="1">
            <a:spLocks/>
          </p:cNvSpPr>
          <p:nvPr userDrawn="1"/>
        </p:nvSpPr>
        <p:spPr>
          <a:xfrm>
            <a:off x="9873519" y="6527233"/>
            <a:ext cx="2743200" cy="3801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+44(0)</a:t>
            </a:r>
            <a:r>
              <a:rPr lang="en-GB" sz="1400" b="1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1737 214 214</a:t>
            </a:r>
            <a:endParaRPr lang="en-GB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2" descr="P:\Education\MARKETING\Education Logos\DTWED_LOGO_RGB_RVS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8125" y="28271"/>
            <a:ext cx="2740240" cy="55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46112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 flipV="1">
            <a:off x="251927" y="634482"/>
            <a:ext cx="11681926" cy="933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-3110" y="6477802"/>
            <a:ext cx="12192000" cy="38019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2" name="Footer Placeholder 4"/>
          <p:cNvSpPr txBox="1">
            <a:spLocks/>
          </p:cNvSpPr>
          <p:nvPr userDrawn="1"/>
        </p:nvSpPr>
        <p:spPr>
          <a:xfrm>
            <a:off x="9296400" y="6477800"/>
            <a:ext cx="2743200" cy="3801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+44(0)1737 214 214</a:t>
            </a:r>
          </a:p>
        </p:txBody>
      </p:sp>
      <p:sp>
        <p:nvSpPr>
          <p:cNvPr id="14" name="Footer Placeholder 4"/>
          <p:cNvSpPr txBox="1">
            <a:spLocks/>
          </p:cNvSpPr>
          <p:nvPr userDrawn="1"/>
        </p:nvSpPr>
        <p:spPr>
          <a:xfrm>
            <a:off x="-6220" y="6477801"/>
            <a:ext cx="3492300" cy="3742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 dirty="0">
                <a:solidFill>
                  <a:prstClr val="white"/>
                </a:solidFill>
              </a:rPr>
              <a:t>Specialists in School and Group Travel</a:t>
            </a:r>
            <a:r>
              <a:rPr lang="en-GB" dirty="0">
                <a:solidFill>
                  <a:prstClr val="black">
                    <a:tint val="75000"/>
                  </a:prstClr>
                </a:solidFill>
              </a:rPr>
              <a:t> </a:t>
            </a:r>
          </a:p>
        </p:txBody>
      </p:sp>
      <p:sp>
        <p:nvSpPr>
          <p:cNvPr id="16" name="Footer Placeholder 4"/>
          <p:cNvSpPr txBox="1">
            <a:spLocks/>
          </p:cNvSpPr>
          <p:nvPr userDrawn="1"/>
        </p:nvSpPr>
        <p:spPr>
          <a:xfrm>
            <a:off x="4181523" y="6489704"/>
            <a:ext cx="3492300" cy="3742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 dirty="0">
                <a:solidFill>
                  <a:prstClr val="white"/>
                </a:solidFill>
              </a:rPr>
              <a:t>discover-education.co.uk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Rounded Rectangle 16"/>
          <p:cNvSpPr/>
          <p:nvPr userDrawn="1"/>
        </p:nvSpPr>
        <p:spPr>
          <a:xfrm>
            <a:off x="3009828" y="2467439"/>
            <a:ext cx="5924696" cy="1910454"/>
          </a:xfrm>
          <a:prstGeom prst="roundRect">
            <a:avLst/>
          </a:prstGeom>
          <a:solidFill>
            <a:schemeClr val="accent4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7" name="TextBox 26"/>
          <p:cNvSpPr txBox="1"/>
          <p:nvPr userDrawn="1"/>
        </p:nvSpPr>
        <p:spPr>
          <a:xfrm>
            <a:off x="3208565" y="2760946"/>
            <a:ext cx="55272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prstClr val="white"/>
                </a:solidFill>
              </a:rPr>
              <a:t>Your Destination</a:t>
            </a:r>
          </a:p>
        </p:txBody>
      </p:sp>
      <p:pic>
        <p:nvPicPr>
          <p:cNvPr id="1026" name="Picture 2" descr="P:\Education\MARKETING\Education Logos\DTWED_LOGO_RGB_RVS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8125" y="28271"/>
            <a:ext cx="2740240" cy="55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20842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E0C54-8158-4FFE-86D3-39388F740D02}" type="datetimeFigureOut">
              <a:rPr lang="en-GB" smtClean="0"/>
              <a:pPr/>
              <a:t>11/12/2017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A6CA2-309E-4A6B-BC1C-38780F235A8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131143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E0C54-8158-4FFE-86D3-39388F740D02}" type="datetimeFigureOut">
              <a:rPr lang="en-GB" smtClean="0"/>
              <a:pPr/>
              <a:t>11/12/2017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A6CA2-309E-4A6B-BC1C-38780F235A8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043703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E0C54-8158-4FFE-86D3-39388F740D02}" type="datetimeFigureOut">
              <a:rPr lang="en-GB" smtClean="0"/>
              <a:pPr/>
              <a:t>11/12/2017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A6CA2-309E-4A6B-BC1C-38780F235A8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841835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E0C54-8158-4FFE-86D3-39388F740D02}" type="datetimeFigureOut">
              <a:rPr lang="en-GB" smtClean="0"/>
              <a:pPr/>
              <a:t>11/12/2017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A6CA2-309E-4A6B-BC1C-38780F235A8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467413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E0C54-8158-4FFE-86D3-39388F740D02}" type="datetimeFigureOut">
              <a:rPr lang="en-GB" smtClean="0"/>
              <a:pPr/>
              <a:t>11/12/2017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A6CA2-309E-4A6B-BC1C-38780F235A8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936327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3E0C54-8158-4FFE-86D3-39388F740D02}" type="datetimeFigureOut">
              <a:rPr lang="en-GB" smtClean="0"/>
              <a:pPr/>
              <a:t>11/12/2017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7A6CA2-309E-4A6B-BC1C-38780F235A8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990615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49" r:id="rId2"/>
    <p:sldLayoutId id="2147483661" r:id="rId3"/>
    <p:sldLayoutId id="2147483663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3E0C54-8158-4FFE-86D3-39388F740D0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11/12/2017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7A6CA2-309E-4A6B-BC1C-38780F235A8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2559604"/>
      </p:ext>
    </p:extLst>
  </p:cSld>
  <p:clrMap bg1="lt1" tx1="dk1" bg2="lt2" tx2="dk2" accent1="accent1" accent2="accent2" accent3="accent3" accent4="accent4" accent5="accent5" accent6="accent6" hlink="hlink" folHlink="folHlink"/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http://www.google.co.uk/url?sa=i&amp;rct=j&amp;q=&amp;esrc=s&amp;source=images&amp;cd=&amp;cad=rja&amp;uact=8&amp;ved=0CAcQjRw&amp;url=http://fribly.com/2013/12/09/selandjafoss-sunset/&amp;ei=c0FwVbXrFKvV7QaGnYPQDA&amp;psig=AFQjCNHzBOkt7yyxmEKFwjLGzle1j3dijQ&amp;ust=1433506543707893" TargetMode="Externa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5.png"/><Relationship Id="rId4" Type="http://schemas.openxmlformats.org/officeDocument/2006/relationships/image" Target="../media/image5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CE66094-E366-4849-B57E-EB7253E4E4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056"/>
          <a:stretch/>
        </p:blipFill>
        <p:spPr>
          <a:xfrm>
            <a:off x="-105547" y="0"/>
            <a:ext cx="10050314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6E783F1D-9461-4F85-884C-35B9E6012A30}"/>
              </a:ext>
            </a:extLst>
          </p:cNvPr>
          <p:cNvSpPr/>
          <p:nvPr/>
        </p:nvSpPr>
        <p:spPr>
          <a:xfrm>
            <a:off x="9944767" y="0"/>
            <a:ext cx="2247233" cy="6858000"/>
          </a:xfrm>
          <a:prstGeom prst="rect">
            <a:avLst/>
          </a:prstGeom>
          <a:solidFill>
            <a:srgbClr val="323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52A32B7-DE50-4043-AEAA-B25D20492F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5169" y="204529"/>
            <a:ext cx="2654924" cy="54153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0DE79ED6-7BDE-405D-9244-FBB1762E239F}"/>
              </a:ext>
            </a:extLst>
          </p:cNvPr>
          <p:cNvSpPr/>
          <p:nvPr/>
        </p:nvSpPr>
        <p:spPr>
          <a:xfrm>
            <a:off x="5194984" y="204529"/>
            <a:ext cx="6721642" cy="2675252"/>
          </a:xfrm>
          <a:prstGeom prst="rect">
            <a:avLst/>
          </a:prstGeom>
          <a:solidFill>
            <a:srgbClr val="323234">
              <a:alpha val="50196"/>
            </a:srgb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AAB34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3D3310F2-32CE-4626-89C0-D95ED467DB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94984" y="348355"/>
            <a:ext cx="6721642" cy="2387600"/>
          </a:xfrm>
        </p:spPr>
        <p:txBody>
          <a:bodyPr>
            <a:normAutofit/>
          </a:bodyPr>
          <a:lstStyle/>
          <a:p>
            <a:r>
              <a:rPr lang="en-GB" sz="4800" dirty="0" smtClean="0">
                <a:solidFill>
                  <a:schemeClr val="bg1"/>
                </a:solidFill>
                <a:latin typeface="Frutiger LT Std 45 Light" panose="020B0402020204020204" pitchFamily="34" charset="0"/>
              </a:rPr>
              <a:t>Turnbull High School</a:t>
            </a:r>
            <a:r>
              <a:rPr lang="en-GB" sz="4800" dirty="0">
                <a:solidFill>
                  <a:schemeClr val="bg1"/>
                </a:solidFill>
                <a:latin typeface="Frutiger LT Std 45 Light" panose="020B0402020204020204" pitchFamily="34" charset="0"/>
              </a:rPr>
              <a:t/>
            </a:r>
            <a:br>
              <a:rPr lang="en-GB" sz="4800" dirty="0">
                <a:solidFill>
                  <a:schemeClr val="bg1"/>
                </a:solidFill>
                <a:latin typeface="Frutiger LT Std 45 Light" panose="020B0402020204020204" pitchFamily="34" charset="0"/>
              </a:rPr>
            </a:br>
            <a:r>
              <a:rPr lang="en-GB" sz="4800" dirty="0">
                <a:solidFill>
                  <a:schemeClr val="bg1"/>
                </a:solidFill>
                <a:latin typeface="Frutiger LT Std 45 Light" panose="020B0402020204020204" pitchFamily="34" charset="0"/>
              </a:rPr>
              <a:t>VISIT</a:t>
            </a:r>
            <a:br>
              <a:rPr lang="en-GB" sz="4800" dirty="0">
                <a:solidFill>
                  <a:schemeClr val="bg1"/>
                </a:solidFill>
                <a:latin typeface="Frutiger LT Std 45 Light" panose="020B0402020204020204" pitchFamily="34" charset="0"/>
              </a:rPr>
            </a:br>
            <a:r>
              <a:rPr lang="en-GB" sz="4800" dirty="0">
                <a:solidFill>
                  <a:schemeClr val="bg1"/>
                </a:solidFill>
                <a:latin typeface="Frutiger LT Std 45 Light" panose="020B0402020204020204" pitchFamily="34" charset="0"/>
              </a:rPr>
              <a:t>ICELAND </a:t>
            </a:r>
            <a:r>
              <a:rPr lang="en-GB" sz="4800" dirty="0" smtClean="0">
                <a:solidFill>
                  <a:schemeClr val="bg1"/>
                </a:solidFill>
                <a:latin typeface="Frutiger LT Std 45 Light" panose="020B0402020204020204" pitchFamily="34" charset="0"/>
              </a:rPr>
              <a:t>2018</a:t>
            </a:r>
            <a:endParaRPr lang="en-GB" sz="4800" dirty="0">
              <a:solidFill>
                <a:schemeClr val="bg1"/>
              </a:solidFill>
              <a:latin typeface="Frutiger LT Std 45 Light" panose="020B0402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79889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675709A-25F1-450D-B7CE-AFD49DF8AD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35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785B5B98-E3BD-4FDC-B69E-2DE5EB2050FC}"/>
              </a:ext>
            </a:extLst>
          </p:cNvPr>
          <p:cNvGrpSpPr/>
          <p:nvPr/>
        </p:nvGrpSpPr>
        <p:grpSpPr>
          <a:xfrm>
            <a:off x="0" y="358823"/>
            <a:ext cx="5554639" cy="710773"/>
            <a:chOff x="0" y="358823"/>
            <a:chExt cx="5363671" cy="710773"/>
          </a:xfrm>
        </p:grpSpPr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48A9149A-531A-4D1F-9978-EEEA136010FB}"/>
                </a:ext>
              </a:extLst>
            </p:cNvPr>
            <p:cNvSpPr/>
            <p:nvPr/>
          </p:nvSpPr>
          <p:spPr>
            <a:xfrm>
              <a:off x="0" y="358823"/>
              <a:ext cx="5363671" cy="710773"/>
            </a:xfrm>
            <a:prstGeom prst="rect">
              <a:avLst/>
            </a:prstGeom>
            <a:solidFill>
              <a:srgbClr val="393536">
                <a:alpha val="9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AAB34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3FAF3EAA-DD0E-4D67-ACBE-082B10987F3D}"/>
                </a:ext>
              </a:extLst>
            </p:cNvPr>
            <p:cNvSpPr/>
            <p:nvPr/>
          </p:nvSpPr>
          <p:spPr>
            <a:xfrm>
              <a:off x="0" y="483378"/>
              <a:ext cx="532164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chemeClr val="bg1"/>
                  </a:solidFill>
                  <a:latin typeface="Frutiger LT Std 45 Light" panose="020B0402020204020204" pitchFamily="34" charset="0"/>
                  <a:cs typeface="Arial" panose="020B0604020202020204" pitchFamily="34" charset="0"/>
                </a:rPr>
                <a:t>Cross the ‘Bridge between Continents’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0E85C25-112D-424B-873B-681A1651AF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0026" y="6167635"/>
            <a:ext cx="2654924" cy="54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46777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5028"/>
          <a:stretch/>
        </p:blipFill>
        <p:spPr bwMode="auto">
          <a:xfrm>
            <a:off x="1" y="-8196"/>
            <a:ext cx="12192000" cy="6866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D4DEC50F-AED2-4653-85C3-439BD811B99E}"/>
              </a:ext>
            </a:extLst>
          </p:cNvPr>
          <p:cNvGrpSpPr/>
          <p:nvPr/>
        </p:nvGrpSpPr>
        <p:grpSpPr>
          <a:xfrm>
            <a:off x="0" y="358823"/>
            <a:ext cx="9730854" cy="955552"/>
            <a:chOff x="0" y="358823"/>
            <a:chExt cx="5786651" cy="955552"/>
          </a:xfrm>
        </p:grpSpPr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3C92F2C0-E420-481D-90A5-A198D5D042FE}"/>
                </a:ext>
              </a:extLst>
            </p:cNvPr>
            <p:cNvSpPr/>
            <p:nvPr/>
          </p:nvSpPr>
          <p:spPr>
            <a:xfrm>
              <a:off x="0" y="358823"/>
              <a:ext cx="4981433" cy="710773"/>
            </a:xfrm>
            <a:prstGeom prst="rect">
              <a:avLst/>
            </a:prstGeom>
            <a:solidFill>
              <a:srgbClr val="393536">
                <a:alpha val="9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AAB34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="" xmlns:a16="http://schemas.microsoft.com/office/drawing/2014/main" id="{3D84C740-0672-4238-BC53-98BE8A38BA4D}"/>
                </a:ext>
              </a:extLst>
            </p:cNvPr>
            <p:cNvSpPr/>
            <p:nvPr/>
          </p:nvSpPr>
          <p:spPr>
            <a:xfrm>
              <a:off x="0" y="483378"/>
              <a:ext cx="578665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chemeClr val="bg1"/>
                  </a:solidFill>
                  <a:latin typeface="Frutiger LT Std 45 Light" panose="020B0402020204020204" pitchFamily="34" charset="0"/>
                  <a:cs typeface="Arial" panose="020B0604020202020204" pitchFamily="34" charset="0"/>
                </a:rPr>
                <a:t>Walk through the sulphurous fumes at </a:t>
              </a:r>
              <a:r>
                <a:rPr lang="en-GB" sz="2400" dirty="0" err="1">
                  <a:solidFill>
                    <a:schemeClr val="bg1"/>
                  </a:solidFill>
                  <a:latin typeface="Frutiger LT Std 45 Light" panose="020B0402020204020204" pitchFamily="34" charset="0"/>
                  <a:cs typeface="Arial" panose="020B0604020202020204" pitchFamily="34" charset="0"/>
                </a:rPr>
                <a:t>Gunnuhver</a:t>
              </a:r>
              <a:r>
                <a:rPr lang="en-GB" sz="2400" dirty="0">
                  <a:solidFill>
                    <a:schemeClr val="bg1"/>
                  </a:solidFill>
                  <a:latin typeface="Frutiger LT Std 45 Light" panose="020B0402020204020204" pitchFamily="34" charset="0"/>
                  <a:cs typeface="Arial" panose="020B0604020202020204" pitchFamily="34" charset="0"/>
                </a:rPr>
                <a:t> hot springs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01943C41-7468-4C45-A4DE-5E90232CF2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0026" y="6167635"/>
            <a:ext cx="2654924" cy="54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57085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6537809-FF44-4B13-BAA7-DCD55A8E08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2BC7915C-5EA7-4D44-98BA-E240C0615AA6}"/>
              </a:ext>
            </a:extLst>
          </p:cNvPr>
          <p:cNvGrpSpPr/>
          <p:nvPr/>
        </p:nvGrpSpPr>
        <p:grpSpPr>
          <a:xfrm>
            <a:off x="0" y="358823"/>
            <a:ext cx="9650627" cy="955552"/>
            <a:chOff x="0" y="358823"/>
            <a:chExt cx="4981433" cy="955552"/>
          </a:xfrm>
        </p:grpSpPr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E8C56EC1-A17B-453B-B380-B6EB1858724B}"/>
                </a:ext>
              </a:extLst>
            </p:cNvPr>
            <p:cNvSpPr/>
            <p:nvPr/>
          </p:nvSpPr>
          <p:spPr>
            <a:xfrm>
              <a:off x="0" y="358823"/>
              <a:ext cx="4981433" cy="710773"/>
            </a:xfrm>
            <a:prstGeom prst="rect">
              <a:avLst/>
            </a:prstGeom>
            <a:solidFill>
              <a:srgbClr val="393536">
                <a:alpha val="9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AAB34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E81BECCC-3167-4C2D-A316-FC5097517AAA}"/>
                </a:ext>
              </a:extLst>
            </p:cNvPr>
            <p:cNvSpPr/>
            <p:nvPr/>
          </p:nvSpPr>
          <p:spPr>
            <a:xfrm>
              <a:off x="0" y="483378"/>
              <a:ext cx="4981433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chemeClr val="bg1"/>
                  </a:solidFill>
                  <a:latin typeface="Frutiger LT Std 45 Light" panose="020B0402020204020204" pitchFamily="34" charset="0"/>
                  <a:cs typeface="Arial" panose="020B0604020202020204" pitchFamily="34" charset="0"/>
                </a:rPr>
                <a:t>Head to Iceland’s oldest lighthouse and the Reykjanes coastline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2D3F5608-ACDD-495A-A5BC-5222509C95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0026" y="6167635"/>
            <a:ext cx="2654924" cy="54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95226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C73ADF1-4531-40B0-9F79-70C43D43E0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597" b="940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DBB7DCCF-1EF0-47AC-A86F-6496622B9C57}"/>
              </a:ext>
            </a:extLst>
          </p:cNvPr>
          <p:cNvGrpSpPr/>
          <p:nvPr/>
        </p:nvGrpSpPr>
        <p:grpSpPr>
          <a:xfrm>
            <a:off x="0" y="317879"/>
            <a:ext cx="4981433" cy="710773"/>
            <a:chOff x="0" y="358823"/>
            <a:chExt cx="4981433" cy="710773"/>
          </a:xfrm>
        </p:grpSpPr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32F1968D-F866-49C1-9E97-964452C40B5D}"/>
                </a:ext>
              </a:extLst>
            </p:cNvPr>
            <p:cNvSpPr/>
            <p:nvPr/>
          </p:nvSpPr>
          <p:spPr>
            <a:xfrm>
              <a:off x="0" y="358823"/>
              <a:ext cx="4981433" cy="710773"/>
            </a:xfrm>
            <a:prstGeom prst="rect">
              <a:avLst/>
            </a:prstGeom>
            <a:solidFill>
              <a:srgbClr val="393536">
                <a:alpha val="9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AAB34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66C31C5A-31D2-4F16-B40E-05B3B5DF9F1A}"/>
                </a:ext>
              </a:extLst>
            </p:cNvPr>
            <p:cNvSpPr/>
            <p:nvPr/>
          </p:nvSpPr>
          <p:spPr>
            <a:xfrm>
              <a:off x="0" y="483378"/>
              <a:ext cx="498143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chemeClr val="bg1"/>
                  </a:solidFill>
                  <a:latin typeface="Frutiger LT Std 45 Light" panose="020B0402020204020204" pitchFamily="34" charset="0"/>
                  <a:cs typeface="Arial" panose="020B0604020202020204" pitchFamily="34" charset="0"/>
                </a:rPr>
                <a:t>Explore the </a:t>
              </a:r>
              <a:r>
                <a:rPr lang="en-GB" sz="2400" dirty="0" err="1">
                  <a:solidFill>
                    <a:schemeClr val="bg1"/>
                  </a:solidFill>
                  <a:latin typeface="Frutiger LT Std 45 Light" panose="020B0402020204020204" pitchFamily="34" charset="0"/>
                  <a:cs typeface="Arial" panose="020B0604020202020204" pitchFamily="34" charset="0"/>
                </a:rPr>
                <a:t>Stampar</a:t>
              </a:r>
              <a:r>
                <a:rPr lang="en-GB" sz="2400" dirty="0">
                  <a:solidFill>
                    <a:schemeClr val="bg1"/>
                  </a:solidFill>
                  <a:latin typeface="Frutiger LT Std 45 Light" panose="020B0402020204020204" pitchFamily="34" charset="0"/>
                  <a:cs typeface="Arial" panose="020B0604020202020204" pitchFamily="34" charset="0"/>
                </a:rPr>
                <a:t> Craters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C77CA12-A621-487C-909B-F3530392F1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0026" y="6167635"/>
            <a:ext cx="2654924" cy="54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63599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9355" y="1970110"/>
            <a:ext cx="4012459" cy="4650271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GB" b="1" dirty="0">
                <a:latin typeface="Frutiger LT Std 45 Light" panose="020B0402020204020204" pitchFamily="34" charset="0"/>
              </a:rPr>
              <a:t>Dinner and overnight at Guesthouse </a:t>
            </a:r>
            <a:r>
              <a:rPr lang="en-GB" b="1" dirty="0" err="1">
                <a:latin typeface="Frutiger LT Std 45 Light" panose="020B0402020204020204" pitchFamily="34" charset="0"/>
              </a:rPr>
              <a:t>Hjardarbol</a:t>
            </a:r>
            <a:endParaRPr lang="en-GB" b="1" dirty="0">
              <a:latin typeface="Frutiger LT Std 45 Light" panose="020B0402020204020204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endParaRPr lang="en-GB" b="1" dirty="0">
              <a:latin typeface="Frutiger LT Std 45 Light" panose="020B0402020204020204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endParaRPr lang="en-GB" b="1" dirty="0">
              <a:latin typeface="Frutiger LT Std 45 Light" panose="020B0402020204020204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endParaRPr lang="en-GB" sz="3200" dirty="0">
              <a:latin typeface="Frutiger LT Std 45 Light" panose="020B0402020204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80848BB8-64EE-4802-AD7B-D845522AB797}"/>
              </a:ext>
            </a:extLst>
          </p:cNvPr>
          <p:cNvSpPr/>
          <p:nvPr/>
        </p:nvSpPr>
        <p:spPr>
          <a:xfrm>
            <a:off x="-1" y="284915"/>
            <a:ext cx="5523734" cy="1399506"/>
          </a:xfrm>
          <a:prstGeom prst="rect">
            <a:avLst/>
          </a:prstGeom>
          <a:solidFill>
            <a:srgbClr val="393536">
              <a:alpha val="9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AAB3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="" xmlns:a16="http://schemas.microsoft.com/office/drawing/2014/main" id="{B900995A-C5B0-4915-9E58-9F455E014358}"/>
              </a:ext>
            </a:extLst>
          </p:cNvPr>
          <p:cNvSpPr txBox="1">
            <a:spLocks/>
          </p:cNvSpPr>
          <p:nvPr/>
        </p:nvSpPr>
        <p:spPr>
          <a:xfrm>
            <a:off x="116958" y="393405"/>
            <a:ext cx="4810094" cy="12910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Frutiger LT Std 55 Roman" panose="020B0602020204020204" pitchFamily="34" charset="0"/>
                <a:ea typeface="+mj-ea"/>
                <a:cs typeface="+mj-cs"/>
              </a:rPr>
              <a:t>YOUR ACCOMMODATION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29DF8B1F-3DA6-4E12-A3D9-9457B6589013}"/>
              </a:ext>
            </a:extLst>
          </p:cNvPr>
          <p:cNvSpPr/>
          <p:nvPr/>
        </p:nvSpPr>
        <p:spPr>
          <a:xfrm>
            <a:off x="5945506" y="515584"/>
            <a:ext cx="5372100" cy="5865627"/>
          </a:xfrm>
          <a:prstGeom prst="rect">
            <a:avLst/>
          </a:prstGeom>
          <a:noFill/>
          <a:ln w="38100">
            <a:solidFill>
              <a:srgbClr val="FFC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AAB3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D7F79047-A64D-47EE-8A90-D60311C20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23734" y="0"/>
            <a:ext cx="6668265" cy="3179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="" xmlns:a16="http://schemas.microsoft.com/office/drawing/2014/main" id="{FE6ACAF1-710C-4FAD-8CC2-9AF02B4C1C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9351"/>
          <a:stretch/>
        </p:blipFill>
        <p:spPr bwMode="auto">
          <a:xfrm>
            <a:off x="5523733" y="3179929"/>
            <a:ext cx="6668266" cy="3678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52B6C162-52DC-40A6-98DD-0BB40A31F302}"/>
              </a:ext>
            </a:extLst>
          </p:cNvPr>
          <p:cNvSpPr/>
          <p:nvPr/>
        </p:nvSpPr>
        <p:spPr>
          <a:xfrm>
            <a:off x="6497052" y="284916"/>
            <a:ext cx="4972953" cy="6096295"/>
          </a:xfrm>
          <a:prstGeom prst="rect">
            <a:avLst/>
          </a:prstGeom>
          <a:noFill/>
          <a:ln w="38100">
            <a:solidFill>
              <a:srgbClr val="FFC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AAB3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2279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c1.staticflickr.com/9/8363/8282925134_7b29caceca_b.jpg">
            <a:extLst>
              <a:ext uri="{FF2B5EF4-FFF2-40B4-BE49-F238E27FC236}">
                <a16:creationId xmlns="" xmlns:a16="http://schemas.microsoft.com/office/drawing/2014/main" id="{BEB82B7A-A89A-497C-94A6-E0204D3C17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625"/>
          <a:stretch/>
        </p:blipFill>
        <p:spPr bwMode="auto">
          <a:xfrm>
            <a:off x="-2" y="0"/>
            <a:ext cx="12191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1E6C7A5-2C80-4CD5-9E86-ED026FFDF2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351"/>
          <a:stretch/>
        </p:blipFill>
        <p:spPr>
          <a:xfrm>
            <a:off x="-4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1843398C-AB90-43F4-8D08-511A4F5246D8}"/>
              </a:ext>
            </a:extLst>
          </p:cNvPr>
          <p:cNvSpPr/>
          <p:nvPr/>
        </p:nvSpPr>
        <p:spPr>
          <a:xfrm>
            <a:off x="-2" y="2128782"/>
            <a:ext cx="12192000" cy="997974"/>
          </a:xfrm>
          <a:prstGeom prst="rect">
            <a:avLst/>
          </a:prstGeom>
          <a:solidFill>
            <a:srgbClr val="393536">
              <a:alpha val="9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AAB34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3DE61793-C415-4D62-865E-D092CAB3975F}"/>
              </a:ext>
            </a:extLst>
          </p:cNvPr>
          <p:cNvSpPr txBox="1">
            <a:spLocks/>
          </p:cNvSpPr>
          <p:nvPr/>
        </p:nvSpPr>
        <p:spPr>
          <a:xfrm>
            <a:off x="606591" y="2304573"/>
            <a:ext cx="10978815" cy="82266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dirty="0">
                <a:solidFill>
                  <a:srgbClr val="FFC000"/>
                </a:solidFill>
                <a:latin typeface="Frutiger LT Std 55 Roman" panose="020B0602020204020204" pitchFamily="34" charset="0"/>
              </a:rPr>
              <a:t>YOUR ITINERARY </a:t>
            </a:r>
            <a:r>
              <a:rPr lang="en-GB" sz="5400" dirty="0">
                <a:solidFill>
                  <a:schemeClr val="bg1"/>
                </a:solidFill>
                <a:latin typeface="Frutiger LT Std 55 Roman" panose="020B0602020204020204" pitchFamily="34" charset="0"/>
              </a:rPr>
              <a:t>– DAY </a:t>
            </a:r>
            <a:r>
              <a:rPr lang="en-GB" sz="5400" dirty="0" smtClean="0">
                <a:solidFill>
                  <a:schemeClr val="bg1"/>
                </a:solidFill>
                <a:latin typeface="Frutiger LT Std 55 Roman" panose="020B0602020204020204" pitchFamily="34" charset="0"/>
              </a:rPr>
              <a:t>2</a:t>
            </a:r>
            <a:endParaRPr lang="en-GB" sz="1800" dirty="0">
              <a:solidFill>
                <a:schemeClr val="bg1"/>
              </a:solidFill>
              <a:latin typeface="Frutiger LT Std 45 Light" panose="020B04020202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2005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>
            <a:extLst>
              <a:ext uri="{FF2B5EF4-FFF2-40B4-BE49-F238E27FC236}">
                <a16:creationId xmlns="" xmlns:a16="http://schemas.microsoft.com/office/drawing/2014/main" id="{A168D884-0769-48C0-AE32-469D2CECDD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691"/>
          <a:stretch/>
        </p:blipFill>
        <p:spPr bwMode="auto">
          <a:xfrm>
            <a:off x="0" y="0"/>
            <a:ext cx="1219200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C99187ED-8F11-40D3-A562-B8B905A7A1F8}"/>
              </a:ext>
            </a:extLst>
          </p:cNvPr>
          <p:cNvGrpSpPr/>
          <p:nvPr/>
        </p:nvGrpSpPr>
        <p:grpSpPr>
          <a:xfrm>
            <a:off x="0" y="351154"/>
            <a:ext cx="12019548" cy="772145"/>
            <a:chOff x="0" y="358824"/>
            <a:chExt cx="4910972" cy="507591"/>
          </a:xfrm>
        </p:grpSpPr>
        <p:sp>
          <p:nvSpPr>
            <p:cNvPr id="9" name="Rectangle 8">
              <a:extLst>
                <a:ext uri="{FF2B5EF4-FFF2-40B4-BE49-F238E27FC236}">
                  <a16:creationId xmlns="" xmlns:a16="http://schemas.microsoft.com/office/drawing/2014/main" id="{8B79342D-60B6-4A12-A311-58528CA55C57}"/>
                </a:ext>
              </a:extLst>
            </p:cNvPr>
            <p:cNvSpPr/>
            <p:nvPr/>
          </p:nvSpPr>
          <p:spPr>
            <a:xfrm>
              <a:off x="0" y="358824"/>
              <a:ext cx="3716412" cy="507591"/>
            </a:xfrm>
            <a:prstGeom prst="rect">
              <a:avLst/>
            </a:prstGeom>
            <a:solidFill>
              <a:srgbClr val="393536">
                <a:alpha val="9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AAB34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EA771830-98D2-4EE0-AE97-77EB5B55362C}"/>
                </a:ext>
              </a:extLst>
            </p:cNvPr>
            <p:cNvSpPr/>
            <p:nvPr/>
          </p:nvSpPr>
          <p:spPr>
            <a:xfrm>
              <a:off x="0" y="483378"/>
              <a:ext cx="4910972" cy="3034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chemeClr val="bg1"/>
                  </a:solidFill>
                  <a:latin typeface="Frutiger LT Std 45 Light" panose="020B0402020204020204" pitchFamily="34" charset="0"/>
                  <a:cs typeface="Arial" panose="020B0604020202020204" pitchFamily="34" charset="0"/>
                </a:rPr>
                <a:t>Walk around </a:t>
              </a:r>
              <a:r>
                <a:rPr lang="en-GB" sz="2400" dirty="0" err="1">
                  <a:solidFill>
                    <a:schemeClr val="bg1"/>
                  </a:solidFill>
                  <a:latin typeface="Frutiger LT Std 45 Light" panose="020B0402020204020204" pitchFamily="34" charset="0"/>
                  <a:cs typeface="Arial" panose="020B0604020202020204" pitchFamily="34" charset="0"/>
                </a:rPr>
                <a:t>Kerið</a:t>
              </a:r>
              <a:r>
                <a:rPr lang="en-GB" sz="2400" dirty="0">
                  <a:solidFill>
                    <a:schemeClr val="bg1"/>
                  </a:solidFill>
                  <a:latin typeface="Frutiger LT Std 45 Light" panose="020B0402020204020204" pitchFamily="34" charset="0"/>
                  <a:cs typeface="Arial" panose="020B0604020202020204" pitchFamily="34" charset="0"/>
                </a:rPr>
                <a:t> crater, formed by the eruption of a cone volcano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ECBC4FFF-3E65-4D83-B50C-4809B9A32E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0658" y="6138659"/>
            <a:ext cx="2654924" cy="54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69100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="" xmlns:a16="http://schemas.microsoft.com/office/drawing/2014/main" id="{205D5D86-F4EA-4109-853F-D11D38E1C9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11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C99187ED-8F11-40D3-A562-B8B905A7A1F8}"/>
              </a:ext>
            </a:extLst>
          </p:cNvPr>
          <p:cNvGrpSpPr/>
          <p:nvPr/>
        </p:nvGrpSpPr>
        <p:grpSpPr>
          <a:xfrm>
            <a:off x="-1" y="495759"/>
            <a:ext cx="12019548" cy="772145"/>
            <a:chOff x="0" y="381326"/>
            <a:chExt cx="4910972" cy="507591"/>
          </a:xfrm>
        </p:grpSpPr>
        <p:sp>
          <p:nvSpPr>
            <p:cNvPr id="9" name="Rectangle 8">
              <a:extLst>
                <a:ext uri="{FF2B5EF4-FFF2-40B4-BE49-F238E27FC236}">
                  <a16:creationId xmlns="" xmlns:a16="http://schemas.microsoft.com/office/drawing/2014/main" id="{8B79342D-60B6-4A12-A311-58528CA55C57}"/>
                </a:ext>
              </a:extLst>
            </p:cNvPr>
            <p:cNvSpPr/>
            <p:nvPr/>
          </p:nvSpPr>
          <p:spPr>
            <a:xfrm>
              <a:off x="0" y="381326"/>
              <a:ext cx="4001533" cy="507591"/>
            </a:xfrm>
            <a:prstGeom prst="rect">
              <a:avLst/>
            </a:prstGeom>
            <a:solidFill>
              <a:srgbClr val="393536">
                <a:alpha val="9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AAB34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EA771830-98D2-4EE0-AE97-77EB5B55362C}"/>
                </a:ext>
              </a:extLst>
            </p:cNvPr>
            <p:cNvSpPr/>
            <p:nvPr/>
          </p:nvSpPr>
          <p:spPr>
            <a:xfrm>
              <a:off x="0" y="483378"/>
              <a:ext cx="4910972" cy="3034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chemeClr val="bg1"/>
                  </a:solidFill>
                  <a:latin typeface="Frutiger LT Std 45 Light" panose="020B0402020204020204" pitchFamily="34" charset="0"/>
                  <a:cs typeface="Arial" panose="020B0604020202020204" pitchFamily="34" charset="0"/>
                </a:rPr>
                <a:t>Marvel at Iceland's most photographed waterfall, </a:t>
              </a:r>
              <a:r>
                <a:rPr lang="en-GB" sz="2400" dirty="0" err="1">
                  <a:solidFill>
                    <a:schemeClr val="bg1"/>
                  </a:solidFill>
                  <a:latin typeface="Frutiger LT Std 45 Light" panose="020B0402020204020204" pitchFamily="34" charset="0"/>
                  <a:cs typeface="Arial" panose="020B0604020202020204" pitchFamily="34" charset="0"/>
                </a:rPr>
                <a:t>Gullfoss</a:t>
              </a:r>
              <a:r>
                <a:rPr lang="en-GB" sz="2400" dirty="0">
                  <a:solidFill>
                    <a:schemeClr val="bg1"/>
                  </a:solidFill>
                  <a:latin typeface="Frutiger LT Std 45 Light" panose="020B0402020204020204" pitchFamily="34" charset="0"/>
                  <a:cs typeface="Arial" panose="020B0604020202020204" pitchFamily="34" charset="0"/>
                </a:rPr>
                <a:t> “Golden Falls”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ECBC4FFF-3E65-4D83-B50C-4809B9A32E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0658" y="6138659"/>
            <a:ext cx="2654924" cy="54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95779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i.ytimg.com/vi/-PLrR_4sxr4/maxresdefault.jpg">
            <a:extLst>
              <a:ext uri="{FF2B5EF4-FFF2-40B4-BE49-F238E27FC236}">
                <a16:creationId xmlns="" xmlns:a16="http://schemas.microsoft.com/office/drawing/2014/main" id="{17699EDC-74D8-479B-93D9-4C26CC0EF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42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C99187ED-8F11-40D3-A562-B8B905A7A1F8}"/>
              </a:ext>
            </a:extLst>
          </p:cNvPr>
          <p:cNvGrpSpPr/>
          <p:nvPr/>
        </p:nvGrpSpPr>
        <p:grpSpPr>
          <a:xfrm>
            <a:off x="-1" y="320127"/>
            <a:ext cx="12019548" cy="772145"/>
            <a:chOff x="0" y="358824"/>
            <a:chExt cx="4910972" cy="507591"/>
          </a:xfrm>
        </p:grpSpPr>
        <p:sp>
          <p:nvSpPr>
            <p:cNvPr id="9" name="Rectangle 8">
              <a:extLst>
                <a:ext uri="{FF2B5EF4-FFF2-40B4-BE49-F238E27FC236}">
                  <a16:creationId xmlns="" xmlns:a16="http://schemas.microsoft.com/office/drawing/2014/main" id="{8B79342D-60B6-4A12-A311-58528CA55C57}"/>
                </a:ext>
              </a:extLst>
            </p:cNvPr>
            <p:cNvSpPr/>
            <p:nvPr/>
          </p:nvSpPr>
          <p:spPr>
            <a:xfrm>
              <a:off x="0" y="358824"/>
              <a:ext cx="2669327" cy="507591"/>
            </a:xfrm>
            <a:prstGeom prst="rect">
              <a:avLst/>
            </a:prstGeom>
            <a:solidFill>
              <a:srgbClr val="393536">
                <a:alpha val="9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AAB34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EA771830-98D2-4EE0-AE97-77EB5B55362C}"/>
                </a:ext>
              </a:extLst>
            </p:cNvPr>
            <p:cNvSpPr/>
            <p:nvPr/>
          </p:nvSpPr>
          <p:spPr>
            <a:xfrm>
              <a:off x="0" y="483378"/>
              <a:ext cx="4910972" cy="3034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chemeClr val="bg1"/>
                  </a:solidFill>
                  <a:latin typeface="Frutiger LT Std 45 Light" panose="020B0402020204020204" pitchFamily="34" charset="0"/>
                  <a:cs typeface="Arial" panose="020B0604020202020204" pitchFamily="34" charset="0"/>
                </a:rPr>
                <a:t>Watch in awe as </a:t>
              </a:r>
              <a:r>
                <a:rPr lang="en-GB" sz="2400" dirty="0" err="1">
                  <a:solidFill>
                    <a:schemeClr val="bg1"/>
                  </a:solidFill>
                  <a:latin typeface="Frutiger LT Std 45 Light" panose="020B0402020204020204" pitchFamily="34" charset="0"/>
                  <a:cs typeface="Arial" panose="020B0604020202020204" pitchFamily="34" charset="0"/>
                </a:rPr>
                <a:t>Strokkur</a:t>
              </a:r>
              <a:r>
                <a:rPr lang="en-GB" sz="2400" dirty="0">
                  <a:solidFill>
                    <a:schemeClr val="bg1"/>
                  </a:solidFill>
                  <a:latin typeface="Frutiger LT Std 45 Light" panose="020B0402020204020204" pitchFamily="34" charset="0"/>
                  <a:cs typeface="Arial" panose="020B0604020202020204" pitchFamily="34" charset="0"/>
                </a:rPr>
                <a:t>, erupts in front of you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ECBC4FFF-3E65-4D83-B50C-4809B9A32E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0658" y="6138659"/>
            <a:ext cx="2654924" cy="54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27646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="" xmlns:a16="http://schemas.microsoft.com/office/drawing/2014/main" id="{5AD7BD47-361F-4AA8-99EE-F05419C536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1730"/>
          <a:stretch/>
        </p:blipFill>
        <p:spPr bwMode="auto">
          <a:xfrm>
            <a:off x="-1" y="0"/>
            <a:ext cx="1219200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C99187ED-8F11-40D3-A562-B8B905A7A1F8}"/>
              </a:ext>
            </a:extLst>
          </p:cNvPr>
          <p:cNvGrpSpPr/>
          <p:nvPr/>
        </p:nvGrpSpPr>
        <p:grpSpPr>
          <a:xfrm>
            <a:off x="-1" y="423822"/>
            <a:ext cx="12019548" cy="772145"/>
            <a:chOff x="0" y="358824"/>
            <a:chExt cx="4910972" cy="507591"/>
          </a:xfrm>
        </p:grpSpPr>
        <p:sp>
          <p:nvSpPr>
            <p:cNvPr id="9" name="Rectangle 8">
              <a:extLst>
                <a:ext uri="{FF2B5EF4-FFF2-40B4-BE49-F238E27FC236}">
                  <a16:creationId xmlns="" xmlns:a16="http://schemas.microsoft.com/office/drawing/2014/main" id="{8B79342D-60B6-4A12-A311-58528CA55C57}"/>
                </a:ext>
              </a:extLst>
            </p:cNvPr>
            <p:cNvSpPr/>
            <p:nvPr/>
          </p:nvSpPr>
          <p:spPr>
            <a:xfrm>
              <a:off x="0" y="358824"/>
              <a:ext cx="3140323" cy="507591"/>
            </a:xfrm>
            <a:prstGeom prst="rect">
              <a:avLst/>
            </a:prstGeom>
            <a:solidFill>
              <a:srgbClr val="393536">
                <a:alpha val="9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AAB34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EA771830-98D2-4EE0-AE97-77EB5B55362C}"/>
                </a:ext>
              </a:extLst>
            </p:cNvPr>
            <p:cNvSpPr/>
            <p:nvPr/>
          </p:nvSpPr>
          <p:spPr>
            <a:xfrm>
              <a:off x="0" y="483378"/>
              <a:ext cx="4910972" cy="3034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chemeClr val="bg1"/>
                  </a:solidFill>
                  <a:latin typeface="Frutiger LT Std 45 Light" panose="020B0402020204020204" pitchFamily="34" charset="0"/>
                  <a:cs typeface="Arial" panose="020B0604020202020204" pitchFamily="34" charset="0"/>
                </a:rPr>
                <a:t>Visit </a:t>
              </a:r>
              <a:r>
                <a:rPr lang="en-GB" sz="2400" dirty="0" err="1">
                  <a:solidFill>
                    <a:schemeClr val="bg1"/>
                  </a:solidFill>
                  <a:latin typeface="Frutiger LT Std 45 Light" panose="020B0402020204020204" pitchFamily="34" charset="0"/>
                  <a:cs typeface="Arial" panose="020B0604020202020204" pitchFamily="34" charset="0"/>
                </a:rPr>
                <a:t>Þingvellir</a:t>
              </a:r>
              <a:r>
                <a:rPr lang="en-GB" sz="2400" dirty="0">
                  <a:solidFill>
                    <a:schemeClr val="bg1"/>
                  </a:solidFill>
                  <a:latin typeface="Frutiger LT Std 45 Light" panose="020B0402020204020204" pitchFamily="34" charset="0"/>
                  <a:cs typeface="Arial" panose="020B0604020202020204" pitchFamily="34" charset="0"/>
                </a:rPr>
                <a:t> National Park, on the Mid-Atlantic Ridge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ECBC4FFF-3E65-4D83-B50C-4809B9A32E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0658" y="6138659"/>
            <a:ext cx="2654924" cy="54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98371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7603957" cy="964030"/>
          </a:xfrm>
          <a:prstGeom prst="rect">
            <a:avLst/>
          </a:prstGeom>
          <a:solidFill>
            <a:srgbClr val="393536">
              <a:alpha val="9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AAB34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0010" y="6128084"/>
            <a:ext cx="2666552" cy="54390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0010" y="219476"/>
            <a:ext cx="6457715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FFC600"/>
                </a:solidFill>
                <a:latin typeface="Frutiger LT Std 55 Roman" panose="020B0602020204020204"/>
              </a:rPr>
              <a:t>INTRODUCTION </a:t>
            </a:r>
            <a:r>
              <a:rPr lang="en-GB" sz="3200" dirty="0">
                <a:solidFill>
                  <a:schemeClr val="bg1"/>
                </a:solidFill>
                <a:latin typeface="Frutiger LT Std 55 Roman" panose="020B0602020204020204"/>
              </a:rPr>
              <a:t>ICELAND</a:t>
            </a:r>
          </a:p>
          <a:p>
            <a:endParaRPr lang="en-GB" sz="24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800" dirty="0">
              <a:latin typeface="Frutiger LT Std 55 Roman" panose="020B0602020204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latin typeface="Frutiger LT Std 55 Roman" panose="020B0602020204020204" pitchFamily="34" charset="0"/>
                <a:cs typeface="Arial" panose="020B0604020202020204" pitchFamily="34" charset="0"/>
              </a:rPr>
              <a:t>Your destination – Iceland</a:t>
            </a:r>
            <a:br>
              <a:rPr lang="en-GB" sz="2800" dirty="0">
                <a:latin typeface="Frutiger LT Std 55 Roman" panose="020B0602020204020204" pitchFamily="34" charset="0"/>
                <a:cs typeface="Arial" panose="020B0604020202020204" pitchFamily="34" charset="0"/>
              </a:rPr>
            </a:br>
            <a:endParaRPr lang="en-GB" sz="2800" dirty="0">
              <a:latin typeface="Frutiger LT Std 55 Roman" panose="020B0602020204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latin typeface="Frutiger LT Std 55 Roman" panose="020B0602020204020204" pitchFamily="34" charset="0"/>
                <a:cs typeface="Arial" panose="020B0604020202020204" pitchFamily="34" charset="0"/>
              </a:rPr>
              <a:t>Your itinerary</a:t>
            </a:r>
            <a:br>
              <a:rPr lang="en-GB" sz="2800" dirty="0">
                <a:latin typeface="Frutiger LT Std 55 Roman" panose="020B0602020204020204" pitchFamily="34" charset="0"/>
                <a:cs typeface="Arial" panose="020B0604020202020204" pitchFamily="34" charset="0"/>
              </a:rPr>
            </a:br>
            <a:endParaRPr lang="en-US" sz="2800" dirty="0">
              <a:latin typeface="Frutiger LT Std 55 Roman" panose="020B0602020204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latin typeface="Frutiger LT Std 55 Roman" panose="020B0602020204020204" pitchFamily="34" charset="0"/>
                <a:cs typeface="Arial" panose="020B0604020202020204" pitchFamily="34" charset="0"/>
              </a:rPr>
              <a:t>Travel tips</a:t>
            </a:r>
            <a:br>
              <a:rPr lang="en-GB" sz="2800" dirty="0">
                <a:latin typeface="Frutiger LT Std 55 Roman" panose="020B0602020204020204" pitchFamily="34" charset="0"/>
                <a:cs typeface="Arial" panose="020B0604020202020204" pitchFamily="34" charset="0"/>
              </a:rPr>
            </a:br>
            <a:endParaRPr lang="en-GB" sz="2800" dirty="0">
              <a:latin typeface="Frutiger LT Std 55 Roman" panose="020B0602020204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latin typeface="Frutiger LT Std 55 Roman" panose="020B0602020204020204" pitchFamily="34" charset="0"/>
              </a:rPr>
              <a:t>Your tour operator – Discover the World Education</a:t>
            </a:r>
            <a:endParaRPr lang="en-US" sz="2800" dirty="0">
              <a:latin typeface="Frutiger LT Std 55 Roman" panose="020B0602020204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>
              <a:latin typeface="Frutiger LT Std 45 Light" panose="020B0402020204020204" pitchFamily="34" charset="0"/>
            </a:endParaRPr>
          </a:p>
          <a:p>
            <a:endParaRPr lang="en-GB" sz="2400" dirty="0"/>
          </a:p>
          <a:p>
            <a:endParaRPr lang="en-GB" sz="2400" dirty="0">
              <a:solidFill>
                <a:srgbClr val="323234"/>
              </a:solidFill>
              <a:latin typeface="Frutiger LT Std 45 Light" panose="020B0402020204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FDBECE5-B5E6-403D-A8F8-DD3DEC5511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9924"/>
          <a:stretch/>
        </p:blipFill>
        <p:spPr>
          <a:xfrm>
            <a:off x="6781550" y="0"/>
            <a:ext cx="541045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366000" y="219476"/>
            <a:ext cx="4450442" cy="5063723"/>
          </a:xfrm>
          <a:prstGeom prst="rect">
            <a:avLst/>
          </a:prstGeom>
          <a:noFill/>
          <a:ln w="38100">
            <a:solidFill>
              <a:srgbClr val="FFC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AAB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0960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fribly.com/wp-content/uploads/2013/12/Selandjafoss-at-Sunset.jpg">
            <a:hlinkClick r:id="rId2"/>
            <a:extLst>
              <a:ext uri="{FF2B5EF4-FFF2-40B4-BE49-F238E27FC236}">
                <a16:creationId xmlns="" xmlns:a16="http://schemas.microsoft.com/office/drawing/2014/main" id="{12140EC2-2ACC-4579-BB68-DE582E846C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02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1843398C-AB90-43F4-8D08-511A4F5246D8}"/>
              </a:ext>
            </a:extLst>
          </p:cNvPr>
          <p:cNvSpPr/>
          <p:nvPr/>
        </p:nvSpPr>
        <p:spPr>
          <a:xfrm>
            <a:off x="-2" y="2128782"/>
            <a:ext cx="12192000" cy="997974"/>
          </a:xfrm>
          <a:prstGeom prst="rect">
            <a:avLst/>
          </a:prstGeom>
          <a:solidFill>
            <a:srgbClr val="393536">
              <a:alpha val="9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AAB34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3DE61793-C415-4D62-865E-D092CAB3975F}"/>
              </a:ext>
            </a:extLst>
          </p:cNvPr>
          <p:cNvSpPr txBox="1">
            <a:spLocks/>
          </p:cNvSpPr>
          <p:nvPr/>
        </p:nvSpPr>
        <p:spPr>
          <a:xfrm>
            <a:off x="606591" y="2304573"/>
            <a:ext cx="10978815" cy="82266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dirty="0">
                <a:solidFill>
                  <a:srgbClr val="FFC000"/>
                </a:solidFill>
                <a:latin typeface="Frutiger LT Std 55 Roman" panose="020B0602020204020204" pitchFamily="34" charset="0"/>
              </a:rPr>
              <a:t>YOUR ITINERARY </a:t>
            </a:r>
            <a:r>
              <a:rPr lang="en-GB" sz="5400" dirty="0">
                <a:solidFill>
                  <a:schemeClr val="bg1"/>
                </a:solidFill>
                <a:latin typeface="Frutiger LT Std 55 Roman" panose="020B0602020204020204" pitchFamily="34" charset="0"/>
              </a:rPr>
              <a:t>– DAY </a:t>
            </a:r>
            <a:r>
              <a:rPr lang="en-GB" sz="5400" dirty="0" smtClean="0">
                <a:solidFill>
                  <a:schemeClr val="bg1"/>
                </a:solidFill>
                <a:latin typeface="Frutiger LT Std 55 Roman" panose="020B0602020204020204" pitchFamily="34" charset="0"/>
              </a:rPr>
              <a:t>3</a:t>
            </a:r>
            <a:endParaRPr lang="en-GB" sz="1800" dirty="0">
              <a:solidFill>
                <a:schemeClr val="bg1"/>
              </a:solidFill>
              <a:latin typeface="Frutiger LT Std 45 Light" panose="020B04020202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5394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="" xmlns:a16="http://schemas.microsoft.com/office/drawing/2014/main" id="{D3F7040A-ED57-4349-8DEA-048D5A92D4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7131"/>
          <a:stretch/>
        </p:blipFill>
        <p:spPr bwMode="auto">
          <a:xfrm>
            <a:off x="-1" y="0"/>
            <a:ext cx="1219200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6790AC22-AF95-40E0-A551-411B7786669E}"/>
              </a:ext>
            </a:extLst>
          </p:cNvPr>
          <p:cNvGrpSpPr/>
          <p:nvPr/>
        </p:nvGrpSpPr>
        <p:grpSpPr>
          <a:xfrm>
            <a:off x="-1" y="358823"/>
            <a:ext cx="12994106" cy="710773"/>
            <a:chOff x="0" y="358823"/>
            <a:chExt cx="6059606" cy="710773"/>
          </a:xfrm>
        </p:grpSpPr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F524DA1E-0201-4C52-8C56-A4E8D46F4549}"/>
                </a:ext>
              </a:extLst>
            </p:cNvPr>
            <p:cNvSpPr/>
            <p:nvPr/>
          </p:nvSpPr>
          <p:spPr>
            <a:xfrm>
              <a:off x="0" y="358823"/>
              <a:ext cx="4981433" cy="710773"/>
            </a:xfrm>
            <a:prstGeom prst="rect">
              <a:avLst/>
            </a:prstGeom>
            <a:solidFill>
              <a:srgbClr val="393536">
                <a:alpha val="9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AAB34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0887ED5E-67FA-45A3-BCEE-A983DB24AEDA}"/>
                </a:ext>
              </a:extLst>
            </p:cNvPr>
            <p:cNvSpPr/>
            <p:nvPr/>
          </p:nvSpPr>
          <p:spPr>
            <a:xfrm>
              <a:off x="0" y="483378"/>
              <a:ext cx="605960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chemeClr val="bg1"/>
                  </a:solidFill>
                  <a:latin typeface="Frutiger LT Std 45 Light" panose="020B0402020204020204" pitchFamily="34" charset="0"/>
                  <a:cs typeface="Arial" panose="020B0604020202020204" pitchFamily="34" charset="0"/>
                </a:rPr>
                <a:t>Drive through the valley flooded in 2010 by the Eyjafjallajökull glacier burst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3BABFEF-AD0A-4F3F-A9E4-49434EB0CC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0026" y="6167635"/>
            <a:ext cx="2654924" cy="54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67500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CDC7BCD-8E2B-492A-8EC1-8D994D986F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4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6790AC22-AF95-40E0-A551-411B7786669E}"/>
              </a:ext>
            </a:extLst>
          </p:cNvPr>
          <p:cNvGrpSpPr/>
          <p:nvPr/>
        </p:nvGrpSpPr>
        <p:grpSpPr>
          <a:xfrm>
            <a:off x="-1" y="358823"/>
            <a:ext cx="6497054" cy="710773"/>
            <a:chOff x="0" y="358823"/>
            <a:chExt cx="6059606" cy="710773"/>
          </a:xfrm>
        </p:grpSpPr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F524DA1E-0201-4C52-8C56-A4E8D46F4549}"/>
                </a:ext>
              </a:extLst>
            </p:cNvPr>
            <p:cNvSpPr/>
            <p:nvPr/>
          </p:nvSpPr>
          <p:spPr>
            <a:xfrm>
              <a:off x="0" y="358823"/>
              <a:ext cx="4981433" cy="710773"/>
            </a:xfrm>
            <a:prstGeom prst="rect">
              <a:avLst/>
            </a:prstGeom>
            <a:solidFill>
              <a:srgbClr val="393536">
                <a:alpha val="9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AAB34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0887ED5E-67FA-45A3-BCEE-A983DB24AEDA}"/>
                </a:ext>
              </a:extLst>
            </p:cNvPr>
            <p:cNvSpPr/>
            <p:nvPr/>
          </p:nvSpPr>
          <p:spPr>
            <a:xfrm>
              <a:off x="0" y="483378"/>
              <a:ext cx="605960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chemeClr val="bg1"/>
                  </a:solidFill>
                  <a:latin typeface="Frutiger LT Std 45 Light" panose="020B0402020204020204" pitchFamily="34" charset="0"/>
                  <a:cs typeface="Arial" panose="020B0604020202020204" pitchFamily="34" charset="0"/>
                </a:rPr>
                <a:t>Get soaked by </a:t>
              </a:r>
              <a:r>
                <a:rPr lang="en-GB" sz="2400" dirty="0" err="1">
                  <a:solidFill>
                    <a:schemeClr val="bg1"/>
                  </a:solidFill>
                  <a:latin typeface="Frutiger LT Std 45 Light" panose="020B0402020204020204" pitchFamily="34" charset="0"/>
                  <a:cs typeface="Arial" panose="020B0604020202020204" pitchFamily="34" charset="0"/>
                </a:rPr>
                <a:t>Seljalandsfoss</a:t>
              </a:r>
              <a:r>
                <a:rPr lang="en-GB" sz="2400" dirty="0">
                  <a:solidFill>
                    <a:schemeClr val="bg1"/>
                  </a:solidFill>
                  <a:latin typeface="Frutiger LT Std 45 Light" panose="020B0402020204020204" pitchFamily="34" charset="0"/>
                  <a:cs typeface="Arial" panose="020B0604020202020204" pitchFamily="34" charset="0"/>
                </a:rPr>
                <a:t> waterfall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3BABFEF-AD0A-4F3F-A9E4-49434EB0CC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0026" y="6167635"/>
            <a:ext cx="2654924" cy="54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72653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s://drscdn.500px.org/photo/86400059/q%3D80_m%3D1500/7c5842fb956a03eeb87ae831fee62816">
            <a:extLst>
              <a:ext uri="{FF2B5EF4-FFF2-40B4-BE49-F238E27FC236}">
                <a16:creationId xmlns="" xmlns:a16="http://schemas.microsoft.com/office/drawing/2014/main" id="{4F863A19-1FE6-4724-B8C3-BE2B73D738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5709"/>
          <a:stretch/>
        </p:blipFill>
        <p:spPr bwMode="auto">
          <a:xfrm>
            <a:off x="-1" y="-1"/>
            <a:ext cx="12192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6790AC22-AF95-40E0-A551-411B7786669E}"/>
              </a:ext>
            </a:extLst>
          </p:cNvPr>
          <p:cNvGrpSpPr/>
          <p:nvPr/>
        </p:nvGrpSpPr>
        <p:grpSpPr>
          <a:xfrm>
            <a:off x="-2" y="358823"/>
            <a:ext cx="10732169" cy="955552"/>
            <a:chOff x="0" y="358823"/>
            <a:chExt cx="6059606" cy="955552"/>
          </a:xfrm>
        </p:grpSpPr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F524DA1E-0201-4C52-8C56-A4E8D46F4549}"/>
                </a:ext>
              </a:extLst>
            </p:cNvPr>
            <p:cNvSpPr/>
            <p:nvPr/>
          </p:nvSpPr>
          <p:spPr>
            <a:xfrm>
              <a:off x="0" y="358823"/>
              <a:ext cx="4981433" cy="710773"/>
            </a:xfrm>
            <a:prstGeom prst="rect">
              <a:avLst/>
            </a:prstGeom>
            <a:solidFill>
              <a:srgbClr val="393536">
                <a:alpha val="9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AAB34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0887ED5E-67FA-45A3-BCEE-A983DB24AEDA}"/>
                </a:ext>
              </a:extLst>
            </p:cNvPr>
            <p:cNvSpPr/>
            <p:nvPr/>
          </p:nvSpPr>
          <p:spPr>
            <a:xfrm>
              <a:off x="0" y="483378"/>
              <a:ext cx="6059606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chemeClr val="bg1"/>
                  </a:solidFill>
                  <a:latin typeface="Frutiger LT Std 45 Light" panose="020B0402020204020204" pitchFamily="34" charset="0"/>
                  <a:cs typeface="Arial" panose="020B0604020202020204" pitchFamily="34" charset="0"/>
                </a:rPr>
                <a:t>Discover the hidden </a:t>
              </a:r>
              <a:r>
                <a:rPr lang="en-GB" sz="2400" dirty="0" err="1">
                  <a:solidFill>
                    <a:schemeClr val="bg1"/>
                  </a:solidFill>
                  <a:latin typeface="Frutiger LT Std 45 Light" panose="020B0402020204020204" pitchFamily="34" charset="0"/>
                  <a:cs typeface="Arial" panose="020B0604020202020204" pitchFamily="34" charset="0"/>
                </a:rPr>
                <a:t>Gljufrabui</a:t>
              </a:r>
              <a:r>
                <a:rPr lang="en-GB" sz="2400" dirty="0">
                  <a:solidFill>
                    <a:schemeClr val="bg1"/>
                  </a:solidFill>
                  <a:latin typeface="Frutiger LT Std 45 Light" panose="020B0402020204020204" pitchFamily="34" charset="0"/>
                  <a:cs typeface="Arial" panose="020B0604020202020204" pitchFamily="34" charset="0"/>
                </a:rPr>
                <a:t> waterfall (“The Canyon Dweller”) 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3BABFEF-AD0A-4F3F-A9E4-49434EB0CC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0026" y="6167635"/>
            <a:ext cx="2654924" cy="54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56040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51826CEC-EF13-422E-A7F7-7522F0DE19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205"/>
          <a:stretch/>
        </p:blipFill>
        <p:spPr bwMode="auto">
          <a:xfrm>
            <a:off x="-2" y="0"/>
            <a:ext cx="1219200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6790AC22-AF95-40E0-A551-411B7786669E}"/>
              </a:ext>
            </a:extLst>
          </p:cNvPr>
          <p:cNvGrpSpPr/>
          <p:nvPr/>
        </p:nvGrpSpPr>
        <p:grpSpPr>
          <a:xfrm>
            <a:off x="-2" y="358823"/>
            <a:ext cx="6761749" cy="710773"/>
            <a:chOff x="0" y="358823"/>
            <a:chExt cx="6059606" cy="710773"/>
          </a:xfrm>
        </p:grpSpPr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F524DA1E-0201-4C52-8C56-A4E8D46F4549}"/>
                </a:ext>
              </a:extLst>
            </p:cNvPr>
            <p:cNvSpPr/>
            <p:nvPr/>
          </p:nvSpPr>
          <p:spPr>
            <a:xfrm>
              <a:off x="0" y="358823"/>
              <a:ext cx="4981433" cy="710773"/>
            </a:xfrm>
            <a:prstGeom prst="rect">
              <a:avLst/>
            </a:prstGeom>
            <a:solidFill>
              <a:srgbClr val="393536">
                <a:alpha val="9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AAB34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0887ED5E-67FA-45A3-BCEE-A983DB24AEDA}"/>
                </a:ext>
              </a:extLst>
            </p:cNvPr>
            <p:cNvSpPr/>
            <p:nvPr/>
          </p:nvSpPr>
          <p:spPr>
            <a:xfrm>
              <a:off x="0" y="483378"/>
              <a:ext cx="605960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Frutiger LT Std 45 Light" panose="020B0402020204020204" pitchFamily="34" charset="0"/>
                  <a:cs typeface="Arial" panose="020B0604020202020204" pitchFamily="34" charset="0"/>
                </a:rPr>
                <a:t>Climb to the top of beautiful </a:t>
              </a:r>
              <a:r>
                <a:rPr lang="en-GB" sz="2400" dirty="0" err="1">
                  <a:solidFill>
                    <a:schemeClr val="bg1"/>
                  </a:solidFill>
                  <a:latin typeface="Frutiger LT Std 45 Light" panose="020B0402020204020204" pitchFamily="34" charset="0"/>
                  <a:cs typeface="Arial" panose="020B0604020202020204" pitchFamily="34" charset="0"/>
                </a:rPr>
                <a:t>Skógafoss</a:t>
              </a:r>
              <a:endParaRPr lang="en-GB" sz="2400" dirty="0">
                <a:solidFill>
                  <a:schemeClr val="bg1"/>
                </a:solidFill>
                <a:latin typeface="Frutiger LT Std 45 Light" panose="020B0402020204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3BABFEF-AD0A-4F3F-A9E4-49434EB0CC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0026" y="6167635"/>
            <a:ext cx="2654924" cy="54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4553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BDE39FF-73D3-44CE-B526-C128488807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351"/>
          <a:stretch/>
        </p:blipFill>
        <p:spPr>
          <a:xfrm>
            <a:off x="-2" y="0"/>
            <a:ext cx="12192002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6790AC22-AF95-40E0-A551-411B7786669E}"/>
              </a:ext>
            </a:extLst>
          </p:cNvPr>
          <p:cNvGrpSpPr/>
          <p:nvPr/>
        </p:nvGrpSpPr>
        <p:grpSpPr>
          <a:xfrm>
            <a:off x="-2" y="434238"/>
            <a:ext cx="5847349" cy="710773"/>
            <a:chOff x="0" y="358823"/>
            <a:chExt cx="6059606" cy="710773"/>
          </a:xfrm>
        </p:grpSpPr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F524DA1E-0201-4C52-8C56-A4E8D46F4549}"/>
                </a:ext>
              </a:extLst>
            </p:cNvPr>
            <p:cNvSpPr/>
            <p:nvPr/>
          </p:nvSpPr>
          <p:spPr>
            <a:xfrm>
              <a:off x="0" y="358823"/>
              <a:ext cx="4981433" cy="710773"/>
            </a:xfrm>
            <a:prstGeom prst="rect">
              <a:avLst/>
            </a:prstGeom>
            <a:solidFill>
              <a:srgbClr val="393536">
                <a:alpha val="9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AAB34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0887ED5E-67FA-45A3-BCEE-A983DB24AEDA}"/>
                </a:ext>
              </a:extLst>
            </p:cNvPr>
            <p:cNvSpPr/>
            <p:nvPr/>
          </p:nvSpPr>
          <p:spPr>
            <a:xfrm>
              <a:off x="0" y="483378"/>
              <a:ext cx="605960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Frutiger LT Std 45 Light" panose="020B0402020204020204" pitchFamily="34" charset="0"/>
                  <a:cs typeface="Arial" panose="020B0604020202020204" pitchFamily="34" charset="0"/>
                </a:rPr>
                <a:t>Visit </a:t>
              </a:r>
              <a:r>
                <a:rPr lang="en-US" sz="2400" dirty="0" err="1">
                  <a:solidFill>
                    <a:schemeClr val="bg1"/>
                  </a:solidFill>
                  <a:latin typeface="Frutiger LT Std 45 Light" panose="020B0402020204020204" pitchFamily="34" charset="0"/>
                  <a:cs typeface="Arial" panose="020B0604020202020204" pitchFamily="34" charset="0"/>
                </a:rPr>
                <a:t>Sólheimajökull</a:t>
              </a:r>
              <a:r>
                <a:rPr lang="en-US" sz="2400" dirty="0">
                  <a:solidFill>
                    <a:schemeClr val="bg1"/>
                  </a:solidFill>
                  <a:latin typeface="Frutiger LT Std 45 Light" panose="020B0402020204020204" pitchFamily="34" charset="0"/>
                  <a:cs typeface="Arial" panose="020B0604020202020204" pitchFamily="34" charset="0"/>
                </a:rPr>
                <a:t> glacier tongue 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3BABFEF-AD0A-4F3F-A9E4-49434EB0CC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0026" y="6167635"/>
            <a:ext cx="2654924" cy="54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97866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80972688-4E4A-488D-944E-21B35EC27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10638" y="23015"/>
            <a:ext cx="7181362" cy="4791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411" y="1969336"/>
            <a:ext cx="4012459" cy="4650271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GB" b="1" dirty="0">
                <a:latin typeface="Frutiger LT Std 45 Light" panose="020B0402020204020204" pitchFamily="34" charset="0"/>
              </a:rPr>
              <a:t>Dinner and overnight at Hotel </a:t>
            </a:r>
            <a:r>
              <a:rPr lang="en-GB" b="1" dirty="0" err="1">
                <a:latin typeface="Frutiger LT Std 45 Light" panose="020B0402020204020204" pitchFamily="34" charset="0"/>
              </a:rPr>
              <a:t>Dyrholaey</a:t>
            </a:r>
            <a:endParaRPr lang="en-GB" b="1" dirty="0">
              <a:latin typeface="Frutiger LT Std 45 Light" panose="020B0402020204020204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endParaRPr lang="en-GB" b="1" dirty="0">
              <a:latin typeface="Frutiger LT Std 45 Light" panose="020B0402020204020204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endParaRPr lang="en-GB" sz="3200" dirty="0">
              <a:latin typeface="Frutiger LT Std 45 Light" panose="020B0402020204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80848BB8-64EE-4802-AD7B-D845522AB797}"/>
              </a:ext>
            </a:extLst>
          </p:cNvPr>
          <p:cNvSpPr/>
          <p:nvPr/>
        </p:nvSpPr>
        <p:spPr>
          <a:xfrm>
            <a:off x="-1" y="284915"/>
            <a:ext cx="5010639" cy="1399506"/>
          </a:xfrm>
          <a:prstGeom prst="rect">
            <a:avLst/>
          </a:prstGeom>
          <a:solidFill>
            <a:srgbClr val="393536">
              <a:alpha val="9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AAB34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="" xmlns:a16="http://schemas.microsoft.com/office/drawing/2014/main" id="{B900995A-C5B0-4915-9E58-9F455E014358}"/>
              </a:ext>
            </a:extLst>
          </p:cNvPr>
          <p:cNvSpPr txBox="1">
            <a:spLocks/>
          </p:cNvSpPr>
          <p:nvPr/>
        </p:nvSpPr>
        <p:spPr>
          <a:xfrm>
            <a:off x="116958" y="393405"/>
            <a:ext cx="4810094" cy="12910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>
                <a:solidFill>
                  <a:schemeClr val="accent4"/>
                </a:solidFill>
                <a:latin typeface="Frutiger LT Std 55 Roman" panose="020B0602020204020204" pitchFamily="34" charset="0"/>
              </a:rPr>
              <a:t>YOUR ACCOMMODATION</a:t>
            </a:r>
            <a:endParaRPr lang="en-GB" sz="3200" dirty="0">
              <a:solidFill>
                <a:schemeClr val="accent4"/>
              </a:solidFill>
            </a:endParaRPr>
          </a:p>
        </p:txBody>
      </p:sp>
      <p:pic>
        <p:nvPicPr>
          <p:cNvPr id="15" name="Picture 2" descr="http://iceland-times.com/files/image/ljos%204.jpg">
            <a:extLst>
              <a:ext uri="{FF2B5EF4-FFF2-40B4-BE49-F238E27FC236}">
                <a16:creationId xmlns="" xmlns:a16="http://schemas.microsoft.com/office/drawing/2014/main" id="{0C7F7B03-9D0A-4E19-9D9E-212868E2D7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456"/>
          <a:stretch/>
        </p:blipFill>
        <p:spPr bwMode="auto">
          <a:xfrm>
            <a:off x="7939996" y="4154214"/>
            <a:ext cx="4252004" cy="2703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="" xmlns:a16="http://schemas.microsoft.com/office/drawing/2014/main" id="{9DFE8297-0C30-4FA3-AC5A-F182741EF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10638" y="4154214"/>
            <a:ext cx="3657112" cy="2732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E30216E2-0BF5-485B-BD24-894C90726E2C}"/>
              </a:ext>
            </a:extLst>
          </p:cNvPr>
          <p:cNvSpPr/>
          <p:nvPr/>
        </p:nvSpPr>
        <p:spPr>
          <a:xfrm>
            <a:off x="5646820" y="753980"/>
            <a:ext cx="5908999" cy="5865628"/>
          </a:xfrm>
          <a:prstGeom prst="rect">
            <a:avLst/>
          </a:prstGeom>
          <a:noFill/>
          <a:ln w="38100">
            <a:solidFill>
              <a:srgbClr val="FFC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AAB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7950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c1.staticflickr.com/9/8363/8282925134_7b29caceca_b.jpg">
            <a:extLst>
              <a:ext uri="{FF2B5EF4-FFF2-40B4-BE49-F238E27FC236}">
                <a16:creationId xmlns="" xmlns:a16="http://schemas.microsoft.com/office/drawing/2014/main" id="{BEB82B7A-A89A-497C-94A6-E0204D3C17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625"/>
          <a:stretch/>
        </p:blipFill>
        <p:spPr bwMode="auto">
          <a:xfrm>
            <a:off x="-2" y="0"/>
            <a:ext cx="12191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1843398C-AB90-43F4-8D08-511A4F5246D8}"/>
              </a:ext>
            </a:extLst>
          </p:cNvPr>
          <p:cNvSpPr/>
          <p:nvPr/>
        </p:nvSpPr>
        <p:spPr>
          <a:xfrm>
            <a:off x="-2" y="2128782"/>
            <a:ext cx="12192000" cy="997974"/>
          </a:xfrm>
          <a:prstGeom prst="rect">
            <a:avLst/>
          </a:prstGeom>
          <a:solidFill>
            <a:srgbClr val="393536">
              <a:alpha val="9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AAB34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3DE61793-C415-4D62-865E-D092CAB3975F}"/>
              </a:ext>
            </a:extLst>
          </p:cNvPr>
          <p:cNvSpPr txBox="1">
            <a:spLocks/>
          </p:cNvSpPr>
          <p:nvPr/>
        </p:nvSpPr>
        <p:spPr>
          <a:xfrm>
            <a:off x="606591" y="2304573"/>
            <a:ext cx="10978815" cy="82266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dirty="0">
                <a:solidFill>
                  <a:srgbClr val="FFC000"/>
                </a:solidFill>
                <a:latin typeface="Frutiger LT Std 55 Roman" panose="020B0602020204020204" pitchFamily="34" charset="0"/>
              </a:rPr>
              <a:t>YOUR ITINERARY </a:t>
            </a:r>
            <a:r>
              <a:rPr lang="en-GB" sz="5400" dirty="0">
                <a:solidFill>
                  <a:schemeClr val="bg1"/>
                </a:solidFill>
                <a:latin typeface="Frutiger LT Std 55 Roman" panose="020B0602020204020204" pitchFamily="34" charset="0"/>
              </a:rPr>
              <a:t>– DAY </a:t>
            </a:r>
            <a:r>
              <a:rPr lang="en-GB" sz="5400" dirty="0" smtClean="0">
                <a:solidFill>
                  <a:schemeClr val="bg1"/>
                </a:solidFill>
                <a:latin typeface="Frutiger LT Std 55 Roman" panose="020B0602020204020204" pitchFamily="34" charset="0"/>
              </a:rPr>
              <a:t>4</a:t>
            </a:r>
            <a:endParaRPr lang="en-GB" sz="1800" dirty="0">
              <a:solidFill>
                <a:schemeClr val="bg1"/>
              </a:solidFill>
              <a:latin typeface="Frutiger LT Std 45 Light" panose="020B04020202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26674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9419712-ADE7-43E0-AA10-6E6823BE5F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35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C99187ED-8F11-40D3-A562-B8B905A7A1F8}"/>
              </a:ext>
            </a:extLst>
          </p:cNvPr>
          <p:cNvGrpSpPr/>
          <p:nvPr/>
        </p:nvGrpSpPr>
        <p:grpSpPr>
          <a:xfrm>
            <a:off x="0" y="366024"/>
            <a:ext cx="8039597" cy="710773"/>
            <a:chOff x="0" y="358823"/>
            <a:chExt cx="6059606" cy="710773"/>
          </a:xfrm>
        </p:grpSpPr>
        <p:sp>
          <p:nvSpPr>
            <p:cNvPr id="9" name="Rectangle 8">
              <a:extLst>
                <a:ext uri="{FF2B5EF4-FFF2-40B4-BE49-F238E27FC236}">
                  <a16:creationId xmlns="" xmlns:a16="http://schemas.microsoft.com/office/drawing/2014/main" id="{8B79342D-60B6-4A12-A311-58528CA55C57}"/>
                </a:ext>
              </a:extLst>
            </p:cNvPr>
            <p:cNvSpPr/>
            <p:nvPr/>
          </p:nvSpPr>
          <p:spPr>
            <a:xfrm>
              <a:off x="0" y="358823"/>
              <a:ext cx="4981433" cy="710773"/>
            </a:xfrm>
            <a:prstGeom prst="rect">
              <a:avLst/>
            </a:prstGeom>
            <a:solidFill>
              <a:srgbClr val="393536">
                <a:alpha val="9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AAB34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EA771830-98D2-4EE0-AE97-77EB5B55362C}"/>
                </a:ext>
              </a:extLst>
            </p:cNvPr>
            <p:cNvSpPr/>
            <p:nvPr/>
          </p:nvSpPr>
          <p:spPr>
            <a:xfrm>
              <a:off x="0" y="483378"/>
              <a:ext cx="605960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chemeClr val="bg1"/>
                  </a:solidFill>
                  <a:latin typeface="Frutiger LT Std 45 Light" panose="020B0402020204020204" pitchFamily="34" charset="0"/>
                  <a:cs typeface="Arial" panose="020B0604020202020204" pitchFamily="34" charset="0"/>
                </a:rPr>
                <a:t>See the stunning coastal landscape at </a:t>
              </a:r>
              <a:r>
                <a:rPr lang="en-GB" sz="2400" dirty="0" err="1">
                  <a:solidFill>
                    <a:schemeClr val="bg1"/>
                  </a:solidFill>
                  <a:latin typeface="Frutiger LT Std 45 Light" panose="020B0402020204020204" pitchFamily="34" charset="0"/>
                  <a:cs typeface="Arial" panose="020B0604020202020204" pitchFamily="34" charset="0"/>
                </a:rPr>
                <a:t>Dyrhólaey</a:t>
              </a:r>
              <a:endParaRPr lang="en-GB" sz="2400" dirty="0">
                <a:solidFill>
                  <a:schemeClr val="bg1"/>
                </a:solidFill>
                <a:latin typeface="Frutiger LT Std 45 Light" panose="020B0402020204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251CD2D1-A726-4286-89A7-EC89A1116D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0026" y="6167635"/>
            <a:ext cx="2654924" cy="54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84484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FF7006F-981C-4BE1-AE12-393EA6D28220}"/>
              </a:ext>
            </a:extLst>
          </p:cNvPr>
          <p:cNvSpPr/>
          <p:nvPr/>
        </p:nvSpPr>
        <p:spPr>
          <a:xfrm>
            <a:off x="-2" y="483378"/>
            <a:ext cx="67617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Frutiger LT Std 45 Light" panose="020B0402020204020204" pitchFamily="34" charset="0"/>
                <a:cs typeface="Arial" panose="020B0604020202020204" pitchFamily="34" charset="0"/>
              </a:rPr>
              <a:t>Climb to the top of beautiful </a:t>
            </a:r>
            <a:r>
              <a:rPr lang="en-GB" sz="2400" dirty="0" err="1">
                <a:solidFill>
                  <a:schemeClr val="bg1"/>
                </a:solidFill>
                <a:latin typeface="Frutiger LT Std 45 Light" panose="020B0402020204020204" pitchFamily="34" charset="0"/>
                <a:cs typeface="Arial" panose="020B0604020202020204" pitchFamily="34" charset="0"/>
              </a:rPr>
              <a:t>Skógafoss</a:t>
            </a:r>
            <a:endParaRPr lang="en-GB" sz="2400" dirty="0">
              <a:solidFill>
                <a:schemeClr val="bg1"/>
              </a:solidFill>
              <a:latin typeface="Frutiger LT Std 45 Light" panose="020B0402020204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" descr="P:\Marketing\Iceland\Shutterstock\Shutterstock_184366874-Reynisfjara.jpg">
            <a:extLst>
              <a:ext uri="{FF2B5EF4-FFF2-40B4-BE49-F238E27FC236}">
                <a16:creationId xmlns="" xmlns:a16="http://schemas.microsoft.com/office/drawing/2014/main" id="{986CC26C-C950-485A-BA85-4FFE938327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341" r="3867"/>
          <a:stretch/>
        </p:blipFill>
        <p:spPr bwMode="auto">
          <a:xfrm>
            <a:off x="-1" y="0"/>
            <a:ext cx="121920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C99187ED-8F11-40D3-A562-B8B905A7A1F8}"/>
              </a:ext>
            </a:extLst>
          </p:cNvPr>
          <p:cNvGrpSpPr/>
          <p:nvPr/>
        </p:nvGrpSpPr>
        <p:grpSpPr>
          <a:xfrm>
            <a:off x="-3" y="358823"/>
            <a:ext cx="8550236" cy="710773"/>
            <a:chOff x="0" y="358823"/>
            <a:chExt cx="6059606" cy="710773"/>
          </a:xfrm>
        </p:grpSpPr>
        <p:sp>
          <p:nvSpPr>
            <p:cNvPr id="9" name="Rectangle 8">
              <a:extLst>
                <a:ext uri="{FF2B5EF4-FFF2-40B4-BE49-F238E27FC236}">
                  <a16:creationId xmlns="" xmlns:a16="http://schemas.microsoft.com/office/drawing/2014/main" id="{8B79342D-60B6-4A12-A311-58528CA55C57}"/>
                </a:ext>
              </a:extLst>
            </p:cNvPr>
            <p:cNvSpPr/>
            <p:nvPr/>
          </p:nvSpPr>
          <p:spPr>
            <a:xfrm>
              <a:off x="0" y="358823"/>
              <a:ext cx="4981433" cy="710773"/>
            </a:xfrm>
            <a:prstGeom prst="rect">
              <a:avLst/>
            </a:prstGeom>
            <a:solidFill>
              <a:srgbClr val="393536">
                <a:alpha val="9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AAB34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EA771830-98D2-4EE0-AE97-77EB5B55362C}"/>
                </a:ext>
              </a:extLst>
            </p:cNvPr>
            <p:cNvSpPr/>
            <p:nvPr/>
          </p:nvSpPr>
          <p:spPr>
            <a:xfrm>
              <a:off x="0" y="483378"/>
              <a:ext cx="605960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chemeClr val="bg1"/>
                  </a:solidFill>
                  <a:latin typeface="Frutiger LT Std 45 Light" panose="020B0402020204020204" pitchFamily="34" charset="0"/>
                  <a:cs typeface="Arial" panose="020B0604020202020204" pitchFamily="34" charset="0"/>
                </a:rPr>
                <a:t>Take a walk on the black sand beach at </a:t>
              </a:r>
              <a:r>
                <a:rPr lang="en-GB" sz="2400" dirty="0" err="1">
                  <a:solidFill>
                    <a:schemeClr val="bg1"/>
                  </a:solidFill>
                  <a:latin typeface="Frutiger LT Std 45 Light" panose="020B0402020204020204" pitchFamily="34" charset="0"/>
                  <a:cs typeface="Arial" panose="020B0604020202020204" pitchFamily="34" charset="0"/>
                </a:rPr>
                <a:t>Reynishverfi</a:t>
              </a:r>
              <a:endParaRPr lang="en-GB" sz="2400" dirty="0">
                <a:solidFill>
                  <a:schemeClr val="bg1"/>
                </a:solidFill>
                <a:latin typeface="Frutiger LT Std 45 Light" panose="020B0402020204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2DDC5600-7BED-46A2-88CC-D48194B0E8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0026" y="6167635"/>
            <a:ext cx="2654924" cy="54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78424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6468895" cy="6858000"/>
          </a:xfrm>
          <a:prstGeom prst="rect">
            <a:avLst/>
          </a:prstGeom>
          <a:solidFill>
            <a:srgbClr val="323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Rectangle 1"/>
          <p:cNvSpPr/>
          <p:nvPr/>
        </p:nvSpPr>
        <p:spPr>
          <a:xfrm>
            <a:off x="440721" y="356755"/>
            <a:ext cx="37008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>
                <a:solidFill>
                  <a:srgbClr val="FFC600"/>
                </a:solidFill>
                <a:latin typeface="Frutiger LT Std 55 Roman" panose="020B0602020204020204" pitchFamily="34" charset="0"/>
              </a:rPr>
              <a:t>ICELAND </a:t>
            </a:r>
            <a:r>
              <a:rPr lang="en-GB" sz="3200" dirty="0">
                <a:solidFill>
                  <a:schemeClr val="bg1"/>
                </a:solidFill>
                <a:latin typeface="Frutiger LT Std 55 Roman" panose="020B0602020204020204" pitchFamily="34" charset="0"/>
              </a:rPr>
              <a:t>FACTFILE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89020" y="1020726"/>
            <a:ext cx="5894821" cy="5572579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GB" sz="3300" dirty="0">
                <a:solidFill>
                  <a:schemeClr val="bg1"/>
                </a:solidFill>
                <a:latin typeface="Frutiger LT Std 45 Light" panose="020B0402020204020204" pitchFamily="34" charset="0"/>
              </a:rPr>
              <a:t>Iceland is an island which is located where the North Atlantic and Arctic Oceans meet. The land has been created at the divergence at Mid Atlantic Ridge. It is a land full of volcanoes, glaciers, waterfalls, jagged coastlines and other incredible geographical features, unmatched by any other place.</a:t>
            </a:r>
          </a:p>
          <a:p>
            <a:pPr algn="l">
              <a:lnSpc>
                <a:spcPct val="120000"/>
              </a:lnSpc>
            </a:pPr>
            <a:endParaRPr lang="en-GB" sz="3300" dirty="0">
              <a:solidFill>
                <a:schemeClr val="bg1"/>
              </a:solidFill>
              <a:latin typeface="Frutiger LT Std 45 Light" panose="020B0402020204020204" pitchFamily="34" charset="0"/>
            </a:endParaRPr>
          </a:p>
          <a:p>
            <a:pPr algn="l">
              <a:lnSpc>
                <a:spcPct val="120000"/>
              </a:lnSpc>
            </a:pPr>
            <a:r>
              <a:rPr lang="en-GB" sz="3300" dirty="0">
                <a:solidFill>
                  <a:schemeClr val="bg1"/>
                </a:solidFill>
                <a:latin typeface="Frutiger LT Std 45 Light" panose="020B0402020204020204" pitchFamily="34" charset="0"/>
              </a:rPr>
              <a:t>Currency: Icelandic </a:t>
            </a:r>
            <a:r>
              <a:rPr lang="en-GB" sz="3300" dirty="0" err="1">
                <a:solidFill>
                  <a:schemeClr val="bg1"/>
                </a:solidFill>
                <a:latin typeface="Frutiger LT Std 45 Light" panose="020B0402020204020204" pitchFamily="34" charset="0"/>
              </a:rPr>
              <a:t>króna</a:t>
            </a:r>
            <a:endParaRPr lang="en-GB" sz="3300" dirty="0">
              <a:solidFill>
                <a:schemeClr val="bg1"/>
              </a:solidFill>
              <a:latin typeface="Frutiger LT Std 45 Light" panose="020B0402020204020204" pitchFamily="34" charset="0"/>
            </a:endParaRPr>
          </a:p>
          <a:p>
            <a:pPr algn="l">
              <a:lnSpc>
                <a:spcPct val="120000"/>
              </a:lnSpc>
            </a:pPr>
            <a:r>
              <a:rPr lang="en-GB" sz="3300" dirty="0">
                <a:solidFill>
                  <a:schemeClr val="bg1"/>
                </a:solidFill>
                <a:latin typeface="Frutiger LT Std 45 Light" panose="020B0402020204020204" pitchFamily="34" charset="0"/>
              </a:rPr>
              <a:t>Flight duration: 2.5hr</a:t>
            </a:r>
          </a:p>
          <a:p>
            <a:pPr algn="l">
              <a:lnSpc>
                <a:spcPct val="120000"/>
              </a:lnSpc>
            </a:pPr>
            <a:r>
              <a:rPr lang="en-GB" sz="3300" dirty="0">
                <a:solidFill>
                  <a:schemeClr val="bg1"/>
                </a:solidFill>
                <a:latin typeface="Frutiger LT Std 45 Light" panose="020B0402020204020204" pitchFamily="34" charset="0"/>
              </a:rPr>
              <a:t>Time zone: </a:t>
            </a:r>
            <a:r>
              <a:rPr lang="en-GB" sz="3300" dirty="0" smtClean="0">
                <a:solidFill>
                  <a:schemeClr val="bg1"/>
                </a:solidFill>
                <a:latin typeface="Frutiger LT Std 45 Light" panose="020B0402020204020204" pitchFamily="34" charset="0"/>
              </a:rPr>
              <a:t>GMT</a:t>
            </a:r>
            <a:endParaRPr lang="en-GB" sz="3300" dirty="0">
              <a:solidFill>
                <a:schemeClr val="bg1"/>
              </a:solidFill>
              <a:latin typeface="Frutiger LT Std 45 Light" panose="020B0402020204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1FBB1D3-1DA6-4BA0-8F7A-C2DA1650C5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44996" y="1"/>
            <a:ext cx="5752503" cy="35305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5AEF959B-8169-4E00-9F6E-38C70CA394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39495" y="3327400"/>
            <a:ext cx="5752505" cy="353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05770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://www.volcanic-springs.com/images/thermal_features_iceland/Hveragerthi_Overview_1.jpg">
            <a:extLst>
              <a:ext uri="{FF2B5EF4-FFF2-40B4-BE49-F238E27FC236}">
                <a16:creationId xmlns="" xmlns:a16="http://schemas.microsoft.com/office/drawing/2014/main" id="{FCF52C9C-DF2E-4FCE-B5C7-822D207F7A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" b="152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C99187ED-8F11-40D3-A562-B8B905A7A1F8}"/>
              </a:ext>
            </a:extLst>
          </p:cNvPr>
          <p:cNvGrpSpPr/>
          <p:nvPr/>
        </p:nvGrpSpPr>
        <p:grpSpPr>
          <a:xfrm>
            <a:off x="0" y="410326"/>
            <a:ext cx="6432886" cy="710773"/>
            <a:chOff x="0" y="358823"/>
            <a:chExt cx="4981433" cy="710773"/>
          </a:xfrm>
        </p:grpSpPr>
        <p:sp>
          <p:nvSpPr>
            <p:cNvPr id="9" name="Rectangle 8">
              <a:extLst>
                <a:ext uri="{FF2B5EF4-FFF2-40B4-BE49-F238E27FC236}">
                  <a16:creationId xmlns="" xmlns:a16="http://schemas.microsoft.com/office/drawing/2014/main" id="{8B79342D-60B6-4A12-A311-58528CA55C57}"/>
                </a:ext>
              </a:extLst>
            </p:cNvPr>
            <p:cNvSpPr/>
            <p:nvPr/>
          </p:nvSpPr>
          <p:spPr>
            <a:xfrm>
              <a:off x="0" y="358823"/>
              <a:ext cx="4981433" cy="710773"/>
            </a:xfrm>
            <a:prstGeom prst="rect">
              <a:avLst/>
            </a:prstGeom>
            <a:solidFill>
              <a:srgbClr val="393536">
                <a:alpha val="9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AAB34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EA771830-98D2-4EE0-AE97-77EB5B55362C}"/>
                </a:ext>
              </a:extLst>
            </p:cNvPr>
            <p:cNvSpPr/>
            <p:nvPr/>
          </p:nvSpPr>
          <p:spPr>
            <a:xfrm>
              <a:off x="0" y="483378"/>
              <a:ext cx="480638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400" dirty="0" smtClean="0">
                  <a:solidFill>
                    <a:schemeClr val="bg1"/>
                  </a:solidFill>
                  <a:latin typeface="Frutiger LT Std 45 Light" panose="020B0402020204020204" pitchFamily="34" charset="0"/>
                  <a:cs typeface="Arial" panose="020B0604020202020204" pitchFamily="34" charset="0"/>
                </a:rPr>
                <a:t>Explore </a:t>
              </a:r>
              <a:r>
                <a:rPr lang="en-GB" sz="2400" dirty="0">
                  <a:solidFill>
                    <a:schemeClr val="bg1"/>
                  </a:solidFill>
                  <a:latin typeface="Frutiger LT Std 45 Light" panose="020B0402020204020204" pitchFamily="34" charset="0"/>
                  <a:cs typeface="Arial" panose="020B0604020202020204" pitchFamily="34" charset="0"/>
                </a:rPr>
                <a:t>the ‘greenhouse’ town of </a:t>
              </a:r>
              <a:r>
                <a:rPr lang="en-GB" sz="2400" dirty="0" err="1">
                  <a:solidFill>
                    <a:schemeClr val="bg1"/>
                  </a:solidFill>
                  <a:latin typeface="Frutiger LT Std 45 Light" panose="020B0402020204020204" pitchFamily="34" charset="0"/>
                  <a:cs typeface="Arial" panose="020B0604020202020204" pitchFamily="34" charset="0"/>
                </a:rPr>
                <a:t>Hveragerði</a:t>
              </a:r>
              <a:endParaRPr lang="en-GB" sz="2400" dirty="0">
                <a:solidFill>
                  <a:schemeClr val="bg1"/>
                </a:solidFill>
                <a:latin typeface="Frutiger LT Std 45 Light" panose="020B0402020204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B533F5BA-F23B-4C18-B960-C4C5A891A5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0026" y="6167635"/>
            <a:ext cx="2654924" cy="54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20880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://www.volcanic-springs.com/images/thermal_features_iceland/Hveragerthi_Overview_1.jpg">
            <a:extLst>
              <a:ext uri="{FF2B5EF4-FFF2-40B4-BE49-F238E27FC236}">
                <a16:creationId xmlns="" xmlns:a16="http://schemas.microsoft.com/office/drawing/2014/main" id="{FCF52C9C-DF2E-4FCE-B5C7-822D207F7A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" b="152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FF7006F-981C-4BE1-AE12-393EA6D28220}"/>
              </a:ext>
            </a:extLst>
          </p:cNvPr>
          <p:cNvSpPr/>
          <p:nvPr/>
        </p:nvSpPr>
        <p:spPr>
          <a:xfrm>
            <a:off x="-2" y="483378"/>
            <a:ext cx="67617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Frutiger LT Std 45 Light" panose="020B0402020204020204" pitchFamily="34" charset="0"/>
                <a:cs typeface="Arial" panose="020B0604020202020204" pitchFamily="34" charset="0"/>
              </a:rPr>
              <a:t>Climb to the top of beautiful </a:t>
            </a:r>
            <a:r>
              <a:rPr lang="en-GB" sz="2400" dirty="0" err="1">
                <a:solidFill>
                  <a:schemeClr val="bg1"/>
                </a:solidFill>
                <a:latin typeface="Frutiger LT Std 45 Light" panose="020B0402020204020204" pitchFamily="34" charset="0"/>
                <a:cs typeface="Arial" panose="020B0604020202020204" pitchFamily="34" charset="0"/>
              </a:rPr>
              <a:t>Skógafoss</a:t>
            </a:r>
            <a:endParaRPr lang="en-GB" sz="2400" dirty="0">
              <a:solidFill>
                <a:schemeClr val="bg1"/>
              </a:solidFill>
              <a:latin typeface="Frutiger LT Std 45 Light" panose="020B0402020204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" descr="http://www.hveragerdi.is/thumb/1600/images/sent/4f72d80a5950a.jpg">
            <a:extLst>
              <a:ext uri="{FF2B5EF4-FFF2-40B4-BE49-F238E27FC236}">
                <a16:creationId xmlns="" xmlns:a16="http://schemas.microsoft.com/office/drawing/2014/main" id="{BBD56F58-8889-469F-9EB5-1F245E6F8F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3087"/>
          <a:stretch/>
        </p:blipFill>
        <p:spPr bwMode="auto">
          <a:xfrm>
            <a:off x="-3" y="0"/>
            <a:ext cx="1219200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C99187ED-8F11-40D3-A562-B8B905A7A1F8}"/>
              </a:ext>
            </a:extLst>
          </p:cNvPr>
          <p:cNvGrpSpPr/>
          <p:nvPr/>
        </p:nvGrpSpPr>
        <p:grpSpPr>
          <a:xfrm>
            <a:off x="-4" y="321114"/>
            <a:ext cx="12192001" cy="2015409"/>
            <a:chOff x="0" y="358823"/>
            <a:chExt cx="4981433" cy="1324884"/>
          </a:xfrm>
        </p:grpSpPr>
        <p:sp>
          <p:nvSpPr>
            <p:cNvPr id="9" name="Rectangle 8">
              <a:extLst>
                <a:ext uri="{FF2B5EF4-FFF2-40B4-BE49-F238E27FC236}">
                  <a16:creationId xmlns="" xmlns:a16="http://schemas.microsoft.com/office/drawing/2014/main" id="{8B79342D-60B6-4A12-A311-58528CA55C57}"/>
                </a:ext>
              </a:extLst>
            </p:cNvPr>
            <p:cNvSpPr/>
            <p:nvPr/>
          </p:nvSpPr>
          <p:spPr>
            <a:xfrm>
              <a:off x="0" y="358823"/>
              <a:ext cx="4981433" cy="710773"/>
            </a:xfrm>
            <a:prstGeom prst="rect">
              <a:avLst/>
            </a:prstGeom>
            <a:solidFill>
              <a:srgbClr val="393536">
                <a:alpha val="9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AAB34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EA771830-98D2-4EE0-AE97-77EB5B55362C}"/>
                </a:ext>
              </a:extLst>
            </p:cNvPr>
            <p:cNvSpPr/>
            <p:nvPr/>
          </p:nvSpPr>
          <p:spPr>
            <a:xfrm>
              <a:off x="0" y="483378"/>
              <a:ext cx="4422597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chemeClr val="bg1"/>
                  </a:solidFill>
                  <a:latin typeface="Frutiger LT Std 45 Light" panose="020B0402020204020204" pitchFamily="34" charset="0"/>
                  <a:cs typeface="Arial" panose="020B0604020202020204" pitchFamily="34" charset="0"/>
                </a:rPr>
                <a:t>Visit the Earthquake exhibition and learn about a powerful earthquake that struck the town in 2008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43D2918E-1B3F-4800-966E-8E7C2DB641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0026" y="6167635"/>
            <a:ext cx="2654924" cy="54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085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4F6A507-D74C-49E9-8104-D14F42ECF9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351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C99187ED-8F11-40D3-A562-B8B905A7A1F8}"/>
              </a:ext>
            </a:extLst>
          </p:cNvPr>
          <p:cNvGrpSpPr/>
          <p:nvPr/>
        </p:nvGrpSpPr>
        <p:grpSpPr>
          <a:xfrm>
            <a:off x="-1" y="461529"/>
            <a:ext cx="12019548" cy="772145"/>
            <a:chOff x="0" y="358824"/>
            <a:chExt cx="4910972" cy="507591"/>
          </a:xfrm>
        </p:grpSpPr>
        <p:sp>
          <p:nvSpPr>
            <p:cNvPr id="9" name="Rectangle 8">
              <a:extLst>
                <a:ext uri="{FF2B5EF4-FFF2-40B4-BE49-F238E27FC236}">
                  <a16:creationId xmlns="" xmlns:a16="http://schemas.microsoft.com/office/drawing/2014/main" id="{8B79342D-60B6-4A12-A311-58528CA55C57}"/>
                </a:ext>
              </a:extLst>
            </p:cNvPr>
            <p:cNvSpPr/>
            <p:nvPr/>
          </p:nvSpPr>
          <p:spPr>
            <a:xfrm>
              <a:off x="0" y="358824"/>
              <a:ext cx="2643134" cy="507591"/>
            </a:xfrm>
            <a:prstGeom prst="rect">
              <a:avLst/>
            </a:prstGeom>
            <a:solidFill>
              <a:srgbClr val="393536">
                <a:alpha val="9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AAB34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EA771830-98D2-4EE0-AE97-77EB5B55362C}"/>
                </a:ext>
              </a:extLst>
            </p:cNvPr>
            <p:cNvSpPr/>
            <p:nvPr/>
          </p:nvSpPr>
          <p:spPr>
            <a:xfrm>
              <a:off x="0" y="483378"/>
              <a:ext cx="4910972" cy="3034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chemeClr val="bg1"/>
                  </a:solidFill>
                  <a:latin typeface="Frutiger LT Std 45 Light" panose="020B0402020204020204" pitchFamily="34" charset="0"/>
                  <a:cs typeface="Arial" panose="020B0604020202020204" pitchFamily="34" charset="0"/>
                </a:rPr>
                <a:t>Take a guided tour around Reykjavik city centre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ECBC4FFF-3E65-4D83-B50C-4809B9A32E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0658" y="6138659"/>
            <a:ext cx="2654924" cy="54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87311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223"/>
          <a:stretch/>
        </p:blipFill>
        <p:spPr>
          <a:xfrm>
            <a:off x="4921438" y="3007894"/>
            <a:ext cx="7270562" cy="43272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9033"/>
          <a:stretch/>
        </p:blipFill>
        <p:spPr>
          <a:xfrm>
            <a:off x="4927051" y="0"/>
            <a:ext cx="7264949" cy="300789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411" y="1969336"/>
            <a:ext cx="4012459" cy="4650271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GB" b="1" dirty="0">
                <a:latin typeface="Frutiger LT Std 45 Light" panose="020B0402020204020204" pitchFamily="34" charset="0"/>
              </a:rPr>
              <a:t>Check-in to </a:t>
            </a:r>
            <a:r>
              <a:rPr lang="en-GB" b="1" dirty="0" smtClean="0">
                <a:latin typeface="Frutiger LT Std 45 Light" panose="020B0402020204020204" pitchFamily="34" charset="0"/>
              </a:rPr>
              <a:t>B47 </a:t>
            </a:r>
            <a:r>
              <a:rPr lang="en-GB" b="1" dirty="0">
                <a:latin typeface="Frutiger LT Std 45 Light" panose="020B0402020204020204" pitchFamily="34" charset="0"/>
              </a:rPr>
              <a:t>Hostel in Reykjavik city centre</a:t>
            </a:r>
          </a:p>
          <a:p>
            <a:pPr marL="0" indent="0">
              <a:lnSpc>
                <a:spcPct val="110000"/>
              </a:lnSpc>
              <a:buNone/>
            </a:pPr>
            <a:endParaRPr lang="en-GB" b="1" dirty="0">
              <a:latin typeface="Frutiger LT Std 45 Light" panose="020B0402020204020204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endParaRPr lang="en-GB" sz="3200" dirty="0">
              <a:latin typeface="Frutiger LT Std 45 Light" panose="020B0402020204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80848BB8-64EE-4802-AD7B-D845522AB797}"/>
              </a:ext>
            </a:extLst>
          </p:cNvPr>
          <p:cNvSpPr/>
          <p:nvPr/>
        </p:nvSpPr>
        <p:spPr>
          <a:xfrm>
            <a:off x="-1" y="284915"/>
            <a:ext cx="4927051" cy="1399506"/>
          </a:xfrm>
          <a:prstGeom prst="rect">
            <a:avLst/>
          </a:prstGeom>
          <a:solidFill>
            <a:srgbClr val="393536">
              <a:alpha val="9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AAB34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="" xmlns:a16="http://schemas.microsoft.com/office/drawing/2014/main" id="{B900995A-C5B0-4915-9E58-9F455E014358}"/>
              </a:ext>
            </a:extLst>
          </p:cNvPr>
          <p:cNvSpPr txBox="1">
            <a:spLocks/>
          </p:cNvSpPr>
          <p:nvPr/>
        </p:nvSpPr>
        <p:spPr>
          <a:xfrm>
            <a:off x="116958" y="393405"/>
            <a:ext cx="4810094" cy="12910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>
                <a:solidFill>
                  <a:srgbClr val="FFC000"/>
                </a:solidFill>
                <a:latin typeface="Frutiger LT Std 55 Roman" panose="020B0602020204020204" pitchFamily="34" charset="0"/>
              </a:rPr>
              <a:t>YOUR ACCOMMODATION</a:t>
            </a:r>
            <a:endParaRPr lang="en-GB" sz="3200" dirty="0">
              <a:solidFill>
                <a:srgbClr val="FFC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E30216E2-0BF5-485B-BD24-894C90726E2C}"/>
              </a:ext>
            </a:extLst>
          </p:cNvPr>
          <p:cNvSpPr/>
          <p:nvPr/>
        </p:nvSpPr>
        <p:spPr>
          <a:xfrm>
            <a:off x="5646820" y="393405"/>
            <a:ext cx="5908999" cy="5865628"/>
          </a:xfrm>
          <a:prstGeom prst="rect">
            <a:avLst/>
          </a:prstGeom>
          <a:noFill/>
          <a:ln w="38100">
            <a:solidFill>
              <a:srgbClr val="FFC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AAB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3474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57EEE7D4-517E-47A0-8E40-6978D01B15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279"/>
          <a:stretch/>
        </p:blipFill>
        <p:spPr>
          <a:xfrm rot="5400000">
            <a:off x="1543383" y="-1543384"/>
            <a:ext cx="6858000" cy="994476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E70E56E2-407A-4D51-835D-EA8B314890B5}"/>
              </a:ext>
            </a:extLst>
          </p:cNvPr>
          <p:cNvGrpSpPr/>
          <p:nvPr/>
        </p:nvGrpSpPr>
        <p:grpSpPr>
          <a:xfrm>
            <a:off x="0" y="427101"/>
            <a:ext cx="8783054" cy="873989"/>
            <a:chOff x="7306803" y="5485754"/>
            <a:chExt cx="3248167" cy="1043153"/>
          </a:xfrm>
        </p:grpSpPr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1C6D3D95-8CB2-4092-83E3-13C809C23092}"/>
                </a:ext>
              </a:extLst>
            </p:cNvPr>
            <p:cNvSpPr/>
            <p:nvPr/>
          </p:nvSpPr>
          <p:spPr>
            <a:xfrm>
              <a:off x="7306803" y="5485754"/>
              <a:ext cx="3248167" cy="1043153"/>
            </a:xfrm>
            <a:prstGeom prst="rect">
              <a:avLst/>
            </a:prstGeom>
            <a:solidFill>
              <a:srgbClr val="393536">
                <a:alpha val="9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AAB34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8A999BD0-DDAF-4D3E-8D22-711767DEE811}"/>
                </a:ext>
              </a:extLst>
            </p:cNvPr>
            <p:cNvSpPr/>
            <p:nvPr/>
          </p:nvSpPr>
          <p:spPr>
            <a:xfrm>
              <a:off x="7536717" y="5671778"/>
              <a:ext cx="2788338" cy="5510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chemeClr val="bg1"/>
                  </a:solidFill>
                  <a:latin typeface="Frutiger LT Std 45 Light" panose="020B0402020204020204" pitchFamily="34" charset="0"/>
                  <a:cs typeface="Arial" panose="020B0604020202020204" pitchFamily="34" charset="0"/>
                </a:rPr>
                <a:t>Enjoy dinner at </a:t>
              </a:r>
              <a:r>
                <a:rPr lang="en-GB" sz="2400" dirty="0" smtClean="0">
                  <a:solidFill>
                    <a:schemeClr val="bg1"/>
                  </a:solidFill>
                  <a:latin typeface="Frutiger LT Std 45 Light" panose="020B0402020204020204" pitchFamily="34" charset="0"/>
                  <a:cs typeface="Arial" panose="020B0604020202020204" pitchFamily="34" charset="0"/>
                </a:rPr>
                <a:t>a local restaurant</a:t>
              </a:r>
              <a:endParaRPr lang="en-GB" sz="2400" dirty="0">
                <a:solidFill>
                  <a:schemeClr val="bg1"/>
                </a:solidFill>
                <a:latin typeface="Frutiger LT Std 45 Light" panose="020B0402020204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6C298AF5-8890-4F20-942A-B61712D7357E}"/>
              </a:ext>
            </a:extLst>
          </p:cNvPr>
          <p:cNvSpPr/>
          <p:nvPr/>
        </p:nvSpPr>
        <p:spPr>
          <a:xfrm>
            <a:off x="9944767" y="0"/>
            <a:ext cx="2247233" cy="6858000"/>
          </a:xfrm>
          <a:prstGeom prst="rect">
            <a:avLst/>
          </a:prstGeom>
          <a:solidFill>
            <a:srgbClr val="323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511DFCFC-A9E5-4672-ADF4-ED544DDCA6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64018" y="1728192"/>
            <a:ext cx="6507794" cy="4442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67883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c1.staticflickr.com/9/8363/8282925134_7b29caceca_b.jpg">
            <a:extLst>
              <a:ext uri="{FF2B5EF4-FFF2-40B4-BE49-F238E27FC236}">
                <a16:creationId xmlns="" xmlns:a16="http://schemas.microsoft.com/office/drawing/2014/main" id="{BEB82B7A-A89A-497C-94A6-E0204D3C17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625"/>
          <a:stretch/>
        </p:blipFill>
        <p:spPr bwMode="auto">
          <a:xfrm>
            <a:off x="-2" y="0"/>
            <a:ext cx="12191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5626FFDB-5E2E-4313-9279-FC51DE7CC9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836"/>
          <a:stretch/>
        </p:blipFill>
        <p:spPr bwMode="auto">
          <a:xfrm>
            <a:off x="0" y="0"/>
            <a:ext cx="1219199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1843398C-AB90-43F4-8D08-511A4F5246D8}"/>
              </a:ext>
            </a:extLst>
          </p:cNvPr>
          <p:cNvSpPr/>
          <p:nvPr/>
        </p:nvSpPr>
        <p:spPr>
          <a:xfrm>
            <a:off x="-2" y="2128782"/>
            <a:ext cx="12192000" cy="997974"/>
          </a:xfrm>
          <a:prstGeom prst="rect">
            <a:avLst/>
          </a:prstGeom>
          <a:solidFill>
            <a:srgbClr val="393536">
              <a:alpha val="9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AAB34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3DE61793-C415-4D62-865E-D092CAB3975F}"/>
              </a:ext>
            </a:extLst>
          </p:cNvPr>
          <p:cNvSpPr txBox="1">
            <a:spLocks/>
          </p:cNvSpPr>
          <p:nvPr/>
        </p:nvSpPr>
        <p:spPr>
          <a:xfrm>
            <a:off x="606591" y="2304573"/>
            <a:ext cx="10978815" cy="82266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dirty="0">
                <a:solidFill>
                  <a:srgbClr val="FFC000"/>
                </a:solidFill>
                <a:latin typeface="Frutiger LT Std 55 Roman" panose="020B0602020204020204" pitchFamily="34" charset="0"/>
              </a:rPr>
              <a:t>YOUR ITINERARY </a:t>
            </a:r>
            <a:r>
              <a:rPr lang="en-GB" sz="5400" dirty="0">
                <a:solidFill>
                  <a:schemeClr val="bg1"/>
                </a:solidFill>
                <a:latin typeface="Frutiger LT Std 55 Roman" panose="020B0602020204020204" pitchFamily="34" charset="0"/>
              </a:rPr>
              <a:t>– DAY 5</a:t>
            </a:r>
            <a:endParaRPr lang="en-GB" sz="1800" dirty="0">
              <a:solidFill>
                <a:schemeClr val="bg1"/>
              </a:solidFill>
              <a:latin typeface="Frutiger LT Std 45 Light" panose="020B04020202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98093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P:\Marketing\Iceland\Signature-Shots_Iceland\ICELAND-HIRES-print\©General-Use-print\Full-Iceland-Ma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1371" y="30899"/>
            <a:ext cx="11926136" cy="6698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rc 7"/>
          <p:cNvSpPr/>
          <p:nvPr/>
        </p:nvSpPr>
        <p:spPr>
          <a:xfrm rot="19857032">
            <a:off x="2836458" y="3006687"/>
            <a:ext cx="5459202" cy="2916493"/>
          </a:xfrm>
          <a:prstGeom prst="arc">
            <a:avLst>
              <a:gd name="adj1" fmla="val 3147426"/>
              <a:gd name="adj2" fmla="val 10294492"/>
            </a:avLst>
          </a:prstGeom>
          <a:noFill/>
          <a:ln w="508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781615">
            <a:off x="2997538" y="5536231"/>
            <a:ext cx="47625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http://theflightreviews.com/wp-content/uploads/2015/09/icelandair_737MAX_big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37738" y="1864736"/>
            <a:ext cx="5437899" cy="3128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DF03512-CF18-4BAE-89DA-17D2D27A86D6}"/>
              </a:ext>
            </a:extLst>
          </p:cNvPr>
          <p:cNvSpPr/>
          <p:nvPr/>
        </p:nvSpPr>
        <p:spPr>
          <a:xfrm>
            <a:off x="7852102" y="4696142"/>
            <a:ext cx="3248167" cy="1043153"/>
          </a:xfrm>
          <a:prstGeom prst="rect">
            <a:avLst/>
          </a:prstGeom>
          <a:solidFill>
            <a:srgbClr val="393536">
              <a:alpha val="9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bg1"/>
                </a:solidFill>
                <a:latin typeface="Frutiger LT Std 45 Light" panose="020B0402020204020204" pitchFamily="34" charset="0"/>
                <a:cs typeface="Arial" panose="020B0604020202020204" pitchFamily="34" charset="0"/>
              </a:rPr>
              <a:t>Fly back to </a:t>
            </a:r>
            <a:r>
              <a:rPr lang="en-GB" sz="2400" dirty="0" smtClean="0">
                <a:solidFill>
                  <a:schemeClr val="bg1"/>
                </a:solidFill>
                <a:latin typeface="Frutiger LT Std 45 Light" panose="020B0402020204020204" pitchFamily="34" charset="0"/>
                <a:cs typeface="Arial" panose="020B0604020202020204" pitchFamily="34" charset="0"/>
              </a:rPr>
              <a:t>Glasgow </a:t>
            </a:r>
            <a:r>
              <a:rPr lang="en-GB" sz="2400" dirty="0">
                <a:solidFill>
                  <a:schemeClr val="bg1"/>
                </a:solidFill>
                <a:latin typeface="Frutiger LT Std 45 Light" panose="020B0402020204020204" pitchFamily="34" charset="0"/>
                <a:cs typeface="Arial" panose="020B0604020202020204" pitchFamily="34" charset="0"/>
              </a:rPr>
              <a:t>with Icelandair</a:t>
            </a:r>
          </a:p>
        </p:txBody>
      </p:sp>
    </p:spTree>
    <p:extLst>
      <p:ext uri="{BB962C8B-B14F-4D97-AF65-F5344CB8AC3E}">
        <p14:creationId xmlns:p14="http://schemas.microsoft.com/office/powerpoint/2010/main" xmlns="" val="112714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c1.staticflickr.com/9/8363/8282925134_7b29caceca_b.jpg">
            <a:extLst>
              <a:ext uri="{FF2B5EF4-FFF2-40B4-BE49-F238E27FC236}">
                <a16:creationId xmlns="" xmlns:a16="http://schemas.microsoft.com/office/drawing/2014/main" id="{BEB82B7A-A89A-497C-94A6-E0204D3C17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625"/>
          <a:stretch/>
        </p:blipFill>
        <p:spPr bwMode="auto">
          <a:xfrm>
            <a:off x="-2" y="0"/>
            <a:ext cx="12191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BE2CB61-910B-46C2-89F5-81F12FAC7F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064"/>
          <a:stretch/>
        </p:blipFill>
        <p:spPr>
          <a:xfrm>
            <a:off x="-4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1843398C-AB90-43F4-8D08-511A4F5246D8}"/>
              </a:ext>
            </a:extLst>
          </p:cNvPr>
          <p:cNvSpPr/>
          <p:nvPr/>
        </p:nvSpPr>
        <p:spPr>
          <a:xfrm>
            <a:off x="-2" y="2128782"/>
            <a:ext cx="12192000" cy="997974"/>
          </a:xfrm>
          <a:prstGeom prst="rect">
            <a:avLst/>
          </a:prstGeom>
          <a:solidFill>
            <a:srgbClr val="393536">
              <a:alpha val="9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AAB34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3DE61793-C415-4D62-865E-D092CAB3975F}"/>
              </a:ext>
            </a:extLst>
          </p:cNvPr>
          <p:cNvSpPr txBox="1">
            <a:spLocks/>
          </p:cNvSpPr>
          <p:nvPr/>
        </p:nvSpPr>
        <p:spPr>
          <a:xfrm>
            <a:off x="606591" y="2304573"/>
            <a:ext cx="10978815" cy="82266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dirty="0">
                <a:solidFill>
                  <a:srgbClr val="FFC000"/>
                </a:solidFill>
                <a:latin typeface="Frutiger LT Std 55 Roman" panose="020B0602020204020204" pitchFamily="34" charset="0"/>
              </a:rPr>
              <a:t>Travel Tips</a:t>
            </a:r>
            <a:endParaRPr lang="en-GB" sz="1800" dirty="0">
              <a:solidFill>
                <a:schemeClr val="bg1"/>
              </a:solidFill>
              <a:latin typeface="Frutiger LT Std 45 Light" panose="020B04020202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9462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CC24432-4AC8-4369-8F31-3EF1F70959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5801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5" name="Picture 2" descr="http://3.bp.blogspot.com/-BDZ7cBMo0jU/T23tnBtB_hI/AAAAAAAAA0k/KXLNBV8Ioj4/s1600/DSC0181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811"/>
          <a:stretch/>
        </p:blipFill>
        <p:spPr bwMode="auto">
          <a:xfrm>
            <a:off x="5798783" y="2128782"/>
            <a:ext cx="5528446" cy="4184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36589DE-25E3-428B-87AC-7F2824F8AF6B}"/>
              </a:ext>
            </a:extLst>
          </p:cNvPr>
          <p:cNvSpPr/>
          <p:nvPr/>
        </p:nvSpPr>
        <p:spPr>
          <a:xfrm>
            <a:off x="-2" y="2128782"/>
            <a:ext cx="2775286" cy="997974"/>
          </a:xfrm>
          <a:prstGeom prst="rect">
            <a:avLst/>
          </a:prstGeom>
          <a:solidFill>
            <a:srgbClr val="393536">
              <a:alpha val="9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AAB34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C9840DC7-4F3C-4A5B-ABC7-06F725CCDC63}"/>
              </a:ext>
            </a:extLst>
          </p:cNvPr>
          <p:cNvSpPr txBox="1">
            <a:spLocks/>
          </p:cNvSpPr>
          <p:nvPr/>
        </p:nvSpPr>
        <p:spPr>
          <a:xfrm>
            <a:off x="606591" y="2304573"/>
            <a:ext cx="10978815" cy="82266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dirty="0">
                <a:solidFill>
                  <a:srgbClr val="FFC000"/>
                </a:solidFill>
                <a:latin typeface="Frutiger LT Std 55 Roman" panose="020B0602020204020204" pitchFamily="34" charset="0"/>
              </a:rPr>
              <a:t>Food</a:t>
            </a:r>
            <a:endParaRPr lang="en-GB" sz="1800" dirty="0">
              <a:solidFill>
                <a:schemeClr val="bg1"/>
              </a:solidFill>
              <a:latin typeface="Frutiger LT Std 45 Light" panose="020B04020202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19363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upload.wikimedia.org/wikipedia/commons/1/1f/Icelandic_handwriting.JPG">
            <a:extLst>
              <a:ext uri="{FF2B5EF4-FFF2-40B4-BE49-F238E27FC236}">
                <a16:creationId xmlns="" xmlns:a16="http://schemas.microsoft.com/office/drawing/2014/main" id="{C9430CE0-33F0-447B-95CD-DBA87444B6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076" r="8166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36589DE-25E3-428B-87AC-7F2824F8AF6B}"/>
              </a:ext>
            </a:extLst>
          </p:cNvPr>
          <p:cNvSpPr/>
          <p:nvPr/>
        </p:nvSpPr>
        <p:spPr>
          <a:xfrm>
            <a:off x="-1" y="2129267"/>
            <a:ext cx="4138863" cy="997974"/>
          </a:xfrm>
          <a:prstGeom prst="rect">
            <a:avLst/>
          </a:prstGeom>
          <a:solidFill>
            <a:srgbClr val="393536">
              <a:alpha val="9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AAB34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C9840DC7-4F3C-4A5B-ABC7-06F725CCDC63}"/>
              </a:ext>
            </a:extLst>
          </p:cNvPr>
          <p:cNvSpPr txBox="1">
            <a:spLocks/>
          </p:cNvSpPr>
          <p:nvPr/>
        </p:nvSpPr>
        <p:spPr>
          <a:xfrm>
            <a:off x="606591" y="2304573"/>
            <a:ext cx="10978815" cy="82266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dirty="0">
                <a:solidFill>
                  <a:srgbClr val="FFC000"/>
                </a:solidFill>
                <a:latin typeface="Frutiger LT Std 55 Roman" panose="020B0602020204020204" pitchFamily="34" charset="0"/>
              </a:rPr>
              <a:t>Language</a:t>
            </a:r>
            <a:endParaRPr lang="en-GB" sz="1800" dirty="0">
              <a:solidFill>
                <a:schemeClr val="bg1"/>
              </a:solidFill>
              <a:latin typeface="Frutiger LT Std 45 Light" panose="020B0402020204020204" pitchFamily="34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4E17EBF4-A820-496F-A5A3-2D69813FAC52}"/>
              </a:ext>
            </a:extLst>
          </p:cNvPr>
          <p:cNvSpPr/>
          <p:nvPr/>
        </p:nvSpPr>
        <p:spPr>
          <a:xfrm>
            <a:off x="4957010" y="4535847"/>
            <a:ext cx="7234989" cy="1235534"/>
          </a:xfrm>
          <a:prstGeom prst="rect">
            <a:avLst/>
          </a:prstGeom>
          <a:solidFill>
            <a:srgbClr val="393536">
              <a:alpha val="9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200" dirty="0">
                <a:latin typeface="Frutiger LT Std 45 Light" panose="020B0402020204020204" pitchFamily="34" charset="0"/>
              </a:rPr>
              <a:t>Can you pronounce </a:t>
            </a:r>
            <a:r>
              <a:rPr lang="en-GB" sz="4000" dirty="0">
                <a:latin typeface="Frutiger LT Std 45 Light" panose="020B0402020204020204" pitchFamily="34" charset="0"/>
              </a:rPr>
              <a:t>Eyjafjallajökull</a:t>
            </a:r>
            <a:r>
              <a:rPr lang="en-GB" sz="3200" dirty="0">
                <a:latin typeface="Frutiger LT Std 45 Light" panose="020B0402020204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xmlns="" val="1469064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6"/>
          <p:cNvPicPr>
            <a:picLocks noGrp="1"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326"/>
          <a:stretch/>
        </p:blipFill>
        <p:spPr bwMode="auto">
          <a:xfrm>
            <a:off x="0" y="0"/>
            <a:ext cx="12192000" cy="687451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B9E04798-E398-49AA-8840-F4239C69ED50}"/>
              </a:ext>
            </a:extLst>
          </p:cNvPr>
          <p:cNvSpPr/>
          <p:nvPr/>
        </p:nvSpPr>
        <p:spPr>
          <a:xfrm>
            <a:off x="0" y="284915"/>
            <a:ext cx="3821373" cy="821998"/>
          </a:xfrm>
          <a:prstGeom prst="rect">
            <a:avLst/>
          </a:prstGeom>
          <a:solidFill>
            <a:srgbClr val="393536">
              <a:alpha val="9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AAB34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F53971CE-3F6C-4A11-A4BF-6CDD461FF002}"/>
              </a:ext>
            </a:extLst>
          </p:cNvPr>
          <p:cNvSpPr txBox="1">
            <a:spLocks/>
          </p:cNvSpPr>
          <p:nvPr/>
        </p:nvSpPr>
        <p:spPr>
          <a:xfrm>
            <a:off x="116958" y="393405"/>
            <a:ext cx="5246612" cy="7135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>
                <a:solidFill>
                  <a:srgbClr val="FFC600"/>
                </a:solidFill>
                <a:latin typeface="Frutiger LT Std 55 Roman" panose="020B0602020204020204" pitchFamily="34" charset="0"/>
              </a:rPr>
              <a:t>YOUR DESTINATION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xmlns="" val="3478190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www.photoeverywhere.co.uk/west/iceland/39-icelandmoney30029.jpg">
            <a:extLst>
              <a:ext uri="{FF2B5EF4-FFF2-40B4-BE49-F238E27FC236}">
                <a16:creationId xmlns="" xmlns:a16="http://schemas.microsoft.com/office/drawing/2014/main" id="{F1DA0A45-6605-429E-A4D6-BA0FD33910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115" b="17926"/>
          <a:stretch/>
        </p:blipFill>
        <p:spPr bwMode="auto">
          <a:xfrm>
            <a:off x="-1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36589DE-25E3-428B-87AC-7F2824F8AF6B}"/>
              </a:ext>
            </a:extLst>
          </p:cNvPr>
          <p:cNvSpPr/>
          <p:nvPr/>
        </p:nvSpPr>
        <p:spPr>
          <a:xfrm>
            <a:off x="-1" y="2129267"/>
            <a:ext cx="4138863" cy="997974"/>
          </a:xfrm>
          <a:prstGeom prst="rect">
            <a:avLst/>
          </a:prstGeom>
          <a:solidFill>
            <a:srgbClr val="393536">
              <a:alpha val="9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AAB34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C9840DC7-4F3C-4A5B-ABC7-06F725CCDC63}"/>
              </a:ext>
            </a:extLst>
          </p:cNvPr>
          <p:cNvSpPr txBox="1">
            <a:spLocks/>
          </p:cNvSpPr>
          <p:nvPr/>
        </p:nvSpPr>
        <p:spPr>
          <a:xfrm>
            <a:off x="606591" y="2304573"/>
            <a:ext cx="10978815" cy="82266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dirty="0">
                <a:solidFill>
                  <a:srgbClr val="FFC000"/>
                </a:solidFill>
                <a:latin typeface="Frutiger LT Std 55 Roman" panose="020B0602020204020204" pitchFamily="34" charset="0"/>
              </a:rPr>
              <a:t>Currency</a:t>
            </a:r>
            <a:endParaRPr lang="en-GB" sz="1800" dirty="0">
              <a:solidFill>
                <a:schemeClr val="bg1"/>
              </a:solidFill>
              <a:latin typeface="Frutiger LT Std 45 Light" panose="020B04020202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732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A5FC549-2293-4C21-8393-FC4F651C84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5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7">
            <a:extLst>
              <a:ext uri="{FF2B5EF4-FFF2-40B4-BE49-F238E27FC236}">
                <a16:creationId xmlns="" xmlns:a16="http://schemas.microsoft.com/office/drawing/2014/main" id="{CC464514-7F22-441F-9C63-F83763143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27890" y="2621635"/>
            <a:ext cx="6484720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8">
            <a:extLst>
              <a:ext uri="{FF2B5EF4-FFF2-40B4-BE49-F238E27FC236}">
                <a16:creationId xmlns="" xmlns:a16="http://schemas.microsoft.com/office/drawing/2014/main" id="{770170C9-C537-4DB9-84C6-41FC66F5D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12610" y="2621635"/>
            <a:ext cx="2220316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7319C327-50D1-411C-91A5-8B846666B7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8184017"/>
              </p:ext>
            </p:extLst>
          </p:nvPr>
        </p:nvGraphicFramePr>
        <p:xfrm>
          <a:off x="2459595" y="5650769"/>
          <a:ext cx="727281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04045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0416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72819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chemeClr val="bg1"/>
                        </a:solidFill>
                        <a:latin typeface="Frutiger LT Std 45 Light" panose="020B0402020204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tx1">
                        <a:lumMod val="75000"/>
                        <a:lumOff val="2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1"/>
                          </a:solidFill>
                          <a:latin typeface="Frutiger LT Std 45 Light" panose="020B0402020204020204" pitchFamily="34" charset="0"/>
                          <a:cs typeface="Arial" panose="020B0604020202020204" pitchFamily="34" charset="0"/>
                        </a:rPr>
                        <a:t>Min</a:t>
                      </a:r>
                    </a:p>
                  </a:txBody>
                  <a:tcPr>
                    <a:solidFill>
                      <a:schemeClr val="tx1">
                        <a:lumMod val="75000"/>
                        <a:lumOff val="2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1"/>
                          </a:solidFill>
                          <a:latin typeface="Frutiger LT Std 45 Light" panose="020B0402020204020204" pitchFamily="34" charset="0"/>
                          <a:cs typeface="Arial" panose="020B0604020202020204" pitchFamily="34" charset="0"/>
                        </a:rPr>
                        <a:t>Max</a:t>
                      </a:r>
                    </a:p>
                  </a:txBody>
                  <a:tcPr>
                    <a:solidFill>
                      <a:schemeClr val="tx1">
                        <a:lumMod val="75000"/>
                        <a:lumOff val="25000"/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chemeClr val="bg1"/>
                          </a:solidFill>
                          <a:latin typeface="Frutiger LT Std 45 Light" panose="020B0402020204020204" pitchFamily="34" charset="0"/>
                          <a:cs typeface="Arial" panose="020B0604020202020204" pitchFamily="34" charset="0"/>
                        </a:rPr>
                        <a:t>Average temperature</a:t>
                      </a:r>
                    </a:p>
                  </a:txBody>
                  <a:tcPr>
                    <a:solidFill>
                      <a:schemeClr val="tx1">
                        <a:lumMod val="75000"/>
                        <a:lumOff val="2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chemeClr val="bg1"/>
                          </a:solidFill>
                          <a:latin typeface="Frutiger LT Std 45 Light" panose="020B0402020204020204" pitchFamily="34" charset="0"/>
                          <a:cs typeface="Arial" panose="020B0604020202020204" pitchFamily="34" charset="0"/>
                        </a:rPr>
                        <a:t>2°c</a:t>
                      </a:r>
                    </a:p>
                  </a:txBody>
                  <a:tcPr>
                    <a:solidFill>
                      <a:schemeClr val="tx1">
                        <a:lumMod val="75000"/>
                        <a:lumOff val="2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chemeClr val="bg1"/>
                          </a:solidFill>
                          <a:latin typeface="Frutiger LT Std 45 Light" panose="020B0402020204020204" pitchFamily="34" charset="0"/>
                          <a:cs typeface="Arial" panose="020B0604020202020204" pitchFamily="34" charset="0"/>
                        </a:rPr>
                        <a:t>6°c</a:t>
                      </a:r>
                    </a:p>
                  </a:txBody>
                  <a:tcPr>
                    <a:solidFill>
                      <a:schemeClr val="tx1">
                        <a:lumMod val="75000"/>
                        <a:lumOff val="25000"/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FEB3DEC9-8E8A-4E03-A059-1BE79DC8700C}"/>
              </a:ext>
            </a:extLst>
          </p:cNvPr>
          <p:cNvSpPr/>
          <p:nvPr/>
        </p:nvSpPr>
        <p:spPr>
          <a:xfrm>
            <a:off x="0" y="622587"/>
            <a:ext cx="4138863" cy="997974"/>
          </a:xfrm>
          <a:prstGeom prst="rect">
            <a:avLst/>
          </a:prstGeom>
          <a:solidFill>
            <a:srgbClr val="393536">
              <a:alpha val="9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bg1"/>
                </a:solidFill>
                <a:latin typeface="Frutiger LT Std 45 Light" panose="020B0402020204020204" pitchFamily="34" charset="0"/>
              </a:rPr>
              <a:t>Reykjavik in </a:t>
            </a:r>
            <a:r>
              <a:rPr lang="en-GB" sz="2400" b="1" dirty="0">
                <a:solidFill>
                  <a:schemeClr val="accent4"/>
                </a:solidFill>
                <a:latin typeface="Frutiger LT Std 45 Light" panose="020B0402020204020204" pitchFamily="34" charset="0"/>
              </a:rPr>
              <a:t>Mid October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E7CE7E3D-FAF4-43C2-9205-4FAACDD75442}"/>
              </a:ext>
            </a:extLst>
          </p:cNvPr>
          <p:cNvSpPr txBox="1"/>
          <p:nvPr/>
        </p:nvSpPr>
        <p:spPr>
          <a:xfrm>
            <a:off x="4138863" y="4475083"/>
            <a:ext cx="1757094" cy="461665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17:59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AAAF3645-D1E4-42FA-8418-96CF4618B4FE}"/>
              </a:ext>
            </a:extLst>
          </p:cNvPr>
          <p:cNvSpPr txBox="1"/>
          <p:nvPr/>
        </p:nvSpPr>
        <p:spPr>
          <a:xfrm>
            <a:off x="1910013" y="4479647"/>
            <a:ext cx="1757094" cy="461665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08:25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61E3ADB-2BB2-480A-A928-3C33F885A333}"/>
              </a:ext>
            </a:extLst>
          </p:cNvPr>
          <p:cNvSpPr txBox="1"/>
          <p:nvPr/>
        </p:nvSpPr>
        <p:spPr>
          <a:xfrm>
            <a:off x="6224838" y="4484211"/>
            <a:ext cx="1757094" cy="461665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9.34hrs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990AB0FA-621D-4E35-A83A-84B86524F805}"/>
              </a:ext>
            </a:extLst>
          </p:cNvPr>
          <p:cNvSpPr txBox="1"/>
          <p:nvPr/>
        </p:nvSpPr>
        <p:spPr>
          <a:xfrm>
            <a:off x="8416259" y="4488775"/>
            <a:ext cx="1757094" cy="461665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-1hr</a:t>
            </a:r>
          </a:p>
        </p:txBody>
      </p:sp>
    </p:spTree>
    <p:extLst>
      <p:ext uri="{BB962C8B-B14F-4D97-AF65-F5344CB8AC3E}">
        <p14:creationId xmlns:p14="http://schemas.microsoft.com/office/powerpoint/2010/main" xmlns="" val="2895856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FAEF288-7FE2-4837-AF22-F0838A337C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064"/>
          <a:stretch/>
        </p:blipFill>
        <p:spPr>
          <a:xfrm>
            <a:off x="-4" y="0"/>
            <a:ext cx="12192000" cy="68580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-4" y="0"/>
            <a:ext cx="4572004" cy="6858000"/>
          </a:xfrm>
          <a:prstGeom prst="roundRect">
            <a:avLst>
              <a:gd name="adj" fmla="val 0"/>
            </a:avLst>
          </a:prstGeom>
          <a:solidFill>
            <a:srgbClr val="393536">
              <a:alpha val="9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3200" dirty="0">
              <a:latin typeface="Frutiger LT Std 45 Light" panose="020B0402020204020204" pitchFamily="34" charset="0"/>
            </a:endParaRPr>
          </a:p>
          <a:p>
            <a:r>
              <a:rPr lang="en-GB" sz="2400" b="1" dirty="0">
                <a:latin typeface="Frutiger LT Std 45 Light" panose="020B0402020204020204" pitchFamily="34" charset="0"/>
              </a:rPr>
              <a:t>What to pack?</a:t>
            </a:r>
          </a:p>
          <a:p>
            <a:endParaRPr lang="en-GB" sz="2400" dirty="0">
              <a:latin typeface="Frutiger LT Std 45 Light" panose="020B04020202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Frutiger LT Std 45 Light" panose="020B0402020204020204" pitchFamily="34" charset="0"/>
              </a:rPr>
              <a:t>Swim wear &amp; towel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Frutiger LT Std 45 Light" panose="020B0402020204020204" pitchFamily="34" charset="0"/>
              </a:rPr>
              <a:t>Waterproof  jacket &amp; trousers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Frutiger LT Std 45 Light" panose="020B0402020204020204" pitchFamily="34" charset="0"/>
              </a:rPr>
              <a:t>Walking boots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Frutiger LT Std 45 Light" panose="020B0402020204020204" pitchFamily="34" charset="0"/>
              </a:rPr>
              <a:t>Woolly hat, scarf &amp; gloves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Frutiger LT Std 45 Light" panose="020B0402020204020204" pitchFamily="34" charset="0"/>
              </a:rPr>
              <a:t>Day bag or small rucksack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Frutiger LT Std 45 Light" panose="020B0402020204020204" pitchFamily="34" charset="0"/>
              </a:rPr>
              <a:t>Walking trousers, leggings or jogging bottoms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Frutiger LT Std 45 Light" panose="020B0402020204020204" pitchFamily="34" charset="0"/>
              </a:rPr>
              <a:t>Warm jumpers and socks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Frutiger LT Std 45 Light" panose="020B0402020204020204" pitchFamily="34" charset="0"/>
              </a:rPr>
              <a:t>Layers!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Frutiger LT Std 45 Light" panose="020B0402020204020204" pitchFamily="34" charset="0"/>
              </a:rPr>
              <a:t>Camera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Frutiger LT Std 45 Light" panose="020B0402020204020204" pitchFamily="34" charset="0"/>
              </a:rPr>
              <a:t>Alarm clock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Frutiger LT Std 45 Light" panose="020B0402020204020204" pitchFamily="34" charset="0"/>
              </a:rPr>
              <a:t>EU adaptor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Frutiger LT Std 45 Light" panose="020B0402020204020204" pitchFamily="34" charset="0"/>
              </a:rPr>
              <a:t>Sunglasses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Frutiger LT Std 45 Light" panose="020B0402020204020204" pitchFamily="34" charset="0"/>
              </a:rPr>
              <a:t>Lip balm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Frutiger LT Std 45 Light" panose="020B0402020204020204" pitchFamily="34" charset="0"/>
              </a:rPr>
              <a:t>Passport &amp; EHIC card</a:t>
            </a:r>
          </a:p>
          <a:p>
            <a:endParaRPr lang="en-GB" sz="3200" dirty="0">
              <a:latin typeface="Frutiger LT Std 45 Light" panose="020B0402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1034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D1089B6-930D-4C06-96D1-68B976AC62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646" r="2521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0" y="3850104"/>
            <a:ext cx="12192000" cy="3007895"/>
          </a:xfrm>
          <a:prstGeom prst="roundRect">
            <a:avLst>
              <a:gd name="adj" fmla="val 0"/>
            </a:avLst>
          </a:prstGeom>
          <a:solidFill>
            <a:srgbClr val="393536">
              <a:alpha val="9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3200" dirty="0">
              <a:latin typeface="Frutiger LT Std 45 Light" panose="020B0402020204020204" pitchFamily="34" charset="0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latin typeface="Frutiger LT Std 45 Light" panose="020B0402020204020204" pitchFamily="34" charset="0"/>
                <a:cs typeface="Arial" panose="020B0604020202020204" pitchFamily="34" charset="0"/>
              </a:rPr>
              <a:t>30 years experience of organising tours to Iceland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latin typeface="Frutiger LT Std 45 Light" panose="020B0402020204020204" pitchFamily="34" charset="0"/>
                <a:cs typeface="Arial" panose="020B0604020202020204" pitchFamily="34" charset="0"/>
              </a:rPr>
              <a:t>Exceptional local knowledge and supplier relationships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latin typeface="Frutiger LT Std 45 Light" panose="020B0402020204020204" pitchFamily="34" charset="0"/>
                <a:cs typeface="Arial" panose="020B0604020202020204" pitchFamily="34" charset="0"/>
              </a:rPr>
              <a:t>Great value for money and quality experience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latin typeface="Frutiger LT Std 45 Light" panose="020B0402020204020204" pitchFamily="34" charset="0"/>
                <a:cs typeface="Arial" panose="020B0604020202020204" pitchFamily="34" charset="0"/>
              </a:rPr>
              <a:t>Quality assured members of The School Travel Forum</a:t>
            </a:r>
          </a:p>
          <a:p>
            <a:pPr marL="800100" lvl="1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latin typeface="Frutiger LT Std 45 Light" panose="020B0402020204020204" pitchFamily="34" charset="0"/>
                <a:cs typeface="Arial" panose="020B0604020202020204" pitchFamily="34" charset="0"/>
              </a:rPr>
              <a:t>Travel Disruption Charter</a:t>
            </a:r>
          </a:p>
          <a:p>
            <a:pPr marL="800100" lvl="1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latin typeface="Frutiger LT Std 45 Light" panose="020B0402020204020204" pitchFamily="34" charset="0"/>
                <a:cs typeface="Arial" panose="020B0604020202020204" pitchFamily="34" charset="0"/>
              </a:rPr>
              <a:t>Financial security - fully bonded with ABTA and ATOL</a:t>
            </a:r>
            <a:endParaRPr lang="en-GB" sz="1600" dirty="0">
              <a:solidFill>
                <a:schemeClr val="bg1"/>
              </a:solidFill>
              <a:latin typeface="Frutiger LT Std 45 Light" panose="020B0402020204020204" pitchFamily="34" charset="0"/>
            </a:endParaRPr>
          </a:p>
          <a:p>
            <a:endParaRPr lang="en-GB" sz="2400" dirty="0">
              <a:latin typeface="Frutiger LT Std 45 Light" panose="020B0402020204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48C8B1C0-9FF7-4AFB-BD80-3ED2B43D2596}"/>
              </a:ext>
            </a:extLst>
          </p:cNvPr>
          <p:cNvSpPr/>
          <p:nvPr/>
        </p:nvSpPr>
        <p:spPr>
          <a:xfrm>
            <a:off x="-1" y="619217"/>
            <a:ext cx="12192001" cy="830997"/>
          </a:xfrm>
          <a:prstGeom prst="rect">
            <a:avLst/>
          </a:prstGeom>
          <a:solidFill>
            <a:srgbClr val="393536">
              <a:alpha val="9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accent4"/>
                </a:solidFill>
                <a:latin typeface="Frutiger LT Std 45 Light" panose="020B0402020204020204" pitchFamily="34" charset="0"/>
              </a:rPr>
              <a:t>Discover the World Education is the world’s leading tour operator to Iceland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5AC9592-9224-41A0-AA4E-41DE6FABFA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12084" y="5354051"/>
            <a:ext cx="2817390" cy="11269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92597C49-1172-47A6-9D1F-77E6965E76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19599" y="4719884"/>
            <a:ext cx="2809875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41455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3951451" y="2855482"/>
            <a:ext cx="4160781" cy="472809"/>
          </a:xfrm>
          <a:prstGeom prst="rect">
            <a:avLst/>
          </a:prstGeom>
          <a:solidFill>
            <a:srgbClr val="393536">
              <a:alpha val="9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AAB34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8447" y="3529264"/>
            <a:ext cx="2149642" cy="1246751"/>
          </a:xfrm>
          <a:prstGeom prst="rect">
            <a:avLst/>
          </a:prstGeom>
          <a:noFill/>
          <a:ln w="38100">
            <a:solidFill>
              <a:srgbClr val="FFC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AAB34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34661" y="3529266"/>
            <a:ext cx="2149642" cy="1246749"/>
          </a:xfrm>
          <a:prstGeom prst="rect">
            <a:avLst/>
          </a:prstGeom>
          <a:noFill/>
          <a:ln w="38100">
            <a:solidFill>
              <a:srgbClr val="FFC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C6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785700" y="3529266"/>
            <a:ext cx="2149642" cy="1246749"/>
          </a:xfrm>
          <a:prstGeom prst="rect">
            <a:avLst/>
          </a:prstGeom>
          <a:noFill/>
          <a:ln w="38100">
            <a:solidFill>
              <a:srgbClr val="FFC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AAB34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948992" y="3529266"/>
            <a:ext cx="2149642" cy="1246749"/>
          </a:xfrm>
          <a:prstGeom prst="rect">
            <a:avLst/>
          </a:prstGeom>
          <a:noFill/>
          <a:ln w="38100">
            <a:solidFill>
              <a:srgbClr val="FFC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AAB34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036743" y="2837602"/>
            <a:ext cx="39901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>
                <a:solidFill>
                  <a:srgbClr val="FFC600"/>
                </a:solidFill>
                <a:latin typeface="Frutiger LT Std 55 Roman" panose="020B0602020204020204" pitchFamily="34" charset="0"/>
              </a:rPr>
              <a:t>CURRICULUM </a:t>
            </a:r>
            <a:r>
              <a:rPr lang="en-GB" sz="3200" dirty="0">
                <a:solidFill>
                  <a:schemeClr val="bg1"/>
                </a:solidFill>
                <a:latin typeface="Frutiger LT Std 55 Roman" panose="020B0602020204020204" pitchFamily="34" charset="0"/>
              </a:rPr>
              <a:t>LINKS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9167" y="3571410"/>
            <a:ext cx="21496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latin typeface="Frutiger LT Std 45 Light" panose="020B0402020204020204" pitchFamily="34" charset="0"/>
              </a:defRPr>
            </a:lvl1pPr>
          </a:lstStyle>
          <a:p>
            <a:r>
              <a:rPr lang="en-GB" dirty="0"/>
              <a:t>TECTONIC PROCESSES, LANDFORMS AND HAZARDS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34661" y="3714185"/>
            <a:ext cx="21496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latin typeface="Frutiger LT Std 45 Light" panose="020B0402020204020204" pitchFamily="34" charset="0"/>
              </a:defRPr>
            </a:lvl1pPr>
          </a:lstStyle>
          <a:p>
            <a:r>
              <a:rPr lang="en-GB" dirty="0"/>
              <a:t>WEATHER PROCESSES AND HAZARDS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948991" y="3575686"/>
            <a:ext cx="21496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latin typeface="Frutiger LT Std 45 Light" panose="020B0402020204020204" pitchFamily="34" charset="0"/>
              </a:defRPr>
            </a:lvl1pPr>
          </a:lstStyle>
          <a:p>
            <a:r>
              <a:rPr lang="en-GB" sz="1600" dirty="0"/>
              <a:t>WATER, RIVER AND COASTAL PROCESSES, LANDFORMS AND MANAGEMENT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D19E827-3438-49DB-8DD1-BFCD614C03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0454" b="20363"/>
          <a:stretch/>
        </p:blipFill>
        <p:spPr>
          <a:xfrm>
            <a:off x="0" y="-9557"/>
            <a:ext cx="12192000" cy="293202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785700" y="3571409"/>
            <a:ext cx="21496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latin typeface="Frutiger LT Std 45 Light" panose="020B0402020204020204" pitchFamily="34" charset="0"/>
              </a:defRPr>
            </a:lvl1pPr>
          </a:lstStyle>
          <a:p>
            <a:r>
              <a:rPr lang="en-GB" dirty="0"/>
              <a:t>GLACIAL PROCESSES, LANDFORMS AND MANAGEMENT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76469" y="5269834"/>
            <a:ext cx="2149642" cy="1246751"/>
          </a:xfrm>
          <a:prstGeom prst="rect">
            <a:avLst/>
          </a:prstGeom>
          <a:noFill/>
          <a:ln w="38100">
            <a:solidFill>
              <a:srgbClr val="FFC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AAB34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42683" y="5269836"/>
            <a:ext cx="2149642" cy="1246749"/>
          </a:xfrm>
          <a:prstGeom prst="rect">
            <a:avLst/>
          </a:prstGeom>
          <a:noFill/>
          <a:ln w="38100">
            <a:solidFill>
              <a:srgbClr val="FFC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AAB34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793722" y="5269836"/>
            <a:ext cx="2149642" cy="1246749"/>
          </a:xfrm>
          <a:prstGeom prst="rect">
            <a:avLst/>
          </a:prstGeom>
          <a:noFill/>
          <a:ln w="38100">
            <a:solidFill>
              <a:srgbClr val="FFC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AAB34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957022" y="5269836"/>
            <a:ext cx="2149642" cy="1246749"/>
          </a:xfrm>
          <a:prstGeom prst="rect">
            <a:avLst/>
          </a:prstGeom>
          <a:noFill/>
          <a:ln w="38100">
            <a:solidFill>
              <a:srgbClr val="FFC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AAB3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9167" y="5708543"/>
            <a:ext cx="2149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Frutiger LT Std 45 Light" panose="020B0402020204020204" pitchFamily="34" charset="0"/>
              </a:rPr>
              <a:t>CLIMATE CHANGE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508078" y="5431543"/>
            <a:ext cx="21496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Frutiger LT Std 45 Light" panose="020B0402020204020204" pitchFamily="34" charset="0"/>
              </a:rPr>
              <a:t>GEOLOGICAL PROCESSES AND LANDFORMS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922417" y="5431543"/>
            <a:ext cx="21496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latin typeface="Frutiger LT Std 45 Light" panose="020B0402020204020204" pitchFamily="34" charset="0"/>
              </a:defRPr>
            </a:lvl1pPr>
          </a:lstStyle>
          <a:p>
            <a:r>
              <a:rPr lang="en-GB" dirty="0"/>
              <a:t>FOOD, WATER AND ENERGY </a:t>
            </a:r>
          </a:p>
          <a:p>
            <a:r>
              <a:rPr lang="en-GB" dirty="0"/>
              <a:t>RESOURCES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801744" y="5708542"/>
            <a:ext cx="2149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latin typeface="Frutiger LT Std 45 Light" panose="020B0402020204020204" pitchFamily="34" charset="0"/>
              </a:defRPr>
            </a:lvl1pPr>
          </a:lstStyle>
          <a:p>
            <a:r>
              <a:rPr lang="en-GB" dirty="0"/>
              <a:t>FIELDWORK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371361" y="3529266"/>
            <a:ext cx="2149642" cy="1246749"/>
          </a:xfrm>
          <a:prstGeom prst="rect">
            <a:avLst/>
          </a:prstGeom>
          <a:noFill/>
          <a:ln w="38100">
            <a:solidFill>
              <a:srgbClr val="FFC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AAB34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379383" y="3765238"/>
            <a:ext cx="21496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latin typeface="Frutiger LT Std 45 Light" panose="020B0402020204020204" pitchFamily="34" charset="0"/>
              </a:defRPr>
            </a:lvl1pPr>
          </a:lstStyle>
          <a:p>
            <a:r>
              <a:rPr lang="en-GB" dirty="0"/>
              <a:t>POPULATION, ECONOMIC AND URBAN CHANGE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379383" y="5269836"/>
            <a:ext cx="2149642" cy="1246749"/>
          </a:xfrm>
          <a:prstGeom prst="rect">
            <a:avLst/>
          </a:prstGeom>
          <a:noFill/>
          <a:ln w="38100">
            <a:solidFill>
              <a:srgbClr val="FFC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AAB34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344778" y="5708542"/>
            <a:ext cx="2149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latin typeface="Frutiger LT Std 45 Light" panose="020B0402020204020204" pitchFamily="34" charset="0"/>
              </a:defRPr>
            </a:lvl1pPr>
          </a:lstStyle>
          <a:p>
            <a:r>
              <a:rPr lang="en-GB" dirty="0"/>
              <a:t>ECOSYSTEMS</a:t>
            </a:r>
          </a:p>
        </p:txBody>
      </p:sp>
    </p:spTree>
    <p:extLst>
      <p:ext uri="{BB962C8B-B14F-4D97-AF65-F5344CB8AC3E}">
        <p14:creationId xmlns:p14="http://schemas.microsoft.com/office/powerpoint/2010/main" xmlns="" val="3979080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:\Marketing\Iceland\Signature-Shots_Iceland\ICELAND-HIRES-print\©General-Use-print\Full-Iceland-Ma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87248" y="30899"/>
            <a:ext cx="11926136" cy="6698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>
            <a:spLocks noChangeArrowheads="1"/>
          </p:cNvSpPr>
          <p:nvPr/>
        </p:nvSpPr>
        <p:spPr bwMode="auto">
          <a:xfrm rot="169510">
            <a:off x="1312070" y="4313134"/>
            <a:ext cx="5417069" cy="2343415"/>
          </a:xfrm>
          <a:prstGeom prst="ellipse">
            <a:avLst/>
          </a:prstGeom>
          <a:noFill/>
          <a:ln w="57150">
            <a:solidFill>
              <a:srgbClr val="FAAB1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eaLnBrk="1" hangingPunct="1">
              <a:defRPr/>
            </a:pPr>
            <a:endParaRPr lang="en-GB" dirty="0">
              <a:solidFill>
                <a:srgbClr val="FAAB12"/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0006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SRimmington\AppData\Local\Microsoft\Windows\Temporary Internet Files\Content.IE5\R020E599\A320-Sharklets_EasyJet.jpg">
            <a:extLst>
              <a:ext uri="{FF2B5EF4-FFF2-40B4-BE49-F238E27FC236}">
                <a16:creationId xmlns="" xmlns:a16="http://schemas.microsoft.com/office/drawing/2014/main" id="{FCC054C0-90F1-4092-A849-E01A92A464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015" b="599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1843398C-AB90-43F4-8D08-511A4F5246D8}"/>
              </a:ext>
            </a:extLst>
          </p:cNvPr>
          <p:cNvSpPr/>
          <p:nvPr/>
        </p:nvSpPr>
        <p:spPr>
          <a:xfrm>
            <a:off x="0" y="2195602"/>
            <a:ext cx="12192000" cy="997974"/>
          </a:xfrm>
          <a:prstGeom prst="rect">
            <a:avLst/>
          </a:prstGeom>
          <a:solidFill>
            <a:srgbClr val="393536">
              <a:alpha val="9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AAB34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95839"/>
            <a:ext cx="10515600" cy="2852737"/>
          </a:xfrm>
        </p:spPr>
        <p:txBody>
          <a:bodyPr>
            <a:normAutofit/>
          </a:bodyPr>
          <a:lstStyle/>
          <a:p>
            <a:r>
              <a:rPr lang="en-GB" sz="5400" dirty="0">
                <a:solidFill>
                  <a:srgbClr val="FFC000"/>
                </a:solidFill>
                <a:latin typeface="Frutiger LT Std 55 Roman" panose="020B0602020204020204" pitchFamily="34" charset="0"/>
              </a:rPr>
              <a:t>YOUR ITINERARY </a:t>
            </a:r>
            <a:r>
              <a:rPr lang="en-GB" sz="5400" dirty="0">
                <a:solidFill>
                  <a:schemeClr val="bg1"/>
                </a:solidFill>
                <a:latin typeface="Frutiger LT Std 55 Roman" panose="020B0602020204020204" pitchFamily="34" charset="0"/>
              </a:rPr>
              <a:t>– DAY 1</a:t>
            </a:r>
            <a:r>
              <a:rPr lang="en-GB" dirty="0">
                <a:solidFill>
                  <a:schemeClr val="bg1"/>
                </a:solidFill>
              </a:rPr>
              <a:t/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/>
            </a:r>
            <a:br>
              <a:rPr lang="en-GB" dirty="0">
                <a:solidFill>
                  <a:schemeClr val="bg1"/>
                </a:solidFill>
              </a:rPr>
            </a:br>
            <a:endParaRPr lang="en-GB" sz="1800" dirty="0">
              <a:solidFill>
                <a:schemeClr val="bg1"/>
              </a:solidFill>
              <a:latin typeface="Frutiger LT Std 45 Light" panose="020B04020202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8711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P:\Marketing\Iceland\Signature-Shots_Iceland\ICELAND-HIRES-print\©General-Use-print\Full-Iceland-Ma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1371" y="30899"/>
            <a:ext cx="11926136" cy="6698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rc 7"/>
          <p:cNvSpPr/>
          <p:nvPr/>
        </p:nvSpPr>
        <p:spPr>
          <a:xfrm rot="19857032">
            <a:off x="2836458" y="3006687"/>
            <a:ext cx="5459202" cy="2916493"/>
          </a:xfrm>
          <a:prstGeom prst="arc">
            <a:avLst>
              <a:gd name="adj1" fmla="val 3147426"/>
              <a:gd name="adj2" fmla="val 10294492"/>
            </a:avLst>
          </a:prstGeom>
          <a:noFill/>
          <a:ln w="508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3448186">
            <a:off x="2954487" y="5649498"/>
            <a:ext cx="472608" cy="47625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  <a:extLst/>
        </p:spPr>
      </p:pic>
      <p:pic>
        <p:nvPicPr>
          <p:cNvPr id="1026" name="Picture 2" descr="http://theflightreviews.com/wp-content/uploads/2015/09/icelandair_737MAX_big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37738" y="1864736"/>
            <a:ext cx="5437899" cy="3128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5A79FF49-DEB4-4BF9-8881-889D62E569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0010" y="6128084"/>
            <a:ext cx="2666552" cy="54390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1C05AADC-DA89-40E4-8069-23C8CBE4CFFA}"/>
              </a:ext>
            </a:extLst>
          </p:cNvPr>
          <p:cNvGrpSpPr/>
          <p:nvPr/>
        </p:nvGrpSpPr>
        <p:grpSpPr>
          <a:xfrm>
            <a:off x="7868405" y="5332739"/>
            <a:ext cx="3248167" cy="1265769"/>
            <a:chOff x="7677336" y="5312979"/>
            <a:chExt cx="3248167" cy="1043153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8F111D9D-37B8-4A80-B8E0-A9C5F24B9A43}"/>
                </a:ext>
              </a:extLst>
            </p:cNvPr>
            <p:cNvSpPr/>
            <p:nvPr/>
          </p:nvSpPr>
          <p:spPr>
            <a:xfrm>
              <a:off x="7677336" y="5312979"/>
              <a:ext cx="3248167" cy="1043153"/>
            </a:xfrm>
            <a:prstGeom prst="rect">
              <a:avLst/>
            </a:prstGeom>
            <a:solidFill>
              <a:srgbClr val="393536">
                <a:alpha val="9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AAB34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2D350707-BF46-4496-A80B-F17E8564FCDF}"/>
                </a:ext>
              </a:extLst>
            </p:cNvPr>
            <p:cNvSpPr/>
            <p:nvPr/>
          </p:nvSpPr>
          <p:spPr>
            <a:xfrm>
              <a:off x="7677336" y="5374846"/>
              <a:ext cx="3248167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chemeClr val="bg1"/>
                  </a:solidFill>
                  <a:latin typeface="Frutiger LT Std 45 Light" panose="020B0402020204020204" pitchFamily="34" charset="0"/>
                  <a:cs typeface="Arial" panose="020B0604020202020204" pitchFamily="34" charset="0"/>
                </a:rPr>
                <a:t>Fly from </a:t>
              </a:r>
              <a:r>
                <a:rPr lang="en-GB" sz="2400" dirty="0" smtClean="0">
                  <a:solidFill>
                    <a:schemeClr val="bg1"/>
                  </a:solidFill>
                  <a:latin typeface="Frutiger LT Std 45 Light" panose="020B0402020204020204" pitchFamily="34" charset="0"/>
                  <a:cs typeface="Arial" panose="020B0604020202020204" pitchFamily="34" charset="0"/>
                </a:rPr>
                <a:t>Glasgow </a:t>
              </a:r>
              <a:r>
                <a:rPr lang="en-GB" sz="2400" dirty="0">
                  <a:solidFill>
                    <a:schemeClr val="bg1"/>
                  </a:solidFill>
                  <a:latin typeface="Frutiger LT Std 45 Light" panose="020B0402020204020204" pitchFamily="34" charset="0"/>
                  <a:cs typeface="Arial" panose="020B0604020202020204" pitchFamily="34" charset="0"/>
                </a:rPr>
                <a:t>to Keflavik with Icelandair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2407763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81E7104-EEB2-4F6B-995C-B206F894D3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35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3D98261A-DDD0-469B-AF9D-7EB2B90BF939}"/>
              </a:ext>
            </a:extLst>
          </p:cNvPr>
          <p:cNvGrpSpPr/>
          <p:nvPr/>
        </p:nvGrpSpPr>
        <p:grpSpPr>
          <a:xfrm>
            <a:off x="0" y="345989"/>
            <a:ext cx="5461686" cy="723607"/>
            <a:chOff x="0" y="345989"/>
            <a:chExt cx="5461686" cy="723607"/>
          </a:xfrm>
        </p:grpSpPr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27294BE3-598D-45C4-9248-8081494DDEEA}"/>
                </a:ext>
              </a:extLst>
            </p:cNvPr>
            <p:cNvSpPr/>
            <p:nvPr/>
          </p:nvSpPr>
          <p:spPr>
            <a:xfrm>
              <a:off x="0" y="345989"/>
              <a:ext cx="5362832" cy="723607"/>
            </a:xfrm>
            <a:prstGeom prst="rect">
              <a:avLst/>
            </a:prstGeom>
            <a:solidFill>
              <a:srgbClr val="393536">
                <a:alpha val="9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AAB34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="" xmlns:a16="http://schemas.microsoft.com/office/drawing/2014/main" id="{B6D7BC85-F94A-4D34-9D5F-A92CB625BA7F}"/>
                </a:ext>
              </a:extLst>
            </p:cNvPr>
            <p:cNvSpPr/>
            <p:nvPr/>
          </p:nvSpPr>
          <p:spPr>
            <a:xfrm>
              <a:off x="0" y="483378"/>
              <a:ext cx="546168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chemeClr val="bg1"/>
                  </a:solidFill>
                  <a:latin typeface="Frutiger LT Std 45 Light" panose="020B0402020204020204" pitchFamily="34" charset="0"/>
                  <a:cs typeface="Arial" panose="020B0604020202020204" pitchFamily="34" charset="0"/>
                </a:rPr>
                <a:t>Drive across the Reykjanes Peninsula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A618585-C84C-4907-AD9B-193A6829C2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0026" y="6167635"/>
            <a:ext cx="2654924" cy="54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27325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3515</TotalTime>
  <Words>529</Words>
  <Application>Microsoft Office PowerPoint</Application>
  <PresentationFormat>Custom</PresentationFormat>
  <Paragraphs>126</Paragraphs>
  <Slides>43</Slides>
  <Notes>20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45" baseType="lpstr">
      <vt:lpstr>Office Theme</vt:lpstr>
      <vt:lpstr>1_Office Theme</vt:lpstr>
      <vt:lpstr>Turnbull High School VISIT ICELAND 2018</vt:lpstr>
      <vt:lpstr>Slide 2</vt:lpstr>
      <vt:lpstr>Slide 3</vt:lpstr>
      <vt:lpstr>Slide 4</vt:lpstr>
      <vt:lpstr>Slide 5</vt:lpstr>
      <vt:lpstr>Slide 6</vt:lpstr>
      <vt:lpstr>YOUR ITINERARY – DAY 1  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Erica Van Rooyen</dc:creator>
  <cp:lastModifiedBy>026pwalker</cp:lastModifiedBy>
  <cp:revision>222</cp:revision>
  <dcterms:created xsi:type="dcterms:W3CDTF">2016-04-27T08:28:19Z</dcterms:created>
  <dcterms:modified xsi:type="dcterms:W3CDTF">2017-12-11T18:32:30Z</dcterms:modified>
</cp:coreProperties>
</file>