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5"/>
  </p:notes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4" r:id="rId10"/>
    <p:sldId id="263" r:id="rId11"/>
    <p:sldId id="265" r:id="rId12"/>
    <p:sldId id="268" r:id="rId13"/>
    <p:sldId id="269" r:id="rId14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442" y="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84313" y="900113"/>
            <a:ext cx="4587875" cy="344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8225" cy="5038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1A205E8-7996-4D46-AED6-8F98532364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C73D3F9-7802-450E-ABED-61CB27068F6E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1A0CBB6-AC3C-4619-9708-16691103158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1762EAC-195D-4788-81A0-3D4136EBD06C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4EC20F1-9B52-4A87-A765-60B302121400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A402316-8D55-4F17-8440-703B31A9B31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88D7A8D-432C-4271-8728-33AC9360200F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F273123-7A83-47BD-9749-DDAC2029025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D4D3A96-89F3-405D-8BF6-EB5F0915211C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A7B4EE6-E152-4AE2-A0EB-91DCEF2125FF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tIns="0" rIns="20159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BA3B0-093F-47AD-9E76-47C296DA9D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E06D2-B991-48FD-8A97-580052B0B8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4F85-5E50-4BE8-B110-D0C0698900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76263"/>
            <a:ext cx="7197725" cy="7191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83D47-973A-4B24-A0E6-68F593490E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BA443-B5B6-41DF-AFDD-C241E5CA62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2F3E6-EF13-4157-B297-E8CB7BE369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77B14-6B23-46AF-9B70-9AFC0ACCE5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5082-3BEA-476F-BB1F-77072537A3C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E69F4-2583-48E9-9861-57D7D3636D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B63B7-68DD-4C6B-ABFB-48C4F13FC4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E656-4948-4CA9-B80D-A54EEE0A0B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489325" y="1220788"/>
            <a:ext cx="5797550" cy="453707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823325" y="5908675"/>
            <a:ext cx="171450" cy="17145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1113" y="6411913"/>
            <a:ext cx="10102851" cy="11477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830763" y="6856413"/>
            <a:ext cx="5249862" cy="7032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lIns="50397" rIns="50397" bIns="50397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288" y="7007225"/>
            <a:ext cx="673100" cy="401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9EF05-4519-42FB-824D-1FD17BAE9B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113" y="-7938"/>
            <a:ext cx="10102851" cy="1147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763" y="-7938"/>
            <a:ext cx="5249862" cy="703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503238" y="776288"/>
            <a:ext cx="907415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0397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03238" y="2133600"/>
            <a:ext cx="90741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050" y="7007225"/>
            <a:ext cx="3695700" cy="40163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013" y="7007225"/>
            <a:ext cx="841375" cy="40163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8AA5257-6645-41D8-98BC-D19F8BDDF3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0638" y="223838"/>
            <a:ext cx="10120313" cy="7143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0" r:id="rId2"/>
    <p:sldLayoutId id="2147483699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700" r:id="rId9"/>
    <p:sldLayoutId id="2147483696" r:id="rId10"/>
    <p:sldLayoutId id="2147483697" r:id="rId11"/>
    <p:sldLayoutId id="214748370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5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9pPr>
    </p:titleStyle>
    <p:bodyStyle>
      <a:lvl1pPr marL="301625" indent="-301625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714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714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688" indent="-231775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231775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s.glowscotland.org.uk/ed/turnbullenglish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/>
        <p:txBody>
          <a:bodyPr tIns="27215"/>
          <a:lstStyle/>
          <a:p>
            <a:pPr fontAlgn="auto"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/>
            </a:pPr>
            <a:r>
              <a:rPr lang="en-GB" dirty="0"/>
              <a:t>Welcome to English</a:t>
            </a:r>
          </a:p>
        </p:txBody>
      </p:sp>
      <p:sp>
        <p:nvSpPr>
          <p:cNvPr id="6147" name="Subtitle 4"/>
          <p:cNvSpPr>
            <a:spLocks noGrp="1"/>
          </p:cNvSpPr>
          <p:nvPr>
            <p:ph type="subTitle" idx="1"/>
          </p:nvPr>
        </p:nvSpPr>
        <p:spPr>
          <a:xfrm>
            <a:off x="587375" y="3559175"/>
            <a:ext cx="8659813" cy="1931988"/>
          </a:xfrm>
        </p:spPr>
        <p:txBody>
          <a:bodyPr/>
          <a:lstStyle/>
          <a:p>
            <a:pPr marR="0"/>
            <a:r>
              <a:rPr lang="en-GB" dirty="0"/>
              <a:t>Turnbull High School</a:t>
            </a:r>
          </a:p>
          <a:p>
            <a:pPr marR="0"/>
            <a:r>
              <a:rPr lang="en-GB" dirty="0"/>
              <a:t>P7 Parent Information Evening</a:t>
            </a:r>
          </a:p>
        </p:txBody>
      </p:sp>
      <p:pic>
        <p:nvPicPr>
          <p:cNvPr id="6148" name="Picture 5" descr="N:\turnbull colour badge Transparent Backgroun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69325" y="900113"/>
            <a:ext cx="1222375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35550" y="377507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452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noFill/>
        </p:spPr>
        <p:txBody>
          <a:bodyPr tIns="33264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Homework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Stage appropriate homework booklet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Writing linked to class novel/play/poem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Redrafting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Reading (either personal or class text)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Research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Practising – solo/group presentations</a:t>
            </a:r>
          </a:p>
        </p:txBody>
      </p:sp>
      <p:pic>
        <p:nvPicPr>
          <p:cNvPr id="16388" name="Picture 6" descr="Intro 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0313" y="5003800"/>
            <a:ext cx="4857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4851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6" descr="Intro 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8543" y="6171557"/>
            <a:ext cx="2376265" cy="111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noFill/>
        </p:spPr>
        <p:txBody>
          <a:bodyPr tIns="33264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Parent Support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Encourage reading and model reading at home</a:t>
            </a:r>
          </a:p>
          <a:p>
            <a:pPr marL="431800" indent="-323850">
              <a:buSzPct val="4500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Help your child to be organised -  homework/planner/materials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Get involved – read your child’s work and feel free to comment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Children learn better when families learn together</a:t>
            </a:r>
          </a:p>
          <a:p>
            <a:pPr marL="431800" indent="-323850">
              <a:buSzPct val="4500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23453"/>
            <a:ext cx="9074150" cy="1260475"/>
          </a:xfrm>
        </p:spPr>
        <p:txBody>
          <a:bodyPr/>
          <a:lstStyle/>
          <a:p>
            <a:r>
              <a:rPr lang="en-GB" dirty="0"/>
              <a:t>Extra Curricular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595002"/>
            <a:ext cx="9074150" cy="4838700"/>
          </a:xfrm>
        </p:spPr>
        <p:txBody>
          <a:bodyPr/>
          <a:lstStyle/>
          <a:p>
            <a:r>
              <a:rPr lang="en-GB" dirty="0"/>
              <a:t>Reading Club </a:t>
            </a:r>
          </a:p>
          <a:p>
            <a:r>
              <a:rPr lang="en-GB" dirty="0"/>
              <a:t>Film Club</a:t>
            </a:r>
          </a:p>
          <a:p>
            <a:r>
              <a:rPr lang="en-GB" dirty="0"/>
              <a:t>Board Games Club</a:t>
            </a:r>
          </a:p>
          <a:p>
            <a:r>
              <a:rPr lang="en-GB" dirty="0"/>
              <a:t>S1 Literacy Committee</a:t>
            </a:r>
          </a:p>
          <a:p>
            <a:r>
              <a:rPr lang="en-GB" dirty="0"/>
              <a:t>World Book Day /Book Week Scotland Activities</a:t>
            </a:r>
          </a:p>
          <a:p>
            <a:r>
              <a:rPr lang="en-GB" dirty="0"/>
              <a:t>Word Mania Competitions</a:t>
            </a:r>
          </a:p>
          <a:p>
            <a:r>
              <a:rPr lang="en-GB" dirty="0"/>
              <a:t>Writing Competitions</a:t>
            </a:r>
          </a:p>
          <a:p>
            <a:r>
              <a:rPr lang="en-GB" dirty="0"/>
              <a:t>Theatre and Cinema trips</a:t>
            </a:r>
          </a:p>
          <a:p>
            <a:r>
              <a:rPr lang="en-GB" dirty="0"/>
              <a:t>Author Visits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19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56" y="3297238"/>
            <a:ext cx="2173444" cy="21734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000" y="2962817"/>
            <a:ext cx="1428750" cy="952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Want to know 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183" y="2036763"/>
            <a:ext cx="9074150" cy="4838700"/>
          </a:xfrm>
        </p:spPr>
        <p:txBody>
          <a:bodyPr/>
          <a:lstStyle/>
          <a:p>
            <a:r>
              <a:rPr lang="en-GB" dirty="0"/>
              <a:t>We have our own department blog: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https://blogs.glowscotland.org.uk/ed/turnbullenglish/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(or simply               ‘Turnbull English Blog’)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                             @</a:t>
            </a:r>
            <a:r>
              <a:rPr lang="en-GB" dirty="0" err="1"/>
              <a:t>TurnbullEnglish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932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The English department at Turnbull High School is a large and busy department. 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We strive to provide pupils with a valuable and enjoyable learning experience, building on existing English and Literacy skills gained in primary school.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Incorporate new and challenging skills, including experiencing modern classic literature and even media skills.</a:t>
            </a:r>
            <a:endParaRPr lang="en-GB" dirty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  <p:pic>
        <p:nvPicPr>
          <p:cNvPr id="7172" name="Picture 6" descr="Intro pi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7013" y="6079605"/>
            <a:ext cx="3143819" cy="148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921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6" descr="Intro pi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3775" y="6137568"/>
            <a:ext cx="2449065" cy="115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2030111"/>
            <a:ext cx="9074150" cy="4838700"/>
          </a:xfrm>
        </p:spPr>
        <p:txBody>
          <a:bodyPr>
            <a:normAutofit fontScale="77500" lnSpcReduction="20000"/>
          </a:bodyPr>
          <a:lstStyle/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The department is made up of the following staff members: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TBC (Principal Teacher of English)</a:t>
            </a:r>
            <a:endParaRPr lang="en-GB" dirty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/>
              <a:t>Mr</a:t>
            </a:r>
            <a:r>
              <a:rPr lang="en-US" b="1" dirty="0"/>
              <a:t> M Hendrie (Principal Teacher of Pastoral Care)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Mrs A McBride(Principal Teacher of Pastoral Care)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/>
              <a:t>Ms</a:t>
            </a:r>
            <a:r>
              <a:rPr lang="en-US" b="1" dirty="0"/>
              <a:t> A Boardman (Acting Principal Teacher of Pastoral Care)</a:t>
            </a:r>
            <a:endParaRPr lang="en-GB" dirty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b="1" dirty="0"/>
              <a:t>Mrs K Jack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b="1" dirty="0"/>
              <a:t>Ms A Young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b="1" dirty="0"/>
              <a:t>Mr A Thomson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b="1" dirty="0"/>
              <a:t>Miss B Wilson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b="1" dirty="0"/>
              <a:t>Mrs L Thompson (Depute Head Teacher)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The English department also benefits from a close relationship with the school librarian.</a:t>
            </a:r>
            <a:endParaRPr lang="en-GB" dirty="0"/>
          </a:p>
        </p:txBody>
      </p:sp>
    </p:spTree>
  </p:cSld>
  <p:clrMapOvr>
    <a:masterClrMapping/>
  </p:clrMapOvr>
  <p:transition advTm="16037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2411413"/>
            <a:ext cx="9070975" cy="4384675"/>
          </a:xfrm>
        </p:spPr>
        <p:txBody>
          <a:bodyPr/>
          <a:lstStyle/>
          <a:p>
            <a:pPr marL="431800" indent="-323850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The BGE covers all teaching and learning in S1 to S3</a:t>
            </a:r>
          </a:p>
          <a:p>
            <a:pPr marL="431800" indent="-323850">
              <a:buSzPct val="4500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Pupils cover the whole range of Experiences and Outcomes associated with English and Literacy within A Curriculum for Excellence. </a:t>
            </a:r>
          </a:p>
          <a:p>
            <a:pPr marL="431800" indent="-323850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Progress within a level is assessed using the English &amp; Literacy Benchmarks</a:t>
            </a:r>
          </a:p>
          <a:p>
            <a:pPr marL="431800" indent="-323850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buFont typeface="Wingdings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buFont typeface="Wingdings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buFont typeface="Wingdings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BGE – Broad General Education</a:t>
            </a:r>
          </a:p>
        </p:txBody>
      </p:sp>
      <p:pic>
        <p:nvPicPr>
          <p:cNvPr id="9220" name="Picture 6" descr="Intro 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56438" y="5953125"/>
            <a:ext cx="284162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483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S1 – S3 Course Structure</a:t>
            </a:r>
          </a:p>
        </p:txBody>
      </p:sp>
      <p:pic>
        <p:nvPicPr>
          <p:cNvPr id="112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55763" y="1547813"/>
            <a:ext cx="6127750" cy="5759450"/>
          </a:xfrm>
          <a:noFill/>
        </p:spPr>
      </p:pic>
    </p:spTree>
  </p:cSld>
  <p:clrMapOvr>
    <a:masterClrMapping/>
  </p:clrMapOvr>
  <p:transition spd="med" advTm="19953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6" descr="Intro 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8584" y="6407547"/>
            <a:ext cx="244827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323453"/>
            <a:ext cx="9072563" cy="1259946"/>
          </a:xfrm>
        </p:spPr>
        <p:txBody>
          <a:bodyPr tIns="33264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Reading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03808" y="1540856"/>
            <a:ext cx="4454027" cy="726813"/>
          </a:xfrm>
        </p:spPr>
        <p:txBody>
          <a:bodyPr/>
          <a:lstStyle/>
          <a:p>
            <a:r>
              <a:rPr lang="en-GB" dirty="0"/>
              <a:t>Skills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5120595" y="1545826"/>
            <a:ext cx="4455776" cy="721843"/>
          </a:xfrm>
        </p:spPr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503808" y="2267669"/>
            <a:ext cx="4454027" cy="511256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bg1"/>
              </a:buClr>
            </a:pPr>
            <a:r>
              <a:rPr lang="en-GB" dirty="0"/>
              <a:t>Use reading strategies to understand, analyse and evaluate a variety of texts, including Prose, Drama, Poetry, Media and Non-Fiction</a:t>
            </a:r>
          </a:p>
          <a:p>
            <a:pPr>
              <a:buClr>
                <a:schemeClr val="bg1"/>
              </a:buClr>
            </a:pPr>
            <a:r>
              <a:rPr lang="en-GB" dirty="0"/>
              <a:t>Find, use and organise information, including developing critical literacy skills </a:t>
            </a:r>
          </a:p>
          <a:p>
            <a:pPr>
              <a:buClr>
                <a:schemeClr val="bg1"/>
              </a:buClr>
            </a:pPr>
            <a:r>
              <a:rPr lang="en-GB" dirty="0"/>
              <a:t>Develop close reading skills through study of fiction &amp; non-fiction passages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5120595" y="2267669"/>
            <a:ext cx="4455776" cy="417646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>
              <a:buClr>
                <a:schemeClr val="bg1"/>
              </a:buClr>
            </a:pPr>
            <a:r>
              <a:rPr lang="en-GB" dirty="0"/>
              <a:t>Produce </a:t>
            </a:r>
            <a:r>
              <a:rPr lang="en-GB" b="1" dirty="0"/>
              <a:t> </a:t>
            </a:r>
            <a:r>
              <a:rPr lang="en-GB" sz="3200" b="1" dirty="0"/>
              <a:t>2</a:t>
            </a:r>
            <a:r>
              <a:rPr lang="en-GB" b="1" dirty="0"/>
              <a:t> Critical Essays</a:t>
            </a:r>
            <a:r>
              <a:rPr lang="en-GB" dirty="0"/>
              <a:t> of Literature (different genres)</a:t>
            </a:r>
          </a:p>
          <a:p>
            <a:pPr lvl="0">
              <a:buClr>
                <a:schemeClr val="bg1"/>
              </a:buClr>
              <a:buNone/>
            </a:pPr>
            <a:endParaRPr lang="en-GB" dirty="0"/>
          </a:p>
          <a:p>
            <a:pPr lvl="0">
              <a:buClr>
                <a:schemeClr val="bg1"/>
              </a:buClr>
            </a:pPr>
            <a:r>
              <a:rPr lang="en-GB" dirty="0"/>
              <a:t>Demonstrate understanding of media techniques through the completion of a </a:t>
            </a:r>
            <a:r>
              <a:rPr lang="en-GB" b="1" dirty="0"/>
              <a:t>media related task</a:t>
            </a:r>
          </a:p>
          <a:p>
            <a:pPr lvl="0">
              <a:buClr>
                <a:schemeClr val="bg1"/>
              </a:buClr>
              <a:buNone/>
            </a:pPr>
            <a:endParaRPr lang="en-GB" dirty="0"/>
          </a:p>
          <a:p>
            <a:pPr>
              <a:buClr>
                <a:schemeClr val="bg1"/>
              </a:buClr>
            </a:pPr>
            <a:r>
              <a:rPr lang="en-GB" dirty="0"/>
              <a:t>Complete a selection of </a:t>
            </a:r>
            <a:r>
              <a:rPr lang="en-GB" b="1" dirty="0"/>
              <a:t>close reading exercises</a:t>
            </a:r>
            <a:endParaRPr lang="en-GB" dirty="0"/>
          </a:p>
        </p:txBody>
      </p:sp>
    </p:spTree>
  </p:cSld>
  <p:clrMapOvr>
    <a:masterClrMapping/>
  </p:clrMapOvr>
  <p:transition spd="med" advTm="19937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323453"/>
            <a:ext cx="9072563" cy="1259946"/>
          </a:xfrm>
        </p:spPr>
        <p:txBody>
          <a:bodyPr tIns="33264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Writing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3808" y="1547589"/>
            <a:ext cx="4454027" cy="726813"/>
          </a:xfrm>
        </p:spPr>
        <p:txBody>
          <a:bodyPr/>
          <a:lstStyle/>
          <a:p>
            <a:r>
              <a:rPr lang="en-GB" dirty="0"/>
              <a:t>Skills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5120595" y="1552559"/>
            <a:ext cx="4455776" cy="721843"/>
          </a:xfrm>
        </p:spPr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03808" y="2274402"/>
            <a:ext cx="4454027" cy="503382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>
              <a:buClr>
                <a:schemeClr val="bg1"/>
              </a:buClr>
            </a:pPr>
            <a:r>
              <a:rPr lang="en-GB" dirty="0"/>
              <a:t>Create a broad range of texts of increasing complexity, using more sophisticated language</a:t>
            </a:r>
          </a:p>
          <a:p>
            <a:pPr lvl="0">
              <a:buClr>
                <a:schemeClr val="bg1"/>
              </a:buClr>
            </a:pPr>
            <a:r>
              <a:rPr lang="en-GB" dirty="0"/>
              <a:t>Find, use and organise information</a:t>
            </a:r>
          </a:p>
          <a:p>
            <a:pPr lvl="0">
              <a:buClr>
                <a:schemeClr val="bg1"/>
              </a:buClr>
            </a:pPr>
            <a:r>
              <a:rPr lang="en-GB" dirty="0"/>
              <a:t>Develop and apply knowledge and understanding of language</a:t>
            </a:r>
          </a:p>
          <a:p>
            <a:pPr>
              <a:buClr>
                <a:schemeClr val="bg1"/>
              </a:buClr>
            </a:pPr>
            <a:r>
              <a:rPr lang="en-GB" dirty="0"/>
              <a:t>Write with increasing accuracy, making effective use of spelling, grammar and punctuation 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120595" y="2274402"/>
            <a:ext cx="4455776" cy="366567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>
              <a:buClr>
                <a:schemeClr val="bg1"/>
              </a:buClr>
            </a:pPr>
            <a:r>
              <a:rPr lang="en-GB" dirty="0"/>
              <a:t>Produce a piece of </a:t>
            </a:r>
            <a:r>
              <a:rPr lang="en-GB" b="1" dirty="0"/>
              <a:t>personal reflective writing</a:t>
            </a:r>
            <a:r>
              <a:rPr lang="en-GB" dirty="0"/>
              <a:t> </a:t>
            </a:r>
          </a:p>
          <a:p>
            <a:pPr lvl="0">
              <a:buClr>
                <a:schemeClr val="bg1"/>
              </a:buClr>
              <a:buNone/>
            </a:pPr>
            <a:endParaRPr lang="en-GB" dirty="0"/>
          </a:p>
          <a:p>
            <a:pPr lvl="0">
              <a:buClr>
                <a:schemeClr val="bg1"/>
              </a:buClr>
            </a:pPr>
            <a:r>
              <a:rPr lang="en-GB" dirty="0"/>
              <a:t>Produce a piece of </a:t>
            </a:r>
            <a:r>
              <a:rPr lang="en-GB" b="1" dirty="0"/>
              <a:t>imaginative writing</a:t>
            </a:r>
          </a:p>
          <a:p>
            <a:pPr lvl="0">
              <a:buClr>
                <a:schemeClr val="bg1"/>
              </a:buClr>
              <a:buNone/>
            </a:pPr>
            <a:endParaRPr lang="en-GB" dirty="0"/>
          </a:p>
          <a:p>
            <a:pPr lvl="0">
              <a:buClr>
                <a:schemeClr val="bg1"/>
              </a:buClr>
            </a:pPr>
            <a:r>
              <a:rPr lang="en-GB" dirty="0"/>
              <a:t>Produce a piece of </a:t>
            </a:r>
            <a:r>
              <a:rPr lang="en-GB" b="1" dirty="0"/>
              <a:t>discursive writing</a:t>
            </a:r>
            <a:endParaRPr lang="en-GB" dirty="0"/>
          </a:p>
        </p:txBody>
      </p:sp>
      <p:pic>
        <p:nvPicPr>
          <p:cNvPr id="13316" name="Picture 6" descr="Intro 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24" y="6516141"/>
            <a:ext cx="1944215" cy="9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46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6" descr="Intro 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60591" y="6189814"/>
            <a:ext cx="2337471" cy="109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467469"/>
            <a:ext cx="9072563" cy="1259946"/>
          </a:xfrm>
        </p:spPr>
        <p:txBody>
          <a:bodyPr tIns="33264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Listening &amp; Talking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3808" y="1763613"/>
            <a:ext cx="4454027" cy="726813"/>
          </a:xfrm>
        </p:spPr>
        <p:txBody>
          <a:bodyPr/>
          <a:lstStyle/>
          <a:p>
            <a:r>
              <a:rPr lang="en-GB" dirty="0"/>
              <a:t>Skills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5120595" y="1768583"/>
            <a:ext cx="4455776" cy="721843"/>
          </a:xfrm>
        </p:spPr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503808" y="2490426"/>
            <a:ext cx="4454027" cy="423919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>
              <a:buClr>
                <a:schemeClr val="bg1"/>
              </a:buClr>
            </a:pPr>
            <a:r>
              <a:rPr lang="en-GB" dirty="0"/>
              <a:t>Use listening strategies to understand, discuss, analyse and evaluate a wide range of spoken texts</a:t>
            </a:r>
          </a:p>
          <a:p>
            <a:pPr lvl="0">
              <a:buClr>
                <a:schemeClr val="bg1"/>
              </a:buClr>
            </a:pPr>
            <a:r>
              <a:rPr lang="en-GB" dirty="0"/>
              <a:t>Develop higher order thinking and questioning skills</a:t>
            </a:r>
          </a:p>
          <a:p>
            <a:pPr>
              <a:buClr>
                <a:schemeClr val="bg1"/>
              </a:buClr>
            </a:pPr>
            <a:r>
              <a:rPr lang="en-GB" dirty="0"/>
              <a:t>Use verbal and non-verbal skills with greater confidence, as well as using language effectively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120595" y="2490426"/>
            <a:ext cx="4455776" cy="373768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>
              <a:buClr>
                <a:schemeClr val="bg1"/>
              </a:buClr>
            </a:pPr>
            <a:r>
              <a:rPr lang="en-GB" dirty="0"/>
              <a:t>Complete a selection of </a:t>
            </a:r>
            <a:r>
              <a:rPr lang="en-GB" b="1" dirty="0"/>
              <a:t>listening exercises</a:t>
            </a:r>
          </a:p>
          <a:p>
            <a:pPr>
              <a:buClr>
                <a:schemeClr val="bg1"/>
              </a:buClr>
            </a:pPr>
            <a:endParaRPr lang="en-GB" dirty="0"/>
          </a:p>
          <a:p>
            <a:pPr lvl="0">
              <a:buClr>
                <a:schemeClr val="bg1"/>
              </a:buClr>
            </a:pPr>
            <a:r>
              <a:rPr lang="en-GB" dirty="0"/>
              <a:t>Take part in </a:t>
            </a:r>
            <a:r>
              <a:rPr lang="en-GB" b="1" dirty="0"/>
              <a:t>group discussions/ group presentations</a:t>
            </a:r>
          </a:p>
          <a:p>
            <a:pPr>
              <a:buClr>
                <a:schemeClr val="bg1"/>
              </a:buClr>
            </a:pPr>
            <a:endParaRPr lang="en-GB" dirty="0"/>
          </a:p>
          <a:p>
            <a:pPr lvl="0">
              <a:buClr>
                <a:schemeClr val="bg1"/>
              </a:buClr>
            </a:pPr>
            <a:r>
              <a:rPr lang="en-GB" dirty="0"/>
              <a:t>Deliver a </a:t>
            </a:r>
            <a:r>
              <a:rPr lang="en-GB" b="1" dirty="0"/>
              <a:t>solo talk</a:t>
            </a:r>
            <a:r>
              <a:rPr lang="en-GB" dirty="0"/>
              <a:t> presentation</a:t>
            </a:r>
          </a:p>
          <a:p>
            <a:pPr>
              <a:buClr>
                <a:schemeClr val="bg1"/>
              </a:buClr>
            </a:pPr>
            <a:endParaRPr lang="en-GB" dirty="0"/>
          </a:p>
        </p:txBody>
      </p:sp>
    </p:spTree>
  </p:cSld>
  <p:clrMapOvr>
    <a:masterClrMapping/>
  </p:clrMapOvr>
  <p:transition spd="med" advTm="19983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noFill/>
        </p:spPr>
        <p:txBody>
          <a:bodyPr tIns="33264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Assessment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Pupils are assessed continually throughout the school year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Assessment is both formative and summative, formal and informal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All pupils have a departmental Personal Learning Plan, recording progress and future targets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dirty="0"/>
              <a:t>Pupils regularly receive feedback from teachers, as well as fellow pupils through self/peer assessment</a:t>
            </a:r>
          </a:p>
          <a:p>
            <a:pPr marL="431800" indent="-323850">
              <a:buSzPct val="4500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dirty="0"/>
          </a:p>
        </p:txBody>
      </p:sp>
      <p:pic>
        <p:nvPicPr>
          <p:cNvPr id="17412" name="Picture 6" descr="Intro 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56535" y="5952610"/>
            <a:ext cx="2841527" cy="133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7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607</Words>
  <Application>Microsoft Office PowerPoint</Application>
  <PresentationFormat>Custom</PresentationFormat>
  <Paragraphs>115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Welcome to English</vt:lpstr>
      <vt:lpstr>Department</vt:lpstr>
      <vt:lpstr>Staff</vt:lpstr>
      <vt:lpstr>BGE – Broad General Education</vt:lpstr>
      <vt:lpstr>S1 – S3 Course Structure</vt:lpstr>
      <vt:lpstr>Reading</vt:lpstr>
      <vt:lpstr>Writing</vt:lpstr>
      <vt:lpstr>Listening &amp; Talking</vt:lpstr>
      <vt:lpstr>Assessment</vt:lpstr>
      <vt:lpstr>Homework</vt:lpstr>
      <vt:lpstr>Parent Support</vt:lpstr>
      <vt:lpstr>Extra Curricular</vt:lpstr>
      <vt:lpstr>Want to know more?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English</dc:title>
  <dc:creator>Kat</dc:creator>
  <cp:lastModifiedBy>Mrs Cimmino</cp:lastModifiedBy>
  <cp:revision>32</cp:revision>
  <cp:lastPrinted>1601-01-01T00:00:00Z</cp:lastPrinted>
  <dcterms:created xsi:type="dcterms:W3CDTF">2015-09-06T15:42:55Z</dcterms:created>
  <dcterms:modified xsi:type="dcterms:W3CDTF">2022-06-30T12:10:04Z</dcterms:modified>
</cp:coreProperties>
</file>