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9" r:id="rId4"/>
    <p:sldId id="258" r:id="rId5"/>
    <p:sldId id="265" r:id="rId6"/>
    <p:sldId id="264" r:id="rId7"/>
    <p:sldId id="261" r:id="rId8"/>
    <p:sldId id="262" r:id="rId9"/>
    <p:sldId id="266" r:id="rId10"/>
    <p:sldId id="267" r:id="rId11"/>
    <p:sldId id="268"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87" autoAdjust="0"/>
  </p:normalViewPr>
  <p:slideViewPr>
    <p:cSldViewPr>
      <p:cViewPr varScale="1">
        <p:scale>
          <a:sx n="85" d="100"/>
          <a:sy n="85" d="100"/>
        </p:scale>
        <p:origin x="-6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46" y="-96"/>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FD4ABC8-FE65-4C9E-AD74-D3B53E021EC4}" type="datetimeFigureOut">
              <a:rPr lang="en-GB" smtClean="0"/>
              <a:t>31/01/2018</a:t>
            </a:fld>
            <a:endParaRPr lang="en-GB"/>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D4094375-E679-46F9-8438-97F95FC32BC5}"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32F8D7BD-9921-477B-8E1A-D8B41318F2DD}" type="datetimeFigureOut">
              <a:rPr lang="en-GB" smtClean="0"/>
              <a:pPr/>
              <a:t>31/01/2018</a:t>
            </a:fld>
            <a:endParaRPr lang="en-GB"/>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9C71F50D-0D7C-4E36-BD3B-1CB1A8D7266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GB" dirty="0"/>
              <a:t>Welcome &amp; thanks. Housekeeping for fire safety.</a:t>
            </a:r>
            <a:endParaRPr lang="en-US" dirty="0"/>
          </a:p>
        </p:txBody>
      </p:sp>
      <p:sp>
        <p:nvSpPr>
          <p:cNvPr id="4" name="Slide Number Placeholder 3"/>
          <p:cNvSpPr>
            <a:spLocks noGrp="1"/>
          </p:cNvSpPr>
          <p:nvPr>
            <p:ph type="sldNum" sz="quarter" idx="10"/>
          </p:nvPr>
        </p:nvSpPr>
        <p:spPr/>
        <p:txBody>
          <a:bodyPr/>
          <a:lstStyle/>
          <a:p>
            <a:fld id="{9C71F50D-0D7C-4E36-BD3B-1CB1A8D7266E}" type="slidenum">
              <a:rPr lang="en-GB" smtClean="0"/>
              <a:pPr/>
              <a:t>1</a:t>
            </a:fld>
            <a:endParaRPr lang="en-GB"/>
          </a:p>
        </p:txBody>
      </p:sp>
    </p:spTree>
    <p:extLst>
      <p:ext uri="{BB962C8B-B14F-4D97-AF65-F5344CB8AC3E}">
        <p14:creationId xmlns:p14="http://schemas.microsoft.com/office/powerpoint/2010/main" xmlns="" val="2105258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GB" dirty="0"/>
              <a:t>There are also further bonuses that come with using the site:</a:t>
            </a:r>
            <a:r>
              <a:rPr lang="en-US" dirty="0"/>
              <a:t> (as above)</a:t>
            </a:r>
            <a:endParaRPr lang="en-GB" dirty="0"/>
          </a:p>
        </p:txBody>
      </p:sp>
      <p:sp>
        <p:nvSpPr>
          <p:cNvPr id="4" name="Slide Number Placeholder 3"/>
          <p:cNvSpPr>
            <a:spLocks noGrp="1"/>
          </p:cNvSpPr>
          <p:nvPr>
            <p:ph type="sldNum" sz="quarter" idx="10"/>
          </p:nvPr>
        </p:nvSpPr>
        <p:spPr/>
        <p:txBody>
          <a:bodyPr/>
          <a:lstStyle/>
          <a:p>
            <a:fld id="{9C71F50D-0D7C-4E36-BD3B-1CB1A8D7266E}" type="slidenum">
              <a:rPr lang="en-GB" smtClean="0"/>
              <a:pPr/>
              <a:t>10</a:t>
            </a:fld>
            <a:endParaRPr lang="en-GB"/>
          </a:p>
        </p:txBody>
      </p:sp>
    </p:spTree>
    <p:extLst>
      <p:ext uri="{BB962C8B-B14F-4D97-AF65-F5344CB8AC3E}">
        <p14:creationId xmlns:p14="http://schemas.microsoft.com/office/powerpoint/2010/main" xmlns="" val="511680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9C71F50D-0D7C-4E36-BD3B-1CB1A8D7266E}" type="slidenum">
              <a:rPr lang="en-GB" smtClean="0"/>
              <a:pPr/>
              <a:t>11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Literacy is a key set of skills allowing an individual to communicate. In a world that communicates more frequently and on a larger scale than ever before, literacy really is crucial in allowing our young people to engage with learning and with society in general</a:t>
            </a:r>
          </a:p>
          <a:p>
            <a:endParaRPr lang="en-GB" dirty="0"/>
          </a:p>
        </p:txBody>
      </p:sp>
      <p:sp>
        <p:nvSpPr>
          <p:cNvPr id="4" name="Slide Number Placeholder 3"/>
          <p:cNvSpPr>
            <a:spLocks noGrp="1"/>
          </p:cNvSpPr>
          <p:nvPr>
            <p:ph type="sldNum" sz="quarter" idx="10"/>
          </p:nvPr>
        </p:nvSpPr>
        <p:spPr/>
        <p:txBody>
          <a:bodyPr/>
          <a:lstStyle/>
          <a:p>
            <a:fld id="{9C71F50D-0D7C-4E36-BD3B-1CB1A8D7266E}"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Our pupils are immersed in literacy on a daily basis, using their skills continually. </a:t>
            </a:r>
            <a:r>
              <a:rPr lang="en-GB" b="0" dirty="0"/>
              <a:t>Many of these</a:t>
            </a:r>
            <a:r>
              <a:rPr lang="en-GB" b="0" baseline="0" dirty="0"/>
              <a:t> means of communication that our children are using have changed the scope of literacy – and, as far as kids are concerned, changed the rules. Spelling is no longer an issue when you have spellcheckers or predictive text, punctuation isn’t needed (unless it’s a hash tag on twitter) and Apple even relegate the punctuation marks onto a secondary keyboard. Even vocabulary, at the very heart of our language, can be summed up with a smiley face or emoji. </a:t>
            </a:r>
            <a:endParaRPr lang="en-GB" dirty="0"/>
          </a:p>
        </p:txBody>
      </p:sp>
      <p:sp>
        <p:nvSpPr>
          <p:cNvPr id="4" name="Slide Number Placeholder 3"/>
          <p:cNvSpPr>
            <a:spLocks noGrp="1"/>
          </p:cNvSpPr>
          <p:nvPr>
            <p:ph type="sldNum" sz="quarter" idx="10"/>
          </p:nvPr>
        </p:nvSpPr>
        <p:spPr/>
        <p:txBody>
          <a:bodyPr/>
          <a:lstStyle/>
          <a:p>
            <a:fld id="{9C71F50D-0D7C-4E36-BD3B-1CB1A8D7266E}"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Improving the literacy skills of all our children and young people is </a:t>
            </a:r>
            <a:r>
              <a:rPr lang="en-GB" b="1" dirty="0"/>
              <a:t>a national priority, </a:t>
            </a:r>
            <a:r>
              <a:rPr lang="en-GB" b="0" dirty="0"/>
              <a:t>highlighted in the Scottish Government's National Improvement framework, </a:t>
            </a:r>
            <a:r>
              <a:rPr lang="en-GB" dirty="0"/>
              <a:t>with the aim of </a:t>
            </a:r>
            <a:r>
              <a:rPr lang="en-GB" b="1" dirty="0"/>
              <a:t>raising attainment</a:t>
            </a:r>
            <a:r>
              <a:rPr lang="en-GB" dirty="0"/>
              <a:t>, </a:t>
            </a:r>
            <a:r>
              <a:rPr lang="en-GB" b="1" dirty="0"/>
              <a:t>reducing inequity</a:t>
            </a:r>
            <a:r>
              <a:rPr lang="en-GB" dirty="0"/>
              <a:t>, </a:t>
            </a:r>
            <a:r>
              <a:rPr lang="en-GB" b="1" dirty="0"/>
              <a:t>improving life chances </a:t>
            </a:r>
            <a:r>
              <a:rPr lang="en-GB" dirty="0"/>
              <a:t>and employment prospects. We know that levels of literacy are closely </a:t>
            </a:r>
            <a:r>
              <a:rPr lang="en-GB" u="sng" dirty="0"/>
              <a:t>linked to children’s and young people’s overall achievement </a:t>
            </a:r>
            <a:r>
              <a:rPr lang="en-GB" dirty="0"/>
              <a:t>in school and therefore by striving to raise attainment in literacy, we hope to also raise pupil attainment across the curriculum and improve pupil prospects for the future.</a:t>
            </a:r>
          </a:p>
        </p:txBody>
      </p:sp>
      <p:sp>
        <p:nvSpPr>
          <p:cNvPr id="4" name="Slide Number Placeholder 3"/>
          <p:cNvSpPr>
            <a:spLocks noGrp="1"/>
          </p:cNvSpPr>
          <p:nvPr>
            <p:ph type="sldNum" sz="quarter" idx="10"/>
          </p:nvPr>
        </p:nvSpPr>
        <p:spPr/>
        <p:txBody>
          <a:bodyPr/>
          <a:lstStyle/>
          <a:p>
            <a:fld id="{9C71F50D-0D7C-4E36-BD3B-1CB1A8D7266E}"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GB" dirty="0"/>
              <a:t>In 2016, the last round of surveys, the focus was on literacy. While pupils were found to be performing well, very well or beyond the level in writing, it was still worrying to note that in the 4 years since 2012, pupil performance had declined as much as 15 percentage points. It is clear that while our young people are doing well, they could be doing better, and this is something that all schools across Scotland are hoping to address and that we, here in Turnbull, are hoping to work on through our latest Literacy Programme.</a:t>
            </a:r>
            <a:endParaRPr lang="en-US" dirty="0"/>
          </a:p>
        </p:txBody>
      </p:sp>
      <p:sp>
        <p:nvSpPr>
          <p:cNvPr id="4" name="Slide Number Placeholder 3"/>
          <p:cNvSpPr>
            <a:spLocks noGrp="1"/>
          </p:cNvSpPr>
          <p:nvPr>
            <p:ph type="sldNum" sz="quarter" idx="10"/>
          </p:nvPr>
        </p:nvSpPr>
        <p:spPr/>
        <p:txBody>
          <a:bodyPr/>
          <a:lstStyle/>
          <a:p>
            <a:fld id="{9C71F50D-0D7C-4E36-BD3B-1CB1A8D7266E}" type="slidenum">
              <a:rPr lang="en-GB" smtClean="0"/>
              <a:pPr/>
              <a:t>5</a:t>
            </a:fld>
            <a:endParaRPr lang="en-GB"/>
          </a:p>
        </p:txBody>
      </p:sp>
    </p:spTree>
    <p:extLst>
      <p:ext uri="{BB962C8B-B14F-4D97-AF65-F5344CB8AC3E}">
        <p14:creationId xmlns:p14="http://schemas.microsoft.com/office/powerpoint/2010/main" xmlns="" val="925508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GB" dirty="0"/>
              <a:t>Lets just take a moment to think about literacy from a pupil’s perspective. From the day they started primary school they have been gathering knowledge about language; the alphabet, phonics and phonemes, spelling, reading, vocabulary; words written with difficulty that soon become sentences and then full pages of writing. It’s only natural that within all this learning taking place, some skills aren’t quite mastered as well as others, perhaps ‘forgotten’ or even just pushed to the side to make way for new learning. Even as adults, are we confident that we remember all we were taught about literacy?</a:t>
            </a:r>
          </a:p>
          <a:p>
            <a:r>
              <a:rPr lang="en-GB" dirty="0"/>
              <a:t>I before e - We all learned the rule in primary school, so</a:t>
            </a:r>
            <a:r>
              <a:rPr lang="en-GB" baseline="0" dirty="0"/>
              <a:t> you’d think you’d know how to spell the word ‘weird’.......but wait, isn’t that..literally...weird.</a:t>
            </a:r>
          </a:p>
          <a:p>
            <a:r>
              <a:rPr lang="en-GB" baseline="0" dirty="0"/>
              <a:t>And what about those pesky words that seem to have far too many of the same letter, just to make it extra complicated – like ‘necessary’ (or unnecessary, for that matter), occasion or accommodation.</a:t>
            </a:r>
          </a:p>
          <a:p>
            <a:r>
              <a:rPr lang="en-GB" baseline="0" dirty="0"/>
              <a:t>And what’s the deal with practice and practise, or past and passed. In fact, even in this presentation you might be able to spot two different spellings of the word programme...</a:t>
            </a:r>
          </a:p>
          <a:p>
            <a:r>
              <a:rPr lang="en-GB" baseline="0" dirty="0"/>
              <a:t>And lets not forget the importance of punctuation and how it literally saves lives (see meme).</a:t>
            </a:r>
            <a:endParaRPr lang="en-GB" dirty="0"/>
          </a:p>
        </p:txBody>
      </p:sp>
      <p:sp>
        <p:nvSpPr>
          <p:cNvPr id="4" name="Slide Number Placeholder 3"/>
          <p:cNvSpPr>
            <a:spLocks noGrp="1"/>
          </p:cNvSpPr>
          <p:nvPr>
            <p:ph type="sldNum" sz="quarter" idx="10"/>
          </p:nvPr>
        </p:nvSpPr>
        <p:spPr/>
        <p:txBody>
          <a:bodyPr/>
          <a:lstStyle/>
          <a:p>
            <a:fld id="{9C71F50D-0D7C-4E36-BD3B-1CB1A8D7266E}"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GB" dirty="0"/>
              <a:t>Currently all S1 pupils come to English 5 times a week. While literacy skills are taught as part of the English course, they are integrated into the activities pupils are already carrying out when reading texts, like novels or poems, or writing essays or creating imaginative stories. Moving forward, the introduction of our new literacy programme will change the structure of the pupils’ week with the introduction of a dedicated literacy period once a week.</a:t>
            </a:r>
            <a:endParaRPr lang="en-US" dirty="0"/>
          </a:p>
        </p:txBody>
      </p:sp>
      <p:sp>
        <p:nvSpPr>
          <p:cNvPr id="4" name="Slide Number Placeholder 3"/>
          <p:cNvSpPr>
            <a:spLocks noGrp="1"/>
          </p:cNvSpPr>
          <p:nvPr>
            <p:ph type="sldNum" sz="quarter" idx="10"/>
          </p:nvPr>
        </p:nvSpPr>
        <p:spPr/>
        <p:txBody>
          <a:bodyPr/>
          <a:lstStyle/>
          <a:p>
            <a:fld id="{9C71F50D-0D7C-4E36-BD3B-1CB1A8D7266E}" type="slidenum">
              <a:rPr lang="en-GB" smtClean="0"/>
              <a:pPr/>
              <a:t>7</a:t>
            </a:fld>
            <a:endParaRPr lang="en-GB"/>
          </a:p>
        </p:txBody>
      </p:sp>
    </p:spTree>
    <p:extLst>
      <p:ext uri="{BB962C8B-B14F-4D97-AF65-F5344CB8AC3E}">
        <p14:creationId xmlns:p14="http://schemas.microsoft.com/office/powerpoint/2010/main" xmlns="" val="3678575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GB" dirty="0"/>
              <a:t>In order to fully support the implementation of our new literacy classes, we will also be launching a new homework programme.</a:t>
            </a:r>
            <a:endParaRPr lang="en-US" dirty="0"/>
          </a:p>
        </p:txBody>
      </p:sp>
      <p:sp>
        <p:nvSpPr>
          <p:cNvPr id="4" name="Slide Number Placeholder 3"/>
          <p:cNvSpPr>
            <a:spLocks noGrp="1"/>
          </p:cNvSpPr>
          <p:nvPr>
            <p:ph type="sldNum" sz="quarter" idx="10"/>
          </p:nvPr>
        </p:nvSpPr>
        <p:spPr/>
        <p:txBody>
          <a:bodyPr/>
          <a:lstStyle/>
          <a:p>
            <a:fld id="{9C71F50D-0D7C-4E36-BD3B-1CB1A8D7266E}" type="slidenum">
              <a:rPr lang="en-GB" smtClean="0"/>
              <a:pPr/>
              <a:t>8</a:t>
            </a:fld>
            <a:endParaRPr lang="en-GB"/>
          </a:p>
        </p:txBody>
      </p:sp>
    </p:spTree>
    <p:extLst>
      <p:ext uri="{BB962C8B-B14F-4D97-AF65-F5344CB8AC3E}">
        <p14:creationId xmlns:p14="http://schemas.microsoft.com/office/powerpoint/2010/main" xmlns="" val="3919988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GB" dirty="0"/>
              <a:t>When pupils log-in they can see the set tasks that have been set for them by the teacher, and how many they have completed. They can choose to attempt the set tasks in any order they wish and are able to complete up to 3 activities a day out with school. The website will publicise the ability to upgrade to a premium paid account to allow for unlimited access, but this is not required as pupils will never be set more than maximum tasks for a week.</a:t>
            </a:r>
            <a:endParaRPr lang="en-US" dirty="0"/>
          </a:p>
        </p:txBody>
      </p:sp>
      <p:sp>
        <p:nvSpPr>
          <p:cNvPr id="4" name="Slide Number Placeholder 3"/>
          <p:cNvSpPr>
            <a:spLocks noGrp="1"/>
          </p:cNvSpPr>
          <p:nvPr>
            <p:ph type="sldNum" sz="quarter" idx="10"/>
          </p:nvPr>
        </p:nvSpPr>
        <p:spPr/>
        <p:txBody>
          <a:bodyPr/>
          <a:lstStyle/>
          <a:p>
            <a:fld id="{9C71F50D-0D7C-4E36-BD3B-1CB1A8D7266E}" type="slidenum">
              <a:rPr lang="en-GB" smtClean="0"/>
              <a:pPr/>
              <a:t>9</a:t>
            </a:fld>
            <a:endParaRPr lang="en-GB"/>
          </a:p>
        </p:txBody>
      </p:sp>
    </p:spTree>
    <p:extLst>
      <p:ext uri="{BB962C8B-B14F-4D97-AF65-F5344CB8AC3E}">
        <p14:creationId xmlns:p14="http://schemas.microsoft.com/office/powerpoint/2010/main" xmlns="" val="2083040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BA7A4C3-4005-4AEF-87B9-FE0287210D71}" type="datetimeFigureOut">
              <a:rPr lang="en-GB" smtClean="0"/>
              <a:pPr/>
              <a:t>31/01/2018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1B78243F-3D94-4466-9430-AE729C5AB00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A7A4C3-4005-4AEF-87B9-FE0287210D71}" type="datetimeFigureOut">
              <a:rPr lang="en-GB" smtClean="0"/>
              <a:pPr/>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78243F-3D94-4466-9430-AE729C5AB00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A7A4C3-4005-4AEF-87B9-FE0287210D71}" type="datetimeFigureOut">
              <a:rPr lang="en-GB" smtClean="0"/>
              <a:pPr/>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78243F-3D94-4466-9430-AE729C5AB00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BA7A4C3-4005-4AEF-87B9-FE0287210D71}" type="datetimeFigureOut">
              <a:rPr lang="en-GB" smtClean="0"/>
              <a:pPr/>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78243F-3D94-4466-9430-AE729C5AB00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BA7A4C3-4005-4AEF-87B9-FE0287210D71}" type="datetimeFigureOut">
              <a:rPr lang="en-GB" smtClean="0"/>
              <a:pPr/>
              <a:t>31/01/2018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78243F-3D94-4466-9430-AE729C5AB00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BA7A4C3-4005-4AEF-87B9-FE0287210D71}" type="datetimeFigureOut">
              <a:rPr lang="en-GB" smtClean="0"/>
              <a:pPr/>
              <a:t>31/01/2018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78243F-3D94-4466-9430-AE729C5AB00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BA7A4C3-4005-4AEF-87B9-FE0287210D71}" type="datetimeFigureOut">
              <a:rPr lang="en-GB" smtClean="0"/>
              <a:pPr/>
              <a:t>31/01/2018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78243F-3D94-4466-9430-AE729C5AB00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BA7A4C3-4005-4AEF-87B9-FE0287210D71}" type="datetimeFigureOut">
              <a:rPr lang="en-GB" smtClean="0"/>
              <a:pPr/>
              <a:t>31/01/2018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78243F-3D94-4466-9430-AE729C5AB00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A7A4C3-4005-4AEF-87B9-FE0287210D71}" type="datetimeFigureOut">
              <a:rPr lang="en-GB" smtClean="0"/>
              <a:pPr/>
              <a:t>31/01/2018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78243F-3D94-4466-9430-AE729C5AB00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BA7A4C3-4005-4AEF-87B9-FE0287210D71}" type="datetimeFigureOut">
              <a:rPr lang="en-GB" smtClean="0"/>
              <a:pPr/>
              <a:t>31/01/2018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78243F-3D94-4466-9430-AE729C5AB00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BA7A4C3-4005-4AEF-87B9-FE0287210D71}" type="datetimeFigureOut">
              <a:rPr lang="en-GB" smtClean="0"/>
              <a:pPr/>
              <a:t>31/01/2018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1"/>
            <a:ext cx="609600" cy="365125"/>
          </a:xfrm>
        </p:spPr>
        <p:txBody>
          <a:bodyPr/>
          <a:lstStyle/>
          <a:p>
            <a:fld id="{1B78243F-3D94-4466-9430-AE729C5AB005}"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BA7A4C3-4005-4AEF-87B9-FE0287210D71}" type="datetimeFigureOut">
              <a:rPr lang="en-GB" smtClean="0"/>
              <a:pPr/>
              <a:t>31/01/2018</a:t>
            </a:fld>
            <a:endParaRPr lang="en-GB"/>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78243F-3D94-4466-9430-AE729C5AB005}"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hyperlink" Target="http://images.google.com/imgres?imgurl=http://krispypapaya.files.wordpress.com/2008/03/i_love_blogging.jpg&amp;imgrefurl=http://handiworker.wordpress.com/&amp;h=300&amp;w=300&amp;sz=34&amp;hl=en&amp;start=4&amp;usg=__onbB0qNpBOjiiSIMZMLTlb4skyw=&amp;tbnid=J21YCtgETe7rjM:&amp;tbnh=116&amp;tbnw=116&amp;prev=/images?q=blogging&amp;gbv=2&amp;hl=en" TargetMode="External"/><Relationship Id="rId18" Type="http://schemas.openxmlformats.org/officeDocument/2006/relationships/image" Target="../media/image10.jpeg"/><Relationship Id="rId3" Type="http://schemas.openxmlformats.org/officeDocument/2006/relationships/hyperlink" Target="http://images.google.com/imgres?imgurl=http://thedomesticdiva.files.wordpress.com/2008/03/streetsigns-thumb.jpg&amp;imgrefurl=http://thedomesticdiva.wordpress.com/2008/03/30/childrens-clothing-trade-show-display/&amp;h=404&amp;w=404&amp;sz=48&amp;hl=en&amp;start=32&amp;usg=__yf81ChX74YMx5ubPDxusJ32Oa2U=&amp;tbnid=4-qicpXQjzNaeM:&amp;tbnh=124&amp;tbnw=124&amp;prev=/images?q=street+signs&amp;start=20&amp;gbv=2&amp;ndsp=20&amp;hl=en&amp;sa=N" TargetMode="External"/><Relationship Id="rId7" Type="http://schemas.openxmlformats.org/officeDocument/2006/relationships/hyperlink" Target="http://images.google.com/imgres?imgurl=http://www.coolest-gadgets.com/wp-content/uploads/imobile_cellphone_watch.jpg&amp;imgrefurl=http://www.coolest-gadgets.com/search/CELL+PHONE+WRISTWATCH&amp;h=484&amp;w=400&amp;sz=85&amp;hl=en&amp;start=12&amp;usg=__4BlxrekyKqe3Ru_4QkZKvlDa-FU=&amp;tbnid=ON26CtkPI-x5NM:&amp;tbnh=129&amp;tbnw=107&amp;prev=/images?q=cell+phone&amp;gbv=2&amp;hl=en" TargetMode="External"/><Relationship Id="rId12" Type="http://schemas.openxmlformats.org/officeDocument/2006/relationships/image" Target="../media/image7.jpeg"/><Relationship Id="rId17" Type="http://schemas.openxmlformats.org/officeDocument/2006/relationships/hyperlink" Target="http://images.google.com/imgres?imgurl=http://pro.corbis.com/images/42-17316613.jpg?size=572&amp;uid=%7b02AF46E8-5A2D-47D6-82EA-98FC1068A975%7d&amp;imgrefurl=http://pro.corbis.com/search/Enlargement.aspx?CID=isg&amp;mediauid=02AF46E8-5A2D-47D6-82EA-98FC1068A975&amp;h=400&amp;w=400&amp;sz=39&amp;hl=en&amp;start=30&amp;usg=__Q7RWg9mUpNuKxhSvbWnyY8B4c6A=&amp;tbnid=xqdkmPWxhEXS2M:&amp;tbnh=124&amp;tbnw=124&amp;prev=/images?q=reading+newspaper&amp;start=20&amp;gbv=2&amp;ndsp=20&amp;hl=en&amp;sa=N" TargetMode="External"/><Relationship Id="rId2" Type="http://schemas.openxmlformats.org/officeDocument/2006/relationships/notesSlide" Target="../notesSlides/notesSlide3.xml"/><Relationship Id="rId16" Type="http://schemas.openxmlformats.org/officeDocument/2006/relationships/image" Target="../media/image9.jpeg"/><Relationship Id="rId20"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hyperlink" Target="http://images.google.com/imgres?imgurl=http://amansworldonline.com/wp-content/uploads/2007/11/lenovo-i909-nes-gaming-phone1.jpg&amp;imgrefurl=http://amansworldonline.com/technology-news/lenovo-i909-gaming-phone&amp;h=341&amp;w=498&amp;sz=41&amp;hl=en&amp;start=8&amp;usg=__7M1suiEgh-oTQVlmL-h-cFrojzY=&amp;tbnid=O0htkonq5xQ5JM:&amp;tbnh=89&amp;tbnw=130&amp;prev=/images?q=gaming&amp;gbv=2&amp;hl=en" TargetMode="External"/><Relationship Id="rId5" Type="http://schemas.openxmlformats.org/officeDocument/2006/relationships/hyperlink" Target="http://images.google.com/imgres?imgurl=http://smallbiztechnology.com/media/cellphone.jpg&amp;imgrefurl=http://smallbiztechnology.com/archive/2008/01/can-you-talk-around-the-world.html&amp;h=378&amp;w=383&amp;sz=101&amp;hl=en&amp;start=7&amp;usg=__JfPw_u_PkQazW3a7VNRQ9-cA52I=&amp;tbnid=UOtJ4rEju9gS8M:&amp;tbnh=121&amp;tbnw=123&amp;prev=/images?q=cell+phone&amp;gbv=2&amp;hl=en" TargetMode="External"/><Relationship Id="rId15" Type="http://schemas.openxmlformats.org/officeDocument/2006/relationships/hyperlink" Target="http://images.google.com/imgres?imgurl=http://creativeslice.com/wp-content/uploads/2006/04/podcasting.jpg&amp;imgrefurl=http://micheleprivateconversation.blogspot.com/&amp;h=337&amp;w=600&amp;sz=21&amp;hl=en&amp;start=37&amp;usg=__7rephFuqOKv4MANnRCTdVyRRmso=&amp;tbnid=vNDUIUy7PUkYAM:&amp;tbnh=76&amp;tbnw=135&amp;prev=/images?q=podcasting&amp;start=20&amp;gbv=2&amp;ndsp=20&amp;hl=en&amp;sa=N" TargetMode="External"/><Relationship Id="rId10" Type="http://schemas.openxmlformats.org/officeDocument/2006/relationships/image" Target="../media/image6.jpeg"/><Relationship Id="rId19" Type="http://schemas.openxmlformats.org/officeDocument/2006/relationships/hyperlink" Target="http://images.google.com/imgres?imgurl=http://blogs.columbiatribune.com/gameover/downloading.JPG&amp;imgrefurl=http://blogs.columbiatribune.com/gameover/2008/02/&amp;h=214&amp;w=232&amp;sz=35&amp;hl=en&amp;start=40&amp;usg=___SH7d92zqMw8LudjnYSZhXXW13E=&amp;tbnid=26Qk7_VeLpUlgM:&amp;tbnh=101&amp;tbnw=109&amp;prev=/images?q=downloading&amp;start=20&amp;gbv=2&amp;ndsp=20&amp;hl=en&amp;sa=N" TargetMode="External"/><Relationship Id="rId4" Type="http://schemas.openxmlformats.org/officeDocument/2006/relationships/image" Target="../media/image3.jpeg"/><Relationship Id="rId9" Type="http://schemas.openxmlformats.org/officeDocument/2006/relationships/hyperlink" Target="http://images.google.com/imgres?imgurl=http://www.engineering.uiowa.edu/coe-images/seamans/Elder%20computer%20lab%203.jpg&amp;imgrefurl=http://www.engineering.uiowa.edu/future-students/tour/computer-labs.php&amp;h=371&amp;w=600&amp;sz=64&amp;hl=en&amp;start=24&amp;usg=__TOfKQgQkfGoTecpchdNexIN8bdM=&amp;tbnid=26598BW1yyZ5zM:&amp;tbnh=83&amp;tbnw=135&amp;prev=/images?q=computer&amp;start=20&amp;gbv=2&amp;ndsp=20&amp;hl=en&amp;sa=N" TargetMode="External"/><Relationship Id="rId1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S1 Literacy Programme</a:t>
            </a:r>
          </a:p>
        </p:txBody>
      </p:sp>
      <p:sp>
        <p:nvSpPr>
          <p:cNvPr id="3" name="Subtitle 2"/>
          <p:cNvSpPr>
            <a:spLocks noGrp="1"/>
          </p:cNvSpPr>
          <p:nvPr>
            <p:ph type="subTitle" idx="1"/>
          </p:nvPr>
        </p:nvSpPr>
        <p:spPr/>
        <p:txBody>
          <a:bodyPr/>
          <a:lstStyle/>
          <a:p>
            <a:r>
              <a:rPr lang="en-GB" dirty="0"/>
              <a:t>Family Learning Event</a:t>
            </a:r>
          </a:p>
        </p:txBody>
      </p:sp>
      <p:pic>
        <p:nvPicPr>
          <p:cNvPr id="4" name="Picture 3" descr="FamilyLearning_logo.png"/>
          <p:cNvPicPr>
            <a:picLocks noChangeAspect="1"/>
          </p:cNvPicPr>
          <p:nvPr/>
        </p:nvPicPr>
        <p:blipFill>
          <a:blip r:embed="rId3" cstate="print"/>
          <a:stretch>
            <a:fillRect/>
          </a:stretch>
        </p:blipFill>
        <p:spPr>
          <a:xfrm>
            <a:off x="3026227" y="3861049"/>
            <a:ext cx="3091549" cy="2416058"/>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99D2FC-9387-4444-BB49-9FFF3BE270DA}"/>
              </a:ext>
            </a:extLst>
          </p:cNvPr>
          <p:cNvSpPr>
            <a:spLocks noGrp="1"/>
          </p:cNvSpPr>
          <p:nvPr>
            <p:ph type="title"/>
          </p:nvPr>
        </p:nvSpPr>
        <p:spPr>
          <a:xfrm>
            <a:off x="477467" y="332656"/>
            <a:ext cx="8229600" cy="1143000"/>
          </a:xfrm>
        </p:spPr>
        <p:txBody>
          <a:bodyPr/>
          <a:lstStyle/>
          <a:p>
            <a:r>
              <a:rPr lang="en-GB" dirty="0" err="1"/>
              <a:t>Studyladder</a:t>
            </a:r>
            <a:endParaRPr lang="en-US" dirty="0"/>
          </a:p>
        </p:txBody>
      </p:sp>
      <p:sp>
        <p:nvSpPr>
          <p:cNvPr id="3" name="Content Placeholder 2">
            <a:extLst>
              <a:ext uri="{FF2B5EF4-FFF2-40B4-BE49-F238E27FC236}">
                <a16:creationId xmlns:a16="http://schemas.microsoft.com/office/drawing/2014/main" xmlns="" id="{59F42350-465B-483C-893D-A81C2F209100}"/>
              </a:ext>
            </a:extLst>
          </p:cNvPr>
          <p:cNvSpPr>
            <a:spLocks noGrp="1"/>
          </p:cNvSpPr>
          <p:nvPr>
            <p:ph idx="1"/>
          </p:nvPr>
        </p:nvSpPr>
        <p:spPr>
          <a:xfrm>
            <a:off x="457200" y="1475656"/>
            <a:ext cx="8229600" cy="4848944"/>
          </a:xfrm>
        </p:spPr>
        <p:txBody>
          <a:bodyPr>
            <a:noAutofit/>
          </a:bodyPr>
          <a:lstStyle/>
          <a:p>
            <a:r>
              <a:rPr lang="en-GB" sz="2400" dirty="0"/>
              <a:t>After completing set tasks, pupils can attempt any other activities on the site, up to a maximum of 3 per day.</a:t>
            </a:r>
          </a:p>
          <a:p>
            <a:endParaRPr lang="en-GB" sz="2400" dirty="0"/>
          </a:p>
          <a:p>
            <a:r>
              <a:rPr lang="en-GB" sz="2400" dirty="0"/>
              <a:t>Parents can sign up too and link their account so as to monitor the progress their child is making</a:t>
            </a:r>
          </a:p>
          <a:p>
            <a:endParaRPr lang="en-GB" sz="2400" dirty="0"/>
          </a:p>
          <a:p>
            <a:r>
              <a:rPr lang="en-GB" sz="2400" dirty="0"/>
              <a:t>Teachers are able to see all information on pupil progress, with a traffic light system clearly identifying the areas of strength and development.</a:t>
            </a:r>
          </a:p>
          <a:p>
            <a:endParaRPr lang="en-GB" sz="2400" dirty="0"/>
          </a:p>
          <a:p>
            <a:r>
              <a:rPr lang="en-GB" sz="2400" dirty="0"/>
              <a:t>The site is designed to be supportive to learners, with assistive tools such as electronic reads being build in</a:t>
            </a:r>
            <a:endParaRPr lang="en-US" sz="2400" dirty="0"/>
          </a:p>
        </p:txBody>
      </p:sp>
    </p:spTree>
    <p:extLst>
      <p:ext uri="{BB962C8B-B14F-4D97-AF65-F5344CB8AC3E}">
        <p14:creationId xmlns:p14="http://schemas.microsoft.com/office/powerpoint/2010/main" xmlns="" val="4082605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658773-5A1F-4067-A589-328094A2AE39}"/>
              </a:ext>
            </a:extLst>
          </p:cNvPr>
          <p:cNvSpPr>
            <a:spLocks noGrp="1"/>
          </p:cNvSpPr>
          <p:nvPr>
            <p:ph type="title"/>
          </p:nvPr>
        </p:nvSpPr>
        <p:spPr/>
        <p:txBody>
          <a:bodyPr/>
          <a:lstStyle/>
          <a:p>
            <a:r>
              <a:rPr lang="en-GB" dirty="0"/>
              <a:t>Family Learning Activity</a:t>
            </a:r>
            <a:endParaRPr lang="en-US" dirty="0"/>
          </a:p>
        </p:txBody>
      </p:sp>
      <p:sp>
        <p:nvSpPr>
          <p:cNvPr id="3" name="Content Placeholder 2">
            <a:extLst>
              <a:ext uri="{FF2B5EF4-FFF2-40B4-BE49-F238E27FC236}">
                <a16:creationId xmlns:a16="http://schemas.microsoft.com/office/drawing/2014/main" xmlns="" id="{50FAC0C5-293A-450D-B7A3-53C4471EDC2C}"/>
              </a:ext>
            </a:extLst>
          </p:cNvPr>
          <p:cNvSpPr>
            <a:spLocks noGrp="1"/>
          </p:cNvSpPr>
          <p:nvPr>
            <p:ph idx="1"/>
          </p:nvPr>
        </p:nvSpPr>
        <p:spPr/>
        <p:txBody>
          <a:bodyPr/>
          <a:lstStyle/>
          <a:p>
            <a:r>
              <a:rPr lang="en-GB" dirty="0"/>
              <a:t>Practice session in ICT rooms on first floor</a:t>
            </a:r>
          </a:p>
          <a:p>
            <a:endParaRPr lang="en-GB" dirty="0"/>
          </a:p>
          <a:p>
            <a:r>
              <a:rPr lang="en-GB" dirty="0"/>
              <a:t>3 different activities to try</a:t>
            </a:r>
          </a:p>
          <a:p>
            <a:endParaRPr lang="en-GB" dirty="0"/>
          </a:p>
          <a:p>
            <a:r>
              <a:rPr lang="en-GB" dirty="0"/>
              <a:t>Opportunity for any questions</a:t>
            </a:r>
            <a:endParaRPr lang="en-US" dirty="0"/>
          </a:p>
        </p:txBody>
      </p:sp>
    </p:spTree>
    <p:extLst>
      <p:ext uri="{BB962C8B-B14F-4D97-AF65-F5344CB8AC3E}">
        <p14:creationId xmlns:p14="http://schemas.microsoft.com/office/powerpoint/2010/main" xmlns="" val="2361395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Literacy?</a:t>
            </a:r>
          </a:p>
        </p:txBody>
      </p:sp>
      <p:sp>
        <p:nvSpPr>
          <p:cNvPr id="3" name="Content Placeholder 2"/>
          <p:cNvSpPr>
            <a:spLocks noGrp="1"/>
          </p:cNvSpPr>
          <p:nvPr>
            <p:ph idx="1"/>
          </p:nvPr>
        </p:nvSpPr>
        <p:spPr/>
        <p:txBody>
          <a:bodyPr/>
          <a:lstStyle/>
          <a:p>
            <a:pPr>
              <a:defRPr/>
            </a:pPr>
            <a:r>
              <a:rPr lang="en-GB" dirty="0">
                <a:solidFill>
                  <a:schemeClr val="accent3">
                    <a:lumMod val="50000"/>
                  </a:schemeClr>
                </a:solidFill>
              </a:rPr>
              <a:t>“Literacy is defined as the set of skills, which allow an individual to engage fully in society and in learning, through the different forms of language and the range of texts which society values and finds useful.” </a:t>
            </a:r>
          </a:p>
          <a:p>
            <a:pPr>
              <a:buFont typeface="Wingdings" pitchFamily="2" charset="2"/>
              <a:buNone/>
              <a:defRPr/>
            </a:pPr>
            <a:r>
              <a:rPr lang="en-GB" sz="1800" dirty="0">
                <a:solidFill>
                  <a:schemeClr val="accent3">
                    <a:lumMod val="50000"/>
                  </a:schemeClr>
                </a:solidFill>
              </a:rPr>
              <a:t>				</a:t>
            </a:r>
          </a:p>
          <a:p>
            <a:pPr>
              <a:buFont typeface="Wingdings" pitchFamily="2" charset="2"/>
              <a:buNone/>
              <a:defRPr/>
            </a:pPr>
            <a:r>
              <a:rPr lang="en-GB" sz="1800" dirty="0">
                <a:solidFill>
                  <a:schemeClr val="accent3">
                    <a:lumMod val="50000"/>
                  </a:schemeClr>
                </a:solidFill>
              </a:rPr>
              <a:t>		</a:t>
            </a:r>
            <a:r>
              <a:rPr lang="en-GB" sz="1800" i="1" dirty="0">
                <a:solidFill>
                  <a:schemeClr val="accent3">
                    <a:lumMod val="50000"/>
                  </a:schemeClr>
                </a:solidFill>
              </a:rPr>
              <a:t>Curriculum for Excellence: literacy across learning – principles and 								practice </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a:bodyPr>
          <a:lstStyle/>
          <a:p>
            <a:r>
              <a:rPr lang="en-GB" dirty="0"/>
              <a:t>Literacy is all around us...</a:t>
            </a:r>
          </a:p>
        </p:txBody>
      </p:sp>
      <p:sp>
        <p:nvSpPr>
          <p:cNvPr id="3" name="Content Placeholder 2"/>
          <p:cNvSpPr>
            <a:spLocks noGrp="1"/>
          </p:cNvSpPr>
          <p:nvPr>
            <p:ph idx="1"/>
          </p:nvPr>
        </p:nvSpPr>
        <p:spPr/>
        <p:txBody>
          <a:bodyPr/>
          <a:lstStyle/>
          <a:p>
            <a:endParaRPr lang="en-GB" dirty="0"/>
          </a:p>
        </p:txBody>
      </p:sp>
      <p:pic>
        <p:nvPicPr>
          <p:cNvPr id="4" name="Picture 5" descr="streetsigns-thumb">
            <a:hlinkClick r:id="rId3"/>
          </p:cNvPr>
          <p:cNvPicPr>
            <a:picLocks noChangeAspect="1" noChangeArrowheads="1"/>
          </p:cNvPicPr>
          <p:nvPr/>
        </p:nvPicPr>
        <p:blipFill>
          <a:blip r:embed="rId4" cstate="print"/>
          <a:srcRect/>
          <a:stretch>
            <a:fillRect/>
          </a:stretch>
        </p:blipFill>
        <p:spPr bwMode="auto">
          <a:xfrm>
            <a:off x="611907" y="1772816"/>
            <a:ext cx="1752600" cy="1676400"/>
          </a:xfrm>
          <a:prstGeom prst="rect">
            <a:avLst/>
          </a:prstGeom>
          <a:noFill/>
          <a:ln w="9525">
            <a:noFill/>
            <a:miter lim="800000"/>
            <a:headEnd/>
            <a:tailEnd/>
          </a:ln>
        </p:spPr>
      </p:pic>
      <p:pic>
        <p:nvPicPr>
          <p:cNvPr id="5" name="Picture 8" descr="cellphone">
            <a:hlinkClick r:id="rId5"/>
          </p:cNvPr>
          <p:cNvPicPr>
            <a:picLocks noChangeAspect="1" noChangeArrowheads="1"/>
          </p:cNvPicPr>
          <p:nvPr/>
        </p:nvPicPr>
        <p:blipFill>
          <a:blip r:embed="rId6" cstate="print"/>
          <a:srcRect/>
          <a:stretch>
            <a:fillRect/>
          </a:stretch>
        </p:blipFill>
        <p:spPr bwMode="auto">
          <a:xfrm>
            <a:off x="3059832" y="1772816"/>
            <a:ext cx="1828800" cy="1600200"/>
          </a:xfrm>
          <a:prstGeom prst="rect">
            <a:avLst/>
          </a:prstGeom>
          <a:noFill/>
          <a:ln w="9525">
            <a:noFill/>
            <a:miter lim="800000"/>
            <a:headEnd/>
            <a:tailEnd/>
          </a:ln>
        </p:spPr>
      </p:pic>
      <p:pic>
        <p:nvPicPr>
          <p:cNvPr id="6" name="Picture 10" descr="imobile_cellphone_watch">
            <a:hlinkClick r:id="rId7"/>
          </p:cNvPr>
          <p:cNvPicPr>
            <a:picLocks noChangeAspect="1" noChangeArrowheads="1"/>
          </p:cNvPicPr>
          <p:nvPr/>
        </p:nvPicPr>
        <p:blipFill>
          <a:blip r:embed="rId8" cstate="print"/>
          <a:srcRect/>
          <a:stretch>
            <a:fillRect/>
          </a:stretch>
        </p:blipFill>
        <p:spPr bwMode="auto">
          <a:xfrm>
            <a:off x="5868119" y="1772816"/>
            <a:ext cx="2057400" cy="1600200"/>
          </a:xfrm>
          <a:prstGeom prst="rect">
            <a:avLst/>
          </a:prstGeom>
          <a:noFill/>
          <a:ln w="9525">
            <a:noFill/>
            <a:miter lim="800000"/>
            <a:headEnd/>
            <a:tailEnd/>
          </a:ln>
        </p:spPr>
      </p:pic>
      <p:pic>
        <p:nvPicPr>
          <p:cNvPr id="7" name="Picture 12" descr="Elder%2520computer%2520lab%25203">
            <a:hlinkClick r:id="rId9"/>
          </p:cNvPr>
          <p:cNvPicPr>
            <a:picLocks noChangeAspect="1" noChangeArrowheads="1"/>
          </p:cNvPicPr>
          <p:nvPr/>
        </p:nvPicPr>
        <p:blipFill>
          <a:blip r:embed="rId10" cstate="print"/>
          <a:srcRect/>
          <a:stretch>
            <a:fillRect/>
          </a:stretch>
        </p:blipFill>
        <p:spPr bwMode="auto">
          <a:xfrm>
            <a:off x="611907" y="3644478"/>
            <a:ext cx="1752600" cy="1371600"/>
          </a:xfrm>
          <a:prstGeom prst="rect">
            <a:avLst/>
          </a:prstGeom>
          <a:noFill/>
          <a:ln w="9525">
            <a:noFill/>
            <a:miter lim="800000"/>
            <a:headEnd/>
            <a:tailEnd/>
          </a:ln>
        </p:spPr>
      </p:pic>
      <p:pic>
        <p:nvPicPr>
          <p:cNvPr id="8" name="Picture 14" descr="lenovo-i909-nes-gaming-phone1">
            <a:hlinkClick r:id="rId11"/>
          </p:cNvPr>
          <p:cNvPicPr>
            <a:picLocks noChangeAspect="1" noChangeArrowheads="1"/>
          </p:cNvPicPr>
          <p:nvPr/>
        </p:nvPicPr>
        <p:blipFill>
          <a:blip r:embed="rId12" cstate="print"/>
          <a:srcRect/>
          <a:stretch>
            <a:fillRect/>
          </a:stretch>
        </p:blipFill>
        <p:spPr bwMode="auto">
          <a:xfrm>
            <a:off x="3059832" y="3644478"/>
            <a:ext cx="1828800" cy="1295400"/>
          </a:xfrm>
          <a:prstGeom prst="rect">
            <a:avLst/>
          </a:prstGeom>
          <a:noFill/>
          <a:ln w="9525">
            <a:noFill/>
            <a:miter lim="800000"/>
            <a:headEnd/>
            <a:tailEnd/>
          </a:ln>
        </p:spPr>
      </p:pic>
      <p:pic>
        <p:nvPicPr>
          <p:cNvPr id="9" name="Picture 16" descr="i_love_blogging">
            <a:hlinkClick r:id="rId13"/>
          </p:cNvPr>
          <p:cNvPicPr>
            <a:picLocks noChangeAspect="1" noChangeArrowheads="1"/>
          </p:cNvPicPr>
          <p:nvPr/>
        </p:nvPicPr>
        <p:blipFill>
          <a:blip r:embed="rId14" cstate="print"/>
          <a:srcRect/>
          <a:stretch>
            <a:fillRect/>
          </a:stretch>
        </p:blipFill>
        <p:spPr bwMode="auto">
          <a:xfrm>
            <a:off x="5868119" y="3644478"/>
            <a:ext cx="1981200" cy="1295400"/>
          </a:xfrm>
          <a:prstGeom prst="rect">
            <a:avLst/>
          </a:prstGeom>
          <a:noFill/>
          <a:ln w="9525">
            <a:noFill/>
            <a:miter lim="800000"/>
            <a:headEnd/>
            <a:tailEnd/>
          </a:ln>
        </p:spPr>
      </p:pic>
      <p:pic>
        <p:nvPicPr>
          <p:cNvPr id="10" name="Picture 18" descr="podcasting">
            <a:hlinkClick r:id="rId15"/>
          </p:cNvPr>
          <p:cNvPicPr>
            <a:picLocks noChangeAspect="1" noChangeArrowheads="1"/>
          </p:cNvPicPr>
          <p:nvPr/>
        </p:nvPicPr>
        <p:blipFill>
          <a:blip r:embed="rId16" cstate="print"/>
          <a:srcRect/>
          <a:stretch>
            <a:fillRect/>
          </a:stretch>
        </p:blipFill>
        <p:spPr bwMode="auto">
          <a:xfrm>
            <a:off x="611907" y="5300241"/>
            <a:ext cx="1752600" cy="1295400"/>
          </a:xfrm>
          <a:prstGeom prst="rect">
            <a:avLst/>
          </a:prstGeom>
          <a:noFill/>
          <a:ln w="9525">
            <a:noFill/>
            <a:miter lim="800000"/>
            <a:headEnd/>
            <a:tailEnd/>
          </a:ln>
        </p:spPr>
      </p:pic>
      <p:pic>
        <p:nvPicPr>
          <p:cNvPr id="11" name="Picture 20" descr="42-17316613">
            <a:hlinkClick r:id="rId17"/>
          </p:cNvPr>
          <p:cNvPicPr>
            <a:picLocks noChangeAspect="1" noChangeArrowheads="1"/>
          </p:cNvPicPr>
          <p:nvPr/>
        </p:nvPicPr>
        <p:blipFill>
          <a:blip r:embed="rId18" cstate="print"/>
          <a:srcRect/>
          <a:stretch>
            <a:fillRect/>
          </a:stretch>
        </p:blipFill>
        <p:spPr bwMode="auto">
          <a:xfrm>
            <a:off x="3059832" y="5300241"/>
            <a:ext cx="1828800" cy="1295400"/>
          </a:xfrm>
          <a:prstGeom prst="rect">
            <a:avLst/>
          </a:prstGeom>
          <a:noFill/>
          <a:ln w="9525">
            <a:noFill/>
            <a:miter lim="800000"/>
            <a:headEnd/>
            <a:tailEnd/>
          </a:ln>
        </p:spPr>
      </p:pic>
      <p:pic>
        <p:nvPicPr>
          <p:cNvPr id="12" name="Picture 22" descr="downloading">
            <a:hlinkClick r:id="rId19"/>
          </p:cNvPr>
          <p:cNvPicPr>
            <a:picLocks noChangeAspect="1" noChangeArrowheads="1"/>
          </p:cNvPicPr>
          <p:nvPr/>
        </p:nvPicPr>
        <p:blipFill>
          <a:blip r:embed="rId20" cstate="print"/>
          <a:srcRect/>
          <a:stretch>
            <a:fillRect/>
          </a:stretch>
        </p:blipFill>
        <p:spPr bwMode="auto">
          <a:xfrm>
            <a:off x="5796683" y="5228803"/>
            <a:ext cx="2133600" cy="1295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1000"/>
                                        <p:tgtEl>
                                          <p:spTgt spid="11"/>
                                        </p:tgtEl>
                                      </p:cBhvr>
                                    </p:animEffect>
                                    <p:anim calcmode="lin" valueType="num">
                                      <p:cBhvr>
                                        <p:cTn id="54" dur="1000" fill="hold"/>
                                        <p:tgtEl>
                                          <p:spTgt spid="11"/>
                                        </p:tgtEl>
                                        <p:attrNameLst>
                                          <p:attrName>ppt_x</p:attrName>
                                        </p:attrNameLst>
                                      </p:cBhvr>
                                      <p:tavLst>
                                        <p:tav tm="0">
                                          <p:val>
                                            <p:strVal val="#ppt_x"/>
                                          </p:val>
                                        </p:tav>
                                        <p:tav tm="100000">
                                          <p:val>
                                            <p:strVal val="#ppt_x"/>
                                          </p:val>
                                        </p:tav>
                                      </p:tavLst>
                                    </p:anim>
                                    <p:anim calcmode="lin" valueType="num">
                                      <p:cBhvr>
                                        <p:cTn id="5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7" presetClass="entr" presetSubtype="0" fill="hold"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1000"/>
                                        <p:tgtEl>
                                          <p:spTgt spid="12"/>
                                        </p:tgtEl>
                                      </p:cBhvr>
                                    </p:animEffect>
                                    <p:anim calcmode="lin" valueType="num">
                                      <p:cBhvr>
                                        <p:cTn id="61" dur="1000" fill="hold"/>
                                        <p:tgtEl>
                                          <p:spTgt spid="12"/>
                                        </p:tgtEl>
                                        <p:attrNameLst>
                                          <p:attrName>ppt_x</p:attrName>
                                        </p:attrNameLst>
                                      </p:cBhvr>
                                      <p:tavLst>
                                        <p:tav tm="0">
                                          <p:val>
                                            <p:strVal val="#ppt_x"/>
                                          </p:val>
                                        </p:tav>
                                        <p:tav tm="100000">
                                          <p:val>
                                            <p:strVal val="#ppt_x"/>
                                          </p:val>
                                        </p:tav>
                                      </p:tavLst>
                                    </p:anim>
                                    <p:anim calcmode="lin" valueType="num">
                                      <p:cBhvr>
                                        <p:cTn id="6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literacy?</a:t>
            </a:r>
          </a:p>
        </p:txBody>
      </p:sp>
      <p:sp>
        <p:nvSpPr>
          <p:cNvPr id="3" name="Content Placeholder 2"/>
          <p:cNvSpPr>
            <a:spLocks noGrp="1"/>
          </p:cNvSpPr>
          <p:nvPr>
            <p:ph idx="1"/>
          </p:nvPr>
        </p:nvSpPr>
        <p:spPr/>
        <p:txBody>
          <a:bodyPr/>
          <a:lstStyle/>
          <a:p>
            <a:r>
              <a:rPr lang="en-GB" sz="2400" dirty="0">
                <a:solidFill>
                  <a:schemeClr val="accent3">
                    <a:lumMod val="50000"/>
                  </a:schemeClr>
                </a:solidFill>
              </a:rPr>
              <a:t>“</a:t>
            </a:r>
            <a:r>
              <a:rPr lang="en-GB" sz="2400" b="1" dirty="0">
                <a:solidFill>
                  <a:schemeClr val="accent3">
                    <a:lumMod val="50000"/>
                  </a:schemeClr>
                </a:solidFill>
              </a:rPr>
              <a:t>Literacy</a:t>
            </a:r>
            <a:r>
              <a:rPr lang="en-GB" sz="2400" dirty="0">
                <a:solidFill>
                  <a:schemeClr val="accent3">
                    <a:lumMod val="50000"/>
                  </a:schemeClr>
                </a:solidFill>
              </a:rPr>
              <a:t>, alongside numeracy and health and wellbeing, </a:t>
            </a:r>
            <a:r>
              <a:rPr lang="en-GB" sz="2400" b="1" dirty="0">
                <a:solidFill>
                  <a:schemeClr val="accent3">
                    <a:lumMod val="50000"/>
                  </a:schemeClr>
                </a:solidFill>
              </a:rPr>
              <a:t>sits at the heart of Curriculum for Excellence</a:t>
            </a:r>
            <a:r>
              <a:rPr lang="en-GB" sz="2400" dirty="0">
                <a:solidFill>
                  <a:schemeClr val="accent3">
                    <a:lumMod val="50000"/>
                  </a:schemeClr>
                </a:solidFill>
              </a:rPr>
              <a:t>, as a key element of the knowledge, skills and attributes which </a:t>
            </a:r>
            <a:r>
              <a:rPr lang="en-GB" sz="2400" b="1" dirty="0">
                <a:solidFill>
                  <a:schemeClr val="accent3">
                    <a:lumMod val="50000"/>
                  </a:schemeClr>
                </a:solidFill>
              </a:rPr>
              <a:t>equip children and young people for learning, life and work</a:t>
            </a:r>
            <a:r>
              <a:rPr lang="en-GB" sz="2400" dirty="0">
                <a:solidFill>
                  <a:schemeClr val="accent3">
                    <a:lumMod val="50000"/>
                  </a:schemeClr>
                </a:solidFill>
              </a:rPr>
              <a:t> . . . Literacy and language </a:t>
            </a:r>
            <a:r>
              <a:rPr lang="en-GB" sz="2400" b="1" dirty="0">
                <a:solidFill>
                  <a:schemeClr val="accent3">
                    <a:lumMod val="50000"/>
                  </a:schemeClr>
                </a:solidFill>
              </a:rPr>
              <a:t>unlock access to the wider curriculum</a:t>
            </a:r>
            <a:r>
              <a:rPr lang="en-GB" sz="2400" dirty="0">
                <a:solidFill>
                  <a:schemeClr val="accent3">
                    <a:lumMod val="50000"/>
                  </a:schemeClr>
                </a:solidFill>
              </a:rPr>
              <a:t> and lay the foundations for communication, lifelong learning and work, contributing strongly to the development of all four capacities of Curriculum for Excellence”</a:t>
            </a:r>
          </a:p>
          <a:p>
            <a:pPr algn="r">
              <a:buFont typeface="Wingdings" pitchFamily="2" charset="2"/>
              <a:buNone/>
            </a:pPr>
            <a:r>
              <a:rPr lang="en-GB" sz="1800" dirty="0">
                <a:solidFill>
                  <a:schemeClr val="accent3">
                    <a:lumMod val="50000"/>
                  </a:schemeClr>
                </a:solidFill>
              </a:rPr>
              <a:t>3-18 English &amp; Literacy Review, Education Scotland</a:t>
            </a:r>
            <a:endParaRPr lang="en-GB" sz="2000" dirty="0">
              <a:solidFill>
                <a:schemeClr val="accent3">
                  <a:lumMod val="50000"/>
                </a:schemeClr>
              </a:solidFill>
            </a:endParaRP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EDEEB1-9BC6-4809-B8DC-94F8660D9BF9}"/>
              </a:ext>
            </a:extLst>
          </p:cNvPr>
          <p:cNvSpPr>
            <a:spLocks noGrp="1"/>
          </p:cNvSpPr>
          <p:nvPr>
            <p:ph type="title"/>
          </p:nvPr>
        </p:nvSpPr>
        <p:spPr>
          <a:xfrm>
            <a:off x="457200" y="188640"/>
            <a:ext cx="8229600" cy="1143000"/>
          </a:xfrm>
        </p:spPr>
        <p:txBody>
          <a:bodyPr>
            <a:noAutofit/>
          </a:bodyPr>
          <a:lstStyle/>
          <a:p>
            <a:r>
              <a:rPr lang="en-GB" sz="3600" dirty="0"/>
              <a:t>Scottish</a:t>
            </a:r>
            <a:r>
              <a:rPr lang="en-GB" sz="4000" dirty="0"/>
              <a:t> Survey of Literacy &amp; Numeracy</a:t>
            </a:r>
            <a:endParaRPr lang="en-US" sz="4000" dirty="0"/>
          </a:p>
        </p:txBody>
      </p:sp>
      <p:pic>
        <p:nvPicPr>
          <p:cNvPr id="4" name="Content Placeholder 3">
            <a:extLst>
              <a:ext uri="{FF2B5EF4-FFF2-40B4-BE49-F238E27FC236}">
                <a16:creationId xmlns:a16="http://schemas.microsoft.com/office/drawing/2014/main" xmlns="" id="{553DCC96-CE16-4DB7-AB97-D58D8BD5C970}"/>
              </a:ext>
            </a:extLst>
          </p:cNvPr>
          <p:cNvPicPr>
            <a:picLocks noGrp="1" noChangeAspect="1"/>
          </p:cNvPicPr>
          <p:nvPr>
            <p:ph idx="1"/>
          </p:nvPr>
        </p:nvPicPr>
        <p:blipFill>
          <a:blip r:embed="rId3"/>
          <a:stretch>
            <a:fillRect/>
          </a:stretch>
        </p:blipFill>
        <p:spPr>
          <a:xfrm>
            <a:off x="323530" y="1537174"/>
            <a:ext cx="7844788" cy="4787427"/>
          </a:xfrm>
          <a:prstGeom prst="rect">
            <a:avLst/>
          </a:prstGeom>
        </p:spPr>
      </p:pic>
    </p:spTree>
    <p:extLst>
      <p:ext uri="{BB962C8B-B14F-4D97-AF65-F5344CB8AC3E}">
        <p14:creationId xmlns:p14="http://schemas.microsoft.com/office/powerpoint/2010/main" xmlns="" val="1545421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yourself</a:t>
            </a:r>
          </a:p>
        </p:txBody>
      </p:sp>
      <p:sp>
        <p:nvSpPr>
          <p:cNvPr id="3" name="Content Placeholder 2"/>
          <p:cNvSpPr>
            <a:spLocks noGrp="1"/>
          </p:cNvSpPr>
          <p:nvPr>
            <p:ph idx="1"/>
          </p:nvPr>
        </p:nvSpPr>
        <p:spPr/>
        <p:txBody>
          <a:bodyPr/>
          <a:lstStyle/>
          <a:p>
            <a:r>
              <a:rPr lang="en-GB" dirty="0" err="1"/>
              <a:t>i</a:t>
            </a:r>
            <a:r>
              <a:rPr lang="en-GB" dirty="0"/>
              <a:t> before e, except after c?</a:t>
            </a:r>
          </a:p>
          <a:p>
            <a:endParaRPr lang="en-GB" dirty="0"/>
          </a:p>
          <a:p>
            <a:r>
              <a:rPr lang="en-GB" dirty="0"/>
              <a:t>How many ‘c’ and how many ‘s’?</a:t>
            </a:r>
          </a:p>
          <a:p>
            <a:endParaRPr lang="en-GB" dirty="0"/>
          </a:p>
          <a:p>
            <a:r>
              <a:rPr lang="en-GB" dirty="0"/>
              <a:t>Practise or practice?</a:t>
            </a:r>
          </a:p>
          <a:p>
            <a:endParaRPr lang="en-GB" dirty="0"/>
          </a:p>
          <a:p>
            <a:r>
              <a:rPr lang="en-GB" dirty="0"/>
              <a:t>Past or passed?</a:t>
            </a:r>
          </a:p>
          <a:p>
            <a:endParaRPr lang="en-GB" dirty="0"/>
          </a:p>
          <a:p>
            <a:r>
              <a:rPr lang="en-GB" dirty="0"/>
              <a:t>Punctuation saves lives!</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5" name="Picture 4">
            <a:extLst>
              <a:ext uri="{FF2B5EF4-FFF2-40B4-BE49-F238E27FC236}">
                <a16:creationId xmlns:a16="http://schemas.microsoft.com/office/drawing/2014/main" xmlns="" id="{EB3D1963-5517-4B4A-B391-C92F6FBCBA56}"/>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499993" y="3609021"/>
            <a:ext cx="4360540" cy="305237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new S1 Literacy Programme</a:t>
            </a:r>
          </a:p>
        </p:txBody>
      </p:sp>
      <p:sp>
        <p:nvSpPr>
          <p:cNvPr id="3" name="Content Placeholder 2"/>
          <p:cNvSpPr>
            <a:spLocks noGrp="1"/>
          </p:cNvSpPr>
          <p:nvPr>
            <p:ph idx="1"/>
          </p:nvPr>
        </p:nvSpPr>
        <p:spPr/>
        <p:txBody>
          <a:bodyPr>
            <a:normAutofit lnSpcReduction="10000"/>
          </a:bodyPr>
          <a:lstStyle/>
          <a:p>
            <a:r>
              <a:rPr lang="en-GB" dirty="0"/>
              <a:t>1 period each week of dedicated, focused teaching </a:t>
            </a:r>
          </a:p>
          <a:p>
            <a:endParaRPr lang="en-GB" dirty="0"/>
          </a:p>
          <a:p>
            <a:r>
              <a:rPr lang="en-GB" dirty="0"/>
              <a:t>Pupils will attend a specified literacy class, rather than their  regular English class</a:t>
            </a:r>
          </a:p>
          <a:p>
            <a:endParaRPr lang="en-GB" dirty="0"/>
          </a:p>
          <a:p>
            <a:r>
              <a:rPr lang="en-GB" dirty="0"/>
              <a:t>6 literacy classes will allow for reduced pupil numbers and increased teacher support</a:t>
            </a:r>
          </a:p>
          <a:p>
            <a:endParaRPr lang="en-GB" dirty="0"/>
          </a:p>
          <a:p>
            <a:r>
              <a:rPr lang="en-GB" dirty="0"/>
              <a:t>Classes will cover  written literacy skills, including weekly spelling, punctuation and grammar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n-GB" dirty="0"/>
              <a:t>Homework Programme</a:t>
            </a:r>
          </a:p>
        </p:txBody>
      </p:sp>
      <p:sp>
        <p:nvSpPr>
          <p:cNvPr id="3" name="Content Placeholder 2"/>
          <p:cNvSpPr>
            <a:spLocks noGrp="1"/>
          </p:cNvSpPr>
          <p:nvPr>
            <p:ph idx="1"/>
          </p:nvPr>
        </p:nvSpPr>
        <p:spPr>
          <a:xfrm>
            <a:off x="467544" y="1556792"/>
            <a:ext cx="8229600" cy="4389120"/>
          </a:xfrm>
        </p:spPr>
        <p:txBody>
          <a:bodyPr/>
          <a:lstStyle/>
          <a:p>
            <a:r>
              <a:rPr lang="en-GB" dirty="0"/>
              <a:t>Online homework activities through the use of  </a:t>
            </a:r>
            <a:r>
              <a:rPr lang="en-GB" dirty="0" err="1"/>
              <a:t>Studyladder</a:t>
            </a:r>
            <a:r>
              <a:rPr lang="en-GB" dirty="0"/>
              <a:t> – an internet-based learning program</a:t>
            </a:r>
          </a:p>
          <a:p>
            <a:endParaRPr lang="en-GB" dirty="0"/>
          </a:p>
          <a:p>
            <a:r>
              <a:rPr lang="en-GB" dirty="0"/>
              <a:t>A free resource that provides interactive activities for pupils to practise their skills in a variety of subjects</a:t>
            </a:r>
          </a:p>
          <a:p>
            <a:endParaRPr lang="en-GB" dirty="0"/>
          </a:p>
          <a:p>
            <a:r>
              <a:rPr lang="en-GB" dirty="0"/>
              <a:t>Activities set by the teacher, appropriate to the level of the pupil</a:t>
            </a:r>
          </a:p>
        </p:txBody>
      </p:sp>
      <p:pic>
        <p:nvPicPr>
          <p:cNvPr id="1026" name="Picture 2" descr="https://static.studyladder.co.uk/cdn/site/e6/e1fa8bbb1c35.jpg"/>
          <p:cNvPicPr>
            <a:picLocks noChangeAspect="1" noChangeArrowheads="1"/>
          </p:cNvPicPr>
          <p:nvPr/>
        </p:nvPicPr>
        <p:blipFill>
          <a:blip r:embed="rId3"/>
          <a:srcRect/>
          <a:stretch>
            <a:fillRect/>
          </a:stretch>
        </p:blipFill>
        <p:spPr bwMode="auto">
          <a:xfrm>
            <a:off x="2915816" y="5033992"/>
            <a:ext cx="6080027" cy="182400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C8ABC7-399B-4A43-9049-78BD7A44454A}"/>
              </a:ext>
            </a:extLst>
          </p:cNvPr>
          <p:cNvSpPr>
            <a:spLocks noGrp="1"/>
          </p:cNvSpPr>
          <p:nvPr>
            <p:ph type="title"/>
          </p:nvPr>
        </p:nvSpPr>
        <p:spPr/>
        <p:txBody>
          <a:bodyPr/>
          <a:lstStyle/>
          <a:p>
            <a:r>
              <a:rPr lang="en-GB" dirty="0" err="1"/>
              <a:t>Studyladder</a:t>
            </a:r>
            <a:endParaRPr lang="en-US" dirty="0"/>
          </a:p>
        </p:txBody>
      </p:sp>
      <p:pic>
        <p:nvPicPr>
          <p:cNvPr id="4" name="Content Placeholder 3">
            <a:extLst>
              <a:ext uri="{FF2B5EF4-FFF2-40B4-BE49-F238E27FC236}">
                <a16:creationId xmlns:a16="http://schemas.microsoft.com/office/drawing/2014/main" xmlns="" id="{E0C7E857-6676-45EC-A105-F4ED578DB179}"/>
              </a:ext>
            </a:extLst>
          </p:cNvPr>
          <p:cNvPicPr>
            <a:picLocks noGrp="1" noChangeAspect="1"/>
          </p:cNvPicPr>
          <p:nvPr>
            <p:ph idx="1"/>
          </p:nvPr>
        </p:nvPicPr>
        <p:blipFill>
          <a:blip r:embed="rId3"/>
          <a:stretch>
            <a:fillRect/>
          </a:stretch>
        </p:blipFill>
        <p:spPr>
          <a:xfrm>
            <a:off x="457200" y="2219440"/>
            <a:ext cx="8229600" cy="3820885"/>
          </a:xfrm>
          <a:prstGeom prst="rect">
            <a:avLst/>
          </a:prstGeom>
        </p:spPr>
      </p:pic>
    </p:spTree>
    <p:extLst>
      <p:ext uri="{BB962C8B-B14F-4D97-AF65-F5344CB8AC3E}">
        <p14:creationId xmlns:p14="http://schemas.microsoft.com/office/powerpoint/2010/main" xmlns="" val="3113612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340</TotalTime>
  <Words>1226</Words>
  <Application>Microsoft Office PowerPoint</Application>
  <PresentationFormat>On-screen Show (4:3)</PresentationFormat>
  <Paragraphs>81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S1 Literacy Programme</vt:lpstr>
      <vt:lpstr>What is Literacy?</vt:lpstr>
      <vt:lpstr>Literacy is all around us...</vt:lpstr>
      <vt:lpstr>Why literacy?</vt:lpstr>
      <vt:lpstr>Scottish Survey of Literacy &amp; Numeracy</vt:lpstr>
      <vt:lpstr>Test yourself</vt:lpstr>
      <vt:lpstr>The new S1 Literacy Programme</vt:lpstr>
      <vt:lpstr>Homework Programme</vt:lpstr>
      <vt:lpstr>Studyladder</vt:lpstr>
      <vt:lpstr>Studyladder</vt:lpstr>
      <vt:lpstr>Family Learning Activity</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S1 Literacy Programme</dc:title>
  <dc:creator>Lesley-Anne Cimmino</dc:creator>
  <cp:lastModifiedBy>Lesley-Anne Cimmino</cp:lastModifiedBy>
  <cp:revision>27</cp:revision>
  <dcterms:created xsi:type="dcterms:W3CDTF">2018-01-30T11:35:32Z</dcterms:created>
  <dcterms:modified xsi:type="dcterms:W3CDTF">2018-01-31T17:33:47Z</dcterms:modified>
</cp:coreProperties>
</file>