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9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EFC90F-3E0E-4E16-B12D-589DF6D884FB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E2BF9E-C7C1-438B-AD58-E796EA61674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Family Learning in 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S1 </a:t>
            </a:r>
            <a:r>
              <a:rPr lang="en-GB" dirty="0" err="1" smtClean="0"/>
              <a:t>CfE</a:t>
            </a:r>
            <a:r>
              <a:rPr lang="en-GB" dirty="0" smtClean="0"/>
              <a:t> Parents’ Evening</a:t>
            </a:r>
            <a:endParaRPr lang="en-GB" dirty="0"/>
          </a:p>
        </p:txBody>
      </p:sp>
      <p:pic>
        <p:nvPicPr>
          <p:cNvPr id="4" name="Picture 3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6226" y="3861048"/>
            <a:ext cx="3091549" cy="241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to...help with Writing!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Encourage them to read</a:t>
            </a:r>
          </a:p>
          <a:p>
            <a:r>
              <a:rPr lang="en-GB" dirty="0" smtClean="0"/>
              <a:t>Take an interest in their writing</a:t>
            </a:r>
          </a:p>
          <a:p>
            <a:r>
              <a:rPr lang="en-GB" dirty="0" smtClean="0"/>
              <a:t>Read over their work with them</a:t>
            </a:r>
          </a:p>
          <a:p>
            <a:r>
              <a:rPr lang="en-GB" dirty="0" smtClean="0"/>
              <a:t>Talk about their writing</a:t>
            </a:r>
          </a:p>
          <a:p>
            <a:r>
              <a:rPr lang="en-GB" dirty="0" smtClean="0"/>
              <a:t>Make suggestions – but don’t put words in their mouths!</a:t>
            </a:r>
          </a:p>
          <a:p>
            <a:r>
              <a:rPr lang="en-GB" dirty="0" smtClean="0"/>
              <a:t>Help them to proof read</a:t>
            </a:r>
            <a:endParaRPr lang="en-GB" dirty="0"/>
          </a:p>
        </p:txBody>
      </p:sp>
      <p:pic>
        <p:nvPicPr>
          <p:cNvPr id="5" name="Picture 4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661248"/>
            <a:ext cx="1340884" cy="1047906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2060848"/>
            <a:ext cx="27336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Making it better – technical accuracy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Take a look at the example work</a:t>
            </a:r>
          </a:p>
          <a:p>
            <a:r>
              <a:rPr lang="en-GB" dirty="0" smtClean="0"/>
              <a:t>How many errors can you see?</a:t>
            </a:r>
          </a:p>
          <a:p>
            <a:r>
              <a:rPr lang="en-GB" dirty="0" smtClean="0"/>
              <a:t>What should it be?</a:t>
            </a:r>
          </a:p>
          <a:p>
            <a:r>
              <a:rPr lang="en-GB" dirty="0" smtClean="0"/>
              <a:t>How would you help your child with this?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4005064"/>
            <a:ext cx="27336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amilyLearning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The door of the house </a:t>
            </a:r>
            <a:r>
              <a:rPr lang="en-GB" b="1" dirty="0" smtClean="0"/>
              <a:t>opened the </a:t>
            </a:r>
            <a:r>
              <a:rPr lang="en-GB" b="1" dirty="0" smtClean="0"/>
              <a:t>boy went inside. It was </a:t>
            </a:r>
            <a:r>
              <a:rPr lang="en-GB" b="1" dirty="0" smtClean="0"/>
              <a:t>dark, the </a:t>
            </a:r>
            <a:r>
              <a:rPr lang="en-GB" b="1" dirty="0" smtClean="0"/>
              <a:t>boy </a:t>
            </a:r>
            <a:r>
              <a:rPr lang="en-GB" b="1" dirty="0" smtClean="0"/>
              <a:t>looks </a:t>
            </a:r>
            <a:r>
              <a:rPr lang="en-GB" b="1" dirty="0" smtClean="0"/>
              <a:t>around for a light. Then he found a lamp on a table near the door. Then the boy turned it on. The room was large like a cave and </a:t>
            </a:r>
            <a:r>
              <a:rPr lang="en-GB" b="1" dirty="0" err="1" smtClean="0"/>
              <a:t>smeled</a:t>
            </a:r>
            <a:r>
              <a:rPr lang="en-GB" b="1" dirty="0" smtClean="0"/>
              <a:t> </a:t>
            </a:r>
            <a:r>
              <a:rPr lang="en-GB" b="1" dirty="0" smtClean="0"/>
              <a:t>of damp. The boy stepped forward and heard the </a:t>
            </a:r>
            <a:r>
              <a:rPr lang="en-GB" b="1" dirty="0" smtClean="0"/>
              <a:t>floorboard’s </a:t>
            </a:r>
            <a:r>
              <a:rPr lang="en-GB" b="1" dirty="0" smtClean="0"/>
              <a:t>creak. I</a:t>
            </a:r>
            <a:r>
              <a:rPr lang="en-GB" b="1" dirty="0" smtClean="0"/>
              <a:t>t </a:t>
            </a:r>
            <a:r>
              <a:rPr lang="en-GB" b="1" dirty="0" smtClean="0"/>
              <a:t>i</a:t>
            </a:r>
            <a:r>
              <a:rPr lang="en-GB" b="1" dirty="0" smtClean="0"/>
              <a:t>s </a:t>
            </a:r>
            <a:r>
              <a:rPr lang="en-GB" b="1" dirty="0" smtClean="0"/>
              <a:t>cold. There was a fireplace at one end of the </a:t>
            </a:r>
            <a:r>
              <a:rPr lang="en-GB" b="1" dirty="0" smtClean="0"/>
              <a:t>room, it </a:t>
            </a:r>
            <a:r>
              <a:rPr lang="en-GB" b="1" dirty="0" smtClean="0"/>
              <a:t>was empty and full of ashes. The boy walked towards the fireplace. There was a box on the floor </a:t>
            </a:r>
            <a:r>
              <a:rPr lang="en-GB" b="1" dirty="0" err="1" smtClean="0"/>
              <a:t>infront</a:t>
            </a:r>
            <a:r>
              <a:rPr lang="en-GB" b="1" dirty="0" smtClean="0"/>
              <a:t> </a:t>
            </a:r>
            <a:r>
              <a:rPr lang="en-GB" b="1" dirty="0" smtClean="0"/>
              <a:t>of it. It was made of wood and looked old with rusty hinges and a broken </a:t>
            </a:r>
            <a:r>
              <a:rPr lang="en-GB" b="1" dirty="0" err="1" smtClean="0"/>
              <a:t>lach</a:t>
            </a:r>
            <a:r>
              <a:rPr lang="en-GB" b="1" dirty="0" smtClean="0"/>
              <a:t> </a:t>
            </a:r>
            <a:r>
              <a:rPr lang="en-GB" b="1" dirty="0" smtClean="0"/>
              <a:t>on the front and the lid looked like it was slightly open. </a:t>
            </a:r>
            <a:r>
              <a:rPr lang="en-GB" b="1" dirty="0" smtClean="0"/>
              <a:t>the </a:t>
            </a:r>
            <a:r>
              <a:rPr lang="en-GB" b="1" dirty="0" smtClean="0"/>
              <a:t>boy reached out to open it.</a:t>
            </a:r>
            <a:endParaRPr lang="en-GB" dirty="0"/>
          </a:p>
        </p:txBody>
      </p:sp>
      <p:pic>
        <p:nvPicPr>
          <p:cNvPr id="4" name="Picture 3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it better - content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We </a:t>
            </a:r>
            <a:r>
              <a:rPr lang="en-GB" sz="2800" dirty="0" smtClean="0"/>
              <a:t>use the mnemonic 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</a:rPr>
              <a:t>A CARP PIE</a:t>
            </a:r>
          </a:p>
          <a:p>
            <a:pPr>
              <a:buNone/>
            </a:pPr>
            <a:endParaRPr lang="en-GB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3789040"/>
            <a:ext cx="4038600" cy="2304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P 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- Punctuation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 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– ‘</a:t>
            </a:r>
            <a:r>
              <a:rPr lang="en-GB" sz="24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ing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’ words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E 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– ‘</a:t>
            </a:r>
            <a:r>
              <a:rPr lang="en-GB" sz="24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ed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’ words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3212976"/>
            <a:ext cx="4392488" cy="328596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Adverbs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Connectives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Adjectives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Relative Pronouns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Prepositions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it better - content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In weaker writing, sentences mostly begin with a noun, or the definite article (The).</a:t>
            </a:r>
          </a:p>
          <a:p>
            <a:r>
              <a:rPr lang="en-GB" dirty="0" smtClean="0"/>
              <a:t>Verbs are also often connected by </a:t>
            </a:r>
            <a:r>
              <a:rPr lang="en-GB" i="1" dirty="0" smtClean="0"/>
              <a:t>and</a:t>
            </a:r>
            <a:r>
              <a:rPr lang="en-GB" dirty="0" smtClean="0"/>
              <a:t>, </a:t>
            </a:r>
            <a:r>
              <a:rPr lang="en-GB" i="1" dirty="0" smtClean="0"/>
              <a:t>then</a:t>
            </a:r>
            <a:r>
              <a:rPr lang="en-GB" dirty="0" smtClean="0"/>
              <a:t>, or </a:t>
            </a:r>
            <a:r>
              <a:rPr lang="en-GB" i="1" dirty="0" smtClean="0"/>
              <a:t>so</a:t>
            </a:r>
            <a:r>
              <a:rPr lang="en-GB" dirty="0" smtClean="0"/>
              <a:t>. </a:t>
            </a:r>
          </a:p>
          <a:p>
            <a:r>
              <a:rPr lang="en-GB" dirty="0" smtClean="0"/>
              <a:t>Using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A CARP PIE </a:t>
            </a:r>
            <a:r>
              <a:rPr lang="en-GB" dirty="0" smtClean="0"/>
              <a:t>teaches pupils how to vary the way they begin a sentence, or by using punctuation or a relative pronoun to change the middle of the sentence.</a:t>
            </a:r>
          </a:p>
          <a:p>
            <a:r>
              <a:rPr lang="en-GB" dirty="0" smtClean="0"/>
              <a:t>Taken altogether, the skills have the effect of creating more interesting, detailed and sophisticated pieces of writing.</a:t>
            </a:r>
            <a:endParaRPr lang="en-GB" dirty="0"/>
          </a:p>
        </p:txBody>
      </p:sp>
      <p:pic>
        <p:nvPicPr>
          <p:cNvPr id="5" name="Picture 4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Slowly, the imposing oak door of the run-down house opened. The young boy tiptoed cautiously inside. Darkness. Searching for a light, his eyes spotted a lamp on a table near the door. Frightened by what might emerge from the darkness, the boy turned it on. </a:t>
            </a:r>
          </a:p>
          <a:p>
            <a:pPr>
              <a:buNone/>
            </a:pPr>
            <a:r>
              <a:rPr lang="en-GB" b="1" dirty="0" smtClean="0"/>
              <a:t>	The room was large like a cave and smelled of damp, the odour invading the boy’s nostrils and clinging to his throat. Inching forward, the floorboards creaked under his tiny weight. It was cold; there was a fireplace at one end of the room, but it was empty and full of ashes. The boy walked gingerly towards the fireplace. On the floor lay a box made of wood. It looked old; rusty hinges glowed amber in the pale light and it had a broken latch on the front. The lid looked slightly open. Nervously, the boy reached out a trembling hand to open it...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to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‘Core Writing Checklist’</a:t>
            </a:r>
          </a:p>
          <a:p>
            <a:r>
              <a:rPr lang="en-GB" dirty="0" smtClean="0"/>
              <a:t>The English blog</a:t>
            </a:r>
          </a:p>
          <a:p>
            <a:r>
              <a:rPr lang="en-GB" dirty="0" smtClean="0"/>
              <a:t>Pupil jotter – notes on skills, teacher comments/feedback</a:t>
            </a:r>
          </a:p>
          <a:p>
            <a:r>
              <a:rPr lang="en-GB" dirty="0" smtClean="0"/>
              <a:t>Google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01008"/>
            <a:ext cx="2649017" cy="22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amilyLearning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What is the purpose of this session?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u="sng" dirty="0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en-GB" sz="2000" b="1" dirty="0" smtClean="0"/>
              <a:t>: To provide useful ideas to help you to support your child with English at home</a:t>
            </a:r>
          </a:p>
          <a:p>
            <a:pPr>
              <a:buNone/>
            </a:pPr>
            <a:endParaRPr lang="en-GB" sz="2000" b="1" dirty="0" smtClean="0"/>
          </a:p>
          <a:p>
            <a:r>
              <a:rPr lang="en-GB" sz="2000" b="1" u="sng" dirty="0" smtClean="0">
                <a:solidFill>
                  <a:schemeClr val="accent2">
                    <a:lumMod val="50000"/>
                  </a:schemeClr>
                </a:solidFill>
              </a:rPr>
              <a:t>WHY</a:t>
            </a:r>
            <a:r>
              <a:rPr lang="en-GB" sz="2000" b="1" dirty="0" smtClean="0"/>
              <a:t>: So that school and parents can work closely together to develop English skills and get your feedback on the types of support that parents really need and want</a:t>
            </a:r>
          </a:p>
          <a:p>
            <a:pPr>
              <a:buNone/>
            </a:pPr>
            <a:endParaRPr lang="en-GB" sz="2000" b="1" dirty="0" smtClean="0"/>
          </a:p>
          <a:p>
            <a:r>
              <a:rPr lang="en-GB" sz="2000" b="1" u="sng" dirty="0" smtClean="0">
                <a:solidFill>
                  <a:schemeClr val="accent2">
                    <a:lumMod val="50000"/>
                  </a:schemeClr>
                </a:solidFill>
              </a:rPr>
              <a:t>HOW</a:t>
            </a:r>
            <a:r>
              <a:rPr lang="en-GB" sz="2000" b="1" dirty="0" smtClean="0"/>
              <a:t>: We have two areas for you to look at: the importance of reading fiction and non-fiction and encouraging this at home, and supporting spelling, punctuation and grammar skills in your child’s written work</a:t>
            </a:r>
          </a:p>
          <a:p>
            <a:endParaRPr lang="en-GB" sz="2000" b="1" dirty="0" smtClean="0"/>
          </a:p>
          <a:p>
            <a:endParaRPr lang="en-GB" sz="2000" dirty="0"/>
          </a:p>
        </p:txBody>
      </p:sp>
      <p:pic>
        <p:nvPicPr>
          <p:cNvPr id="4" name="Picture 3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What is </a:t>
            </a:r>
            <a:r>
              <a:rPr lang="en-GB" sz="4800" dirty="0" smtClean="0"/>
              <a:t>English like in S1?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Reading</a:t>
            </a:r>
            <a:r>
              <a:rPr lang="en-GB" dirty="0" smtClean="0"/>
              <a:t> tasks </a:t>
            </a:r>
          </a:p>
          <a:p>
            <a:pPr lvl="2"/>
            <a:r>
              <a:rPr lang="en-GB" dirty="0" smtClean="0"/>
              <a:t>reading class texts and responding through a variety of different tasks (including critical essay writing)</a:t>
            </a:r>
          </a:p>
          <a:p>
            <a:pPr lvl="2"/>
            <a:r>
              <a:rPr lang="en-GB" dirty="0" smtClean="0"/>
              <a:t>reading a passage/extract and responding to specific RUAE style questions</a:t>
            </a:r>
          </a:p>
          <a:p>
            <a:pPr lvl="2"/>
            <a:r>
              <a:rPr lang="en-GB" dirty="0" smtClean="0"/>
              <a:t>reading for information/researching and taking notes</a:t>
            </a:r>
          </a:p>
          <a:p>
            <a:endParaRPr lang="en-GB" dirty="0" smtClean="0"/>
          </a:p>
          <a:p>
            <a:r>
              <a:rPr lang="en-GB" b="1" dirty="0" smtClean="0"/>
              <a:t>Writing</a:t>
            </a:r>
            <a:r>
              <a:rPr lang="en-GB" dirty="0" smtClean="0"/>
              <a:t> tasks </a:t>
            </a:r>
          </a:p>
          <a:p>
            <a:pPr lvl="2"/>
            <a:r>
              <a:rPr lang="en-GB" dirty="0" smtClean="0"/>
              <a:t>writing in a variety of styles and genres at various length (personal, imaginative, informative, discursive, persuasive)</a:t>
            </a:r>
          </a:p>
          <a:p>
            <a:pPr lvl="2"/>
            <a:r>
              <a:rPr lang="en-GB" dirty="0" smtClean="0"/>
              <a:t>demonstrating an understanding of written literacy skills (spelling, grammar, punctuation)</a:t>
            </a:r>
            <a:endParaRPr lang="en-GB" dirty="0"/>
          </a:p>
        </p:txBody>
      </p:sp>
      <p:pic>
        <p:nvPicPr>
          <p:cNvPr id="4" name="Picture 3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0484" y="5733256"/>
            <a:ext cx="1248744" cy="975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English like in S1?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 smtClean="0"/>
          </a:p>
          <a:p>
            <a:r>
              <a:rPr lang="en-GB" b="1" dirty="0" smtClean="0"/>
              <a:t>Talking &amp; Listening</a:t>
            </a:r>
            <a:r>
              <a:rPr lang="en-GB" dirty="0" smtClean="0"/>
              <a:t> tasks</a:t>
            </a:r>
            <a:endParaRPr lang="en-GB" dirty="0" smtClean="0"/>
          </a:p>
          <a:p>
            <a:pPr lvl="2"/>
            <a:r>
              <a:rPr lang="en-GB" dirty="0" smtClean="0"/>
              <a:t>Solo talk, group presentation, group discussion, responding to oral questions, responding to audio text/film/media</a:t>
            </a:r>
          </a:p>
        </p:txBody>
      </p:sp>
      <p:pic>
        <p:nvPicPr>
          <p:cNvPr id="4" name="Picture 3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 class work jotter</a:t>
            </a:r>
          </a:p>
          <a:p>
            <a:r>
              <a:rPr lang="en-GB" dirty="0" smtClean="0"/>
              <a:t>Two ticks and a fix / teacher written comments</a:t>
            </a:r>
          </a:p>
          <a:p>
            <a:r>
              <a:rPr lang="en-GB" dirty="0" smtClean="0"/>
              <a:t>Blue ‘Writing’ jotter</a:t>
            </a:r>
          </a:p>
          <a:p>
            <a:r>
              <a:rPr lang="en-GB" dirty="0" smtClean="0"/>
              <a:t>PLP feedback sheets with specific assessment criteria</a:t>
            </a:r>
          </a:p>
          <a:p>
            <a:r>
              <a:rPr lang="en-GB" dirty="0" smtClean="0"/>
              <a:t>Private reading log</a:t>
            </a:r>
          </a:p>
          <a:p>
            <a:r>
              <a:rPr lang="en-GB" dirty="0" smtClean="0"/>
              <a:t>Interim reports</a:t>
            </a:r>
          </a:p>
          <a:p>
            <a:r>
              <a:rPr lang="en-GB" dirty="0" smtClean="0"/>
              <a:t>S1 report</a:t>
            </a:r>
          </a:p>
          <a:p>
            <a:r>
              <a:rPr lang="en-GB" dirty="0" smtClean="0"/>
              <a:t>Parents’ Evenings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to...help with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Encourage your child!</a:t>
            </a:r>
            <a:endParaRPr lang="en-GB" b="1" dirty="0" smtClean="0"/>
          </a:p>
          <a:p>
            <a:pPr>
              <a:buNone/>
            </a:pPr>
            <a:r>
              <a:rPr lang="en-GB" dirty="0" smtClean="0"/>
              <a:t>	“Research </a:t>
            </a:r>
            <a:r>
              <a:rPr lang="en-GB" dirty="0" smtClean="0"/>
              <a:t>shows that children who </a:t>
            </a:r>
            <a:r>
              <a:rPr lang="en-GB" dirty="0" smtClean="0"/>
              <a:t>enjoy reading </a:t>
            </a:r>
            <a:r>
              <a:rPr lang="en-GB" dirty="0" smtClean="0"/>
              <a:t>achieve more highly right </a:t>
            </a:r>
            <a:r>
              <a:rPr lang="en-GB" dirty="0" smtClean="0"/>
              <a:t>across the </a:t>
            </a:r>
            <a:r>
              <a:rPr lang="en-GB" dirty="0" smtClean="0"/>
              <a:t>curriculum. Developing a love </a:t>
            </a:r>
            <a:r>
              <a:rPr lang="en-GB" dirty="0" smtClean="0"/>
              <a:t>of reading </a:t>
            </a:r>
            <a:r>
              <a:rPr lang="en-GB" dirty="0" smtClean="0"/>
              <a:t>is one of the most effective </a:t>
            </a:r>
            <a:r>
              <a:rPr lang="en-GB" dirty="0" smtClean="0"/>
              <a:t>ways a </a:t>
            </a:r>
            <a:r>
              <a:rPr lang="en-GB" dirty="0" smtClean="0"/>
              <a:t>school can raise attainment. Success </a:t>
            </a:r>
            <a:r>
              <a:rPr lang="en-GB" dirty="0" smtClean="0"/>
              <a:t>in reading </a:t>
            </a:r>
            <a:r>
              <a:rPr lang="en-GB" dirty="0" smtClean="0"/>
              <a:t>can improve national test </a:t>
            </a:r>
            <a:r>
              <a:rPr lang="en-GB" dirty="0" smtClean="0"/>
              <a:t>results in </a:t>
            </a:r>
            <a:r>
              <a:rPr lang="en-GB" dirty="0" smtClean="0"/>
              <a:t>all areas but, more importantly, it </a:t>
            </a:r>
            <a:r>
              <a:rPr lang="en-GB" dirty="0" smtClean="0"/>
              <a:t>also sets </a:t>
            </a:r>
            <a:r>
              <a:rPr lang="en-GB" dirty="0" smtClean="0"/>
              <a:t>children up as readers for life, with </a:t>
            </a:r>
            <a:r>
              <a:rPr lang="en-GB" dirty="0" smtClean="0"/>
              <a:t>all the </a:t>
            </a:r>
            <a:r>
              <a:rPr lang="en-GB" dirty="0" smtClean="0"/>
              <a:t>accompanying benefits that follow</a:t>
            </a:r>
            <a:r>
              <a:rPr lang="en-GB" dirty="0" smtClean="0"/>
              <a:t>.”</a:t>
            </a:r>
          </a:p>
          <a:p>
            <a:pPr algn="r">
              <a:buNone/>
            </a:pPr>
            <a:r>
              <a:rPr lang="en-GB" dirty="0" smtClean="0"/>
              <a:t>	</a:t>
            </a:r>
            <a:r>
              <a:rPr lang="en-GB" dirty="0" smtClean="0"/>
              <a:t>			</a:t>
            </a:r>
            <a:r>
              <a:rPr lang="en-GB" sz="1600" i="1" dirty="0" smtClean="0"/>
              <a:t>Oxford School Improvement Report</a:t>
            </a:r>
            <a:endParaRPr lang="en-GB" i="1" dirty="0" smtClean="0"/>
          </a:p>
        </p:txBody>
      </p:sp>
      <p:pic>
        <p:nvPicPr>
          <p:cNvPr id="4" name="Picture 3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to...help with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with your child</a:t>
            </a:r>
          </a:p>
          <a:p>
            <a:r>
              <a:rPr lang="en-GB" dirty="0" smtClean="0"/>
              <a:t>Talk about reading</a:t>
            </a:r>
          </a:p>
          <a:p>
            <a:r>
              <a:rPr lang="en-GB" dirty="0" smtClean="0"/>
              <a:t>Read everything and anything!</a:t>
            </a:r>
          </a:p>
          <a:p>
            <a:r>
              <a:rPr lang="en-GB" dirty="0" smtClean="0"/>
              <a:t>Join your local library</a:t>
            </a:r>
          </a:p>
          <a:p>
            <a:r>
              <a:rPr lang="en-GB" dirty="0" smtClean="0"/>
              <a:t>Make time</a:t>
            </a:r>
            <a:endParaRPr lang="en-GB" dirty="0"/>
          </a:p>
        </p:txBody>
      </p:sp>
      <p:pic>
        <p:nvPicPr>
          <p:cNvPr id="1026" name="Picture 2" descr="rea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844824"/>
            <a:ext cx="2992599" cy="1301130"/>
          </a:xfrm>
          <a:prstGeom prst="rect">
            <a:avLst/>
          </a:prstGeom>
          <a:noFill/>
        </p:spPr>
      </p:pic>
      <p:pic>
        <p:nvPicPr>
          <p:cNvPr id="1028" name="Picture 4" descr="https://d33wubrfki0l68.cloudfront.net/7d9fcf320574785e4549ccd6e502b2e83c5ebb08/f4708/images/branches/needham-market-libr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933056"/>
            <a:ext cx="2588784" cy="1296144"/>
          </a:xfrm>
          <a:prstGeom prst="rect">
            <a:avLst/>
          </a:prstGeom>
          <a:noFill/>
        </p:spPr>
      </p:pic>
      <p:pic>
        <p:nvPicPr>
          <p:cNvPr id="1030" name="Picture 6" descr="Let's Talk About Boo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725144"/>
            <a:ext cx="3408727" cy="1764016"/>
          </a:xfrm>
          <a:prstGeom prst="rect">
            <a:avLst/>
          </a:prstGeom>
          <a:noFill/>
        </p:spPr>
      </p:pic>
      <p:pic>
        <p:nvPicPr>
          <p:cNvPr id="7" name="Picture 6" descr="FamilyLearning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Books, Books, Books!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r>
              <a:rPr lang="en-GB" dirty="0" smtClean="0"/>
              <a:t>Why not take the book quiz?</a:t>
            </a:r>
          </a:p>
          <a:p>
            <a:r>
              <a:rPr lang="en-GB" dirty="0" smtClean="0"/>
              <a:t>Take a look at the Independent's  “Top 50 Children’s Books” list</a:t>
            </a:r>
          </a:p>
          <a:p>
            <a:r>
              <a:rPr lang="en-GB" dirty="0" smtClean="0"/>
              <a:t>Tick all of the ones that you have read/remember reading</a:t>
            </a:r>
          </a:p>
          <a:p>
            <a:r>
              <a:rPr lang="en-GB" dirty="0" smtClean="0"/>
              <a:t>Tick all those your son/daughter has read (that you are aware of)</a:t>
            </a:r>
            <a:endParaRPr lang="en-GB" dirty="0"/>
          </a:p>
        </p:txBody>
      </p:sp>
      <p:pic>
        <p:nvPicPr>
          <p:cNvPr id="4" name="Picture 3" descr="FamilyLearning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to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‘Developing Reading’ handout sheet</a:t>
            </a:r>
          </a:p>
          <a:p>
            <a:r>
              <a:rPr lang="en-GB" dirty="0" smtClean="0"/>
              <a:t>The English blog</a:t>
            </a:r>
          </a:p>
          <a:p>
            <a:r>
              <a:rPr lang="en-GB" dirty="0" smtClean="0"/>
              <a:t>The book list</a:t>
            </a:r>
          </a:p>
          <a:p>
            <a:r>
              <a:rPr lang="en-GB" dirty="0" smtClean="0"/>
              <a:t>Any library/librarian/book shop</a:t>
            </a:r>
          </a:p>
          <a:p>
            <a:r>
              <a:rPr lang="en-GB" dirty="0" smtClean="0"/>
              <a:t>Google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2924944"/>
            <a:ext cx="3369097" cy="289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amilyLearning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661248"/>
            <a:ext cx="1340884" cy="104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779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Family Learning in English</vt:lpstr>
      <vt:lpstr>What is the purpose of this session?</vt:lpstr>
      <vt:lpstr>What is English like in S1?</vt:lpstr>
      <vt:lpstr>What is English like in S1?</vt:lpstr>
      <vt:lpstr>Understanding progress</vt:lpstr>
      <vt:lpstr>How to...help with Reading</vt:lpstr>
      <vt:lpstr>How to...help with Reading</vt:lpstr>
      <vt:lpstr>Books, Books, Books!</vt:lpstr>
      <vt:lpstr>Resources to help</vt:lpstr>
      <vt:lpstr>How to...help with Writing!</vt:lpstr>
      <vt:lpstr>Making it better – technical accuracy</vt:lpstr>
      <vt:lpstr>Example</vt:lpstr>
      <vt:lpstr>Making it better - content</vt:lpstr>
      <vt:lpstr>Making it better - content</vt:lpstr>
      <vt:lpstr>Example 2</vt:lpstr>
      <vt:lpstr>Resources to help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Learning in English</dc:title>
  <dc:creator>Lesley-Anne Cimmino</dc:creator>
  <cp:lastModifiedBy>Lesley-Anne Cimmino</cp:lastModifiedBy>
  <cp:revision>22</cp:revision>
  <dcterms:created xsi:type="dcterms:W3CDTF">2017-10-25T10:31:03Z</dcterms:created>
  <dcterms:modified xsi:type="dcterms:W3CDTF">2017-10-26T19:53:00Z</dcterms:modified>
</cp:coreProperties>
</file>