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7" r:id="rId2"/>
    <p:sldId id="278" r:id="rId3"/>
    <p:sldId id="279" r:id="rId4"/>
    <p:sldId id="281" r:id="rId5"/>
    <p:sldId id="280" r:id="rId6"/>
    <p:sldId id="282" r:id="rId7"/>
    <p:sldId id="284" r:id="rId8"/>
    <p:sldId id="259" r:id="rId9"/>
    <p:sldId id="274" r:id="rId10"/>
    <p:sldId id="262" r:id="rId11"/>
    <p:sldId id="264" r:id="rId12"/>
    <p:sldId id="268" r:id="rId13"/>
    <p:sldId id="285" r:id="rId14"/>
    <p:sldId id="272" r:id="rId15"/>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99"/>
    <a:srgbClr val="3333CC"/>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84" autoAdjust="0"/>
  </p:normalViewPr>
  <p:slideViewPr>
    <p:cSldViewPr>
      <p:cViewPr varScale="1">
        <p:scale>
          <a:sx n="95" d="100"/>
          <a:sy n="95" d="100"/>
        </p:scale>
        <p:origin x="-44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1C98BA-0277-41BE-97A3-764C2B359705}" type="datetimeFigureOut">
              <a:rPr lang="en-GB" smtClean="0"/>
              <a:pPr/>
              <a:t>25/10/2016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BF90EC-DEE5-4F8B-8D9E-4A62C78FB97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Make up of the S1 –S3 course centred</a:t>
            </a:r>
            <a:r>
              <a:rPr lang="en-GB" baseline="0" dirty="0" smtClean="0"/>
              <a:t> around the significant aspects of learning for English and literacy. Tonight we will focus on writing and how to support pupils in raising attainment in this area.</a:t>
            </a:r>
            <a:endParaRPr lang="en-GB" dirty="0"/>
          </a:p>
        </p:txBody>
      </p:sp>
      <p:sp>
        <p:nvSpPr>
          <p:cNvPr id="4" name="Slide Number Placeholder 3"/>
          <p:cNvSpPr>
            <a:spLocks noGrp="1"/>
          </p:cNvSpPr>
          <p:nvPr>
            <p:ph type="sldNum" sz="quarter" idx="10"/>
          </p:nvPr>
        </p:nvSpPr>
        <p:spPr/>
        <p:txBody>
          <a:bodyPr/>
          <a:lstStyle/>
          <a:p>
            <a:fld id="{3ABF90EC-DEE5-4F8B-8D9E-4A62C78FB97D}" type="slidenum">
              <a:rPr lang="en-GB" smtClean="0"/>
              <a:pPr/>
              <a:t>2</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One I </a:t>
            </a:r>
            <a:r>
              <a:rPr lang="en-GB" smtClean="0"/>
              <a:t>made earlier...</a:t>
            </a:r>
            <a:endParaRPr lang="en-GB"/>
          </a:p>
        </p:txBody>
      </p:sp>
      <p:sp>
        <p:nvSpPr>
          <p:cNvPr id="4" name="Slide Number Placeholder 3"/>
          <p:cNvSpPr>
            <a:spLocks noGrp="1"/>
          </p:cNvSpPr>
          <p:nvPr>
            <p:ph type="sldNum" sz="quarter" idx="10"/>
          </p:nvPr>
        </p:nvSpPr>
        <p:spPr/>
        <p:txBody>
          <a:bodyPr/>
          <a:lstStyle/>
          <a:p>
            <a:fld id="{3ABF90EC-DEE5-4F8B-8D9E-4A62C78FB97D}" type="slidenum">
              <a:rPr lang="en-GB" smtClean="0"/>
              <a:pPr/>
              <a:t>14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Writing is, naturally, a skill that crosses the curriculum and, in raising the attainment of pupils’ writing, it can have an impact across a number of subjects.</a:t>
            </a:r>
            <a:endParaRPr lang="en-GB" dirty="0"/>
          </a:p>
        </p:txBody>
      </p:sp>
      <p:sp>
        <p:nvSpPr>
          <p:cNvPr id="4" name="Slide Number Placeholder 3"/>
          <p:cNvSpPr>
            <a:spLocks noGrp="1"/>
          </p:cNvSpPr>
          <p:nvPr>
            <p:ph type="sldNum" sz="quarter" idx="10"/>
          </p:nvPr>
        </p:nvSpPr>
        <p:spPr/>
        <p:txBody>
          <a:bodyPr/>
          <a:lstStyle/>
          <a:p>
            <a:fld id="{3ABF90EC-DEE5-4F8B-8D9E-4A62C78FB97D}"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Photocopy</a:t>
            </a:r>
            <a:r>
              <a:rPr lang="en-GB" baseline="0" dirty="0" smtClean="0"/>
              <a:t> worksheets to be available. Take feedback after brief partner discussion. Tease out the ideas that it is bland, boring, not much detail etc. </a:t>
            </a:r>
            <a:r>
              <a:rPr lang="en-GB" baseline="0" dirty="0" smtClean="0"/>
              <a:t> Too many uses of  “the boy”. Long sentence at the end with repeated “and”.</a:t>
            </a:r>
            <a:endParaRPr lang="en-GB" dirty="0"/>
          </a:p>
        </p:txBody>
      </p:sp>
      <p:sp>
        <p:nvSpPr>
          <p:cNvPr id="4" name="Slide Number Placeholder 3"/>
          <p:cNvSpPr>
            <a:spLocks noGrp="1"/>
          </p:cNvSpPr>
          <p:nvPr>
            <p:ph type="sldNum" sz="quarter" idx="10"/>
          </p:nvPr>
        </p:nvSpPr>
        <p:spPr/>
        <p:txBody>
          <a:bodyPr/>
          <a:lstStyle/>
          <a:p>
            <a:fld id="{3ABF90EC-DEE5-4F8B-8D9E-4A62C78FB97D}"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Ask if parents are familiar with this. Vocabulary</a:t>
            </a:r>
            <a:r>
              <a:rPr lang="en-GB" baseline="0" dirty="0" smtClean="0"/>
              <a:t> is the words we use, connectives is how we join ideas together (and, so, but, although, while etc.), openers is how we begin a sentence (order of words/ideas) and punctuation is how we break up ideas within a sentence or end it.</a:t>
            </a:r>
            <a:endParaRPr lang="en-GB" dirty="0"/>
          </a:p>
        </p:txBody>
      </p:sp>
      <p:sp>
        <p:nvSpPr>
          <p:cNvPr id="4" name="Slide Number Placeholder 3"/>
          <p:cNvSpPr>
            <a:spLocks noGrp="1"/>
          </p:cNvSpPr>
          <p:nvPr>
            <p:ph type="sldNum" sz="quarter" idx="10"/>
          </p:nvPr>
        </p:nvSpPr>
        <p:spPr/>
        <p:txBody>
          <a:bodyPr/>
          <a:lstStyle/>
          <a:p>
            <a:fld id="{3ABF90EC-DEE5-4F8B-8D9E-4A62C78FB97D}"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Built upon the same principles as VCOP, but looking deeper</a:t>
            </a:r>
            <a:r>
              <a:rPr lang="en-GB" baseline="0" dirty="0" smtClean="0"/>
              <a:t> and more specifically at techniques/skills to develop writing. Broadening pupil understanding.</a:t>
            </a:r>
            <a:endParaRPr lang="en-GB" dirty="0"/>
          </a:p>
        </p:txBody>
      </p:sp>
      <p:sp>
        <p:nvSpPr>
          <p:cNvPr id="4" name="Slide Number Placeholder 3"/>
          <p:cNvSpPr>
            <a:spLocks noGrp="1"/>
          </p:cNvSpPr>
          <p:nvPr>
            <p:ph type="sldNum" sz="quarter" idx="10"/>
          </p:nvPr>
        </p:nvSpPr>
        <p:spPr/>
        <p:txBody>
          <a:bodyPr/>
          <a:lstStyle/>
          <a:p>
            <a:fld id="{3ABF90EC-DEE5-4F8B-8D9E-4A62C78FB97D}"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Quick run through of the following slides. Don’ t</a:t>
            </a:r>
            <a:r>
              <a:rPr lang="en-GB" baseline="0" dirty="0" smtClean="0"/>
              <a:t> take too much time. Highlight that there is a help sheet that contains the same information along with specific examples.</a:t>
            </a:r>
            <a:endParaRPr lang="en-GB" dirty="0"/>
          </a:p>
        </p:txBody>
      </p:sp>
      <p:sp>
        <p:nvSpPr>
          <p:cNvPr id="4" name="Slide Number Placeholder 3"/>
          <p:cNvSpPr>
            <a:spLocks noGrp="1"/>
          </p:cNvSpPr>
          <p:nvPr>
            <p:ph type="sldNum" sz="quarter" idx="10"/>
          </p:nvPr>
        </p:nvSpPr>
        <p:spPr/>
        <p:txBody>
          <a:bodyPr/>
          <a:lstStyle/>
          <a:p>
            <a:fld id="{3ABF90EC-DEE5-4F8B-8D9E-4A62C78FB97D}" type="slidenum">
              <a:rPr lang="en-GB" smtClean="0"/>
              <a:pPr/>
              <a:t>8</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Emphasis that the idea is for pupils to become familiar with these skills and to internalise them. To not only recognise when they are being used by other writers (reading) but to apply</a:t>
            </a:r>
            <a:r>
              <a:rPr lang="en-GB" baseline="0" dirty="0" smtClean="0"/>
              <a:t> then to their own writing. </a:t>
            </a:r>
            <a:endParaRPr lang="en-GB" dirty="0"/>
          </a:p>
        </p:txBody>
      </p:sp>
      <p:sp>
        <p:nvSpPr>
          <p:cNvPr id="4" name="Slide Number Placeholder 3"/>
          <p:cNvSpPr>
            <a:spLocks noGrp="1"/>
          </p:cNvSpPr>
          <p:nvPr>
            <p:ph type="sldNum" sz="quarter" idx="10"/>
          </p:nvPr>
        </p:nvSpPr>
        <p:spPr/>
        <p:txBody>
          <a:bodyPr/>
          <a:lstStyle/>
          <a:p>
            <a:fld id="{3ABF90EC-DEE5-4F8B-8D9E-4A62C78FB97D}" type="slidenum">
              <a:rPr lang="en-GB" smtClean="0"/>
              <a:pPr/>
              <a:t>9</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To start</a:t>
            </a:r>
            <a:r>
              <a:rPr lang="en-GB" baseline="0" dirty="0" smtClean="0"/>
              <a:t> with, this may be used more frequently when pupils are redrafting and are going back over their work for a second time. However, as time goes on, pupils should become more able to apply these strategies when writing for the first time.</a:t>
            </a:r>
            <a:endParaRPr lang="en-GB" dirty="0"/>
          </a:p>
        </p:txBody>
      </p:sp>
      <p:sp>
        <p:nvSpPr>
          <p:cNvPr id="4" name="Slide Number Placeholder 3"/>
          <p:cNvSpPr>
            <a:spLocks noGrp="1"/>
          </p:cNvSpPr>
          <p:nvPr>
            <p:ph type="sldNum" sz="quarter" idx="10"/>
          </p:nvPr>
        </p:nvSpPr>
        <p:spPr/>
        <p:txBody>
          <a:bodyPr/>
          <a:lstStyle/>
          <a:p>
            <a:fld id="{3ABF90EC-DEE5-4F8B-8D9E-4A62C78FB97D}" type="slidenum">
              <a:rPr lang="en-GB" smtClean="0"/>
              <a:pPr/>
              <a:t>10</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Back to first w/sheet with extract. Try to improve the sentences by applying some of the techniques. Use the help sheet</a:t>
            </a:r>
            <a:r>
              <a:rPr lang="en-GB" baseline="0" dirty="0" smtClean="0"/>
              <a:t> for ideas.</a:t>
            </a:r>
            <a:endParaRPr lang="en-GB" dirty="0"/>
          </a:p>
        </p:txBody>
      </p:sp>
      <p:sp>
        <p:nvSpPr>
          <p:cNvPr id="4" name="Slide Number Placeholder 3"/>
          <p:cNvSpPr>
            <a:spLocks noGrp="1"/>
          </p:cNvSpPr>
          <p:nvPr>
            <p:ph type="sldNum" sz="quarter" idx="10"/>
          </p:nvPr>
        </p:nvSpPr>
        <p:spPr/>
        <p:txBody>
          <a:bodyPr/>
          <a:lstStyle/>
          <a:p>
            <a:fld id="{3ABF90EC-DEE5-4F8B-8D9E-4A62C78FB97D}" type="slidenum">
              <a:rPr lang="en-GB" smtClean="0"/>
              <a:pPr/>
              <a:t>13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GB"/>
          </a:p>
        </p:txBody>
      </p:sp>
      <p:sp>
        <p:nvSpPr>
          <p:cNvPr id="19" name="Footer Placeholder 18"/>
          <p:cNvSpPr>
            <a:spLocks noGrp="1"/>
          </p:cNvSpPr>
          <p:nvPr>
            <p:ph type="ftr" sz="quarter" idx="11"/>
          </p:nvPr>
        </p:nvSpPr>
        <p:spPr/>
        <p:txBody>
          <a:bodyPr/>
          <a:lstStyle/>
          <a:p>
            <a:pPr>
              <a:defRPr/>
            </a:pPr>
            <a:endParaRPr lang="en-GB"/>
          </a:p>
        </p:txBody>
      </p:sp>
      <p:sp>
        <p:nvSpPr>
          <p:cNvPr id="27" name="Slide Number Placeholder 26"/>
          <p:cNvSpPr>
            <a:spLocks noGrp="1"/>
          </p:cNvSpPr>
          <p:nvPr>
            <p:ph type="sldNum" sz="quarter" idx="12"/>
          </p:nvPr>
        </p:nvSpPr>
        <p:spPr/>
        <p:txBody>
          <a:bodyPr/>
          <a:lstStyle/>
          <a:p>
            <a:pPr>
              <a:defRPr/>
            </a:pPr>
            <a:fld id="{89D75CEE-D92B-4C7B-B7BE-7B2C3C8906AA}"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FB21860B-7B72-4E04-91EF-AB2EC2A9382C}"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B25477F-4E26-4EB2-A336-E9ADAB579809}"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FAC3977-45DF-4C9D-93FF-112930EE9E38}"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01C1848-AEE6-443A-B45E-690422133151}" type="slidenum">
              <a:rPr lang="en-GB" smtClean="0"/>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4B5BD631-03F2-42D8-B9FC-355AC32C55A0}"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43F1FC40-6023-4B38-BD23-32D6A77ECCCA}"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5C1AD1AF-D5B5-4092-A722-83772B325175}"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49E474F0-F626-4186-A882-5D1F51CECE34}"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C834CE46-308C-4D1D-A79A-901E63A11822}"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a:xfrm>
            <a:off x="8077200" y="6356350"/>
            <a:ext cx="609600" cy="365125"/>
          </a:xfrm>
        </p:spPr>
        <p:txBody>
          <a:bodyPr/>
          <a:lstStyle/>
          <a:p>
            <a:pPr>
              <a:defRPr/>
            </a:pPr>
            <a:fld id="{5717718E-1213-428E-9E42-3A4090F715D2}" type="slidenum">
              <a:rPr lang="en-GB" smtClean="0"/>
              <a:pPr>
                <a:defRPr/>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F213FF3-4009-4230-9438-0832C1939DBB}" type="slidenum">
              <a:rPr lang="en-GB" smtClean="0"/>
              <a:pPr>
                <a:defRPr/>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
          <p:cNvSpPr>
            <a:spLocks noGrp="1" noChangeArrowheads="1"/>
          </p:cNvSpPr>
          <p:nvPr>
            <p:ph type="ctrTitle"/>
          </p:nvPr>
        </p:nvSpPr>
        <p:spPr>
          <a:xfrm>
            <a:off x="755576" y="1525776"/>
            <a:ext cx="7432422" cy="2015913"/>
          </a:xfrm>
        </p:spPr>
        <p:txBody>
          <a:bodyPr tIns="27215"/>
          <a:lstStyle/>
          <a:p>
            <a:pPr fontAlgn="auto">
              <a:spcAft>
                <a:spcPts val="0"/>
              </a:spcAft>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defRPr/>
            </a:pPr>
            <a:r>
              <a:rPr lang="en-GB" dirty="0" smtClean="0"/>
              <a:t>English &amp; Literacy</a:t>
            </a:r>
          </a:p>
        </p:txBody>
      </p:sp>
      <p:sp>
        <p:nvSpPr>
          <p:cNvPr id="10" name="Subtitle 4"/>
          <p:cNvSpPr>
            <a:spLocks noGrp="1"/>
          </p:cNvSpPr>
          <p:nvPr>
            <p:ph type="subTitle" idx="1"/>
          </p:nvPr>
        </p:nvSpPr>
        <p:spPr>
          <a:xfrm>
            <a:off x="755469" y="3573016"/>
            <a:ext cx="7435784" cy="1931988"/>
          </a:xfrm>
        </p:spPr>
        <p:txBody>
          <a:bodyPr/>
          <a:lstStyle/>
          <a:p>
            <a:pPr marR="0"/>
            <a:r>
              <a:rPr lang="en-GB" dirty="0" smtClean="0"/>
              <a:t>Turnbull High School</a:t>
            </a:r>
          </a:p>
          <a:p>
            <a:pPr marR="0"/>
            <a:r>
              <a:rPr lang="en-GB" dirty="0" smtClean="0"/>
              <a:t>S1 </a:t>
            </a:r>
            <a:r>
              <a:rPr lang="en-GB" dirty="0" err="1" smtClean="0"/>
              <a:t>CfE</a:t>
            </a:r>
            <a:r>
              <a:rPr lang="en-GB" dirty="0" smtClean="0"/>
              <a:t> Evening</a:t>
            </a:r>
          </a:p>
        </p:txBody>
      </p:sp>
      <p:pic>
        <p:nvPicPr>
          <p:cNvPr id="11" name="Picture 5" descr="N:\turnbull colour badge Transparent Background.png"/>
          <p:cNvPicPr>
            <a:picLocks noChangeAspect="1" noChangeArrowheads="1"/>
          </p:cNvPicPr>
          <p:nvPr/>
        </p:nvPicPr>
        <p:blipFill>
          <a:blip r:embed="rId2"/>
          <a:srcRect/>
          <a:stretch>
            <a:fillRect/>
          </a:stretch>
        </p:blipFill>
        <p:spPr bwMode="auto">
          <a:xfrm>
            <a:off x="7686168" y="913954"/>
            <a:ext cx="1049597" cy="156686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n-GB" sz="8000" dirty="0" smtClean="0">
                <a:solidFill>
                  <a:srgbClr val="FF0066"/>
                </a:solidFill>
                <a:latin typeface="Comic Sans MS" pitchFamily="66" charset="0"/>
              </a:rPr>
              <a:t>P </a:t>
            </a:r>
            <a:r>
              <a:rPr lang="en-GB" sz="3600" dirty="0" smtClean="0">
                <a:solidFill>
                  <a:schemeClr val="bg2">
                    <a:lumMod val="25000"/>
                  </a:schemeClr>
                </a:solidFill>
              </a:rPr>
              <a:t>is for prepositions</a:t>
            </a:r>
            <a:endParaRPr lang="en-GB" sz="8000" dirty="0" smtClean="0">
              <a:solidFill>
                <a:schemeClr val="bg2">
                  <a:lumMod val="25000"/>
                </a:schemeClr>
              </a:solidFill>
            </a:endParaRPr>
          </a:p>
        </p:txBody>
      </p:sp>
      <p:sp>
        <p:nvSpPr>
          <p:cNvPr id="10243" name="Rectangle 3"/>
          <p:cNvSpPr>
            <a:spLocks noGrp="1" noChangeArrowheads="1"/>
          </p:cNvSpPr>
          <p:nvPr>
            <p:ph idx="1"/>
          </p:nvPr>
        </p:nvSpPr>
        <p:spPr/>
        <p:txBody>
          <a:bodyPr/>
          <a:lstStyle/>
          <a:p>
            <a:pPr eaLnBrk="1" hangingPunct="1"/>
            <a:r>
              <a:rPr lang="en-GB" dirty="0" smtClean="0"/>
              <a:t>A preposition is a word or group of words linking a noun to the rest of the sentence, often indicating place or position.</a:t>
            </a:r>
          </a:p>
          <a:p>
            <a:pPr eaLnBrk="1" hangingPunct="1"/>
            <a:r>
              <a:rPr lang="en-GB" b="1" i="1" dirty="0" smtClean="0"/>
              <a:t>Under, over, behind, below, on top of, beside</a:t>
            </a:r>
          </a:p>
          <a:p>
            <a:pPr eaLnBrk="1" hangingPunct="1">
              <a:buFontTx/>
              <a:buNone/>
            </a:pPr>
            <a:endParaRPr lang="en-GB" b="1" dirty="0" smtClean="0">
              <a:solidFill>
                <a:srgbClr val="990099"/>
              </a:solidFill>
            </a:endParaRPr>
          </a:p>
        </p:txBody>
      </p:sp>
      <p:sp>
        <p:nvSpPr>
          <p:cNvPr id="4" name="Rectangle 2"/>
          <p:cNvSpPr txBox="1">
            <a:spLocks noChangeArrowheads="1"/>
          </p:cNvSpPr>
          <p:nvPr/>
        </p:nvSpPr>
        <p:spPr>
          <a:xfrm>
            <a:off x="467544" y="3645024"/>
            <a:ext cx="8229600" cy="1143000"/>
          </a:xfrm>
          <a:prstGeom prst="rect">
            <a:avLst/>
          </a:prstGeom>
        </p:spPr>
        <p:txBody>
          <a:bodyPr vert="horz" lIns="0" rIns="0" bIns="0" anchor="b">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8000" b="0" i="0" u="none" strike="noStrike" kern="1200" cap="none" spc="0" normalizeH="0" baseline="0" noProof="0" dirty="0" smtClean="0">
                <a:ln>
                  <a:noFill/>
                </a:ln>
                <a:solidFill>
                  <a:srgbClr val="FF0066"/>
                </a:solidFill>
                <a:effectLst/>
                <a:uLnTx/>
                <a:uFillTx/>
                <a:latin typeface="Comic Sans MS" pitchFamily="66" charset="0"/>
                <a:ea typeface="+mj-ea"/>
                <a:cs typeface="+mj-cs"/>
              </a:rPr>
              <a:t>P </a:t>
            </a:r>
            <a:r>
              <a:rPr kumimoji="0" lang="en-GB" sz="3300" b="0" i="0" u="none" strike="noStrike" kern="1200" cap="none" spc="0" normalizeH="0" baseline="0" noProof="0" dirty="0" smtClean="0">
                <a:ln>
                  <a:noFill/>
                </a:ln>
                <a:solidFill>
                  <a:schemeClr val="bg2">
                    <a:lumMod val="25000"/>
                  </a:schemeClr>
                </a:solidFill>
                <a:effectLst/>
                <a:uLnTx/>
                <a:uFillTx/>
                <a:latin typeface="+mj-lt"/>
                <a:ea typeface="+mj-ea"/>
                <a:cs typeface="+mj-cs"/>
              </a:rPr>
              <a:t>is for</a:t>
            </a:r>
            <a:r>
              <a:rPr kumimoji="0" lang="en-GB" sz="3300" b="0" i="0" u="none" strike="noStrike" kern="1200" cap="none" spc="0" normalizeH="0" noProof="0" dirty="0" smtClean="0">
                <a:ln>
                  <a:noFill/>
                </a:ln>
                <a:solidFill>
                  <a:schemeClr val="bg2">
                    <a:lumMod val="25000"/>
                  </a:schemeClr>
                </a:solidFill>
                <a:effectLst/>
                <a:uLnTx/>
                <a:uFillTx/>
                <a:latin typeface="+mj-lt"/>
                <a:ea typeface="+mj-ea"/>
                <a:cs typeface="+mj-cs"/>
              </a:rPr>
              <a:t> punctuation</a:t>
            </a:r>
            <a:endParaRPr kumimoji="0" lang="en-GB" sz="8000" b="0" i="0" u="none" strike="noStrike" kern="1200" cap="none" spc="0" normalizeH="0" baseline="0" noProof="0" dirty="0" smtClean="0">
              <a:ln>
                <a:noFill/>
              </a:ln>
              <a:solidFill>
                <a:schemeClr val="bg2">
                  <a:lumMod val="25000"/>
                </a:schemeClr>
              </a:solidFill>
              <a:effectLst/>
              <a:uLnTx/>
              <a:uFillTx/>
              <a:latin typeface="+mj-lt"/>
              <a:ea typeface="+mj-ea"/>
              <a:cs typeface="+mj-cs"/>
            </a:endParaRPr>
          </a:p>
        </p:txBody>
      </p:sp>
      <p:sp>
        <p:nvSpPr>
          <p:cNvPr id="5" name="Rectangle 3"/>
          <p:cNvSpPr txBox="1">
            <a:spLocks noChangeArrowheads="1"/>
          </p:cNvSpPr>
          <p:nvPr/>
        </p:nvSpPr>
        <p:spPr>
          <a:xfrm>
            <a:off x="539552" y="4663440"/>
            <a:ext cx="8229600" cy="438912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An easy, simple and efficient way to improve the</a:t>
            </a:r>
            <a:r>
              <a:rPr kumimoji="0" lang="en-GB" sz="2800" b="0" i="0" u="none" strike="noStrike" kern="1200" cap="none" spc="0" normalizeH="0" noProof="0" dirty="0" smtClean="0">
                <a:ln>
                  <a:noFill/>
                </a:ln>
                <a:solidFill>
                  <a:schemeClr val="tx1"/>
                </a:solidFill>
                <a:effectLst/>
                <a:uLnTx/>
                <a:uFillTx/>
                <a:latin typeface="+mn-lt"/>
                <a:ea typeface="+mn-ea"/>
                <a:cs typeface="+mn-cs"/>
              </a:rPr>
              <a:t> quality of writing</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is to use a range of punctuation:</a:t>
            </a:r>
            <a:endParaRPr kumimoji="0" lang="en-GB" sz="28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2400" b="1" i="0" u="none" strike="noStrike" kern="1200" cap="none" spc="0" normalizeH="0" baseline="0" noProof="0" dirty="0" smtClean="0">
                <a:ln>
                  <a:noFill/>
                </a:ln>
                <a:solidFill>
                  <a:srgbClr val="990099"/>
                </a:solidFill>
                <a:effectLst/>
                <a:uLnTx/>
                <a:uFillTx/>
                <a:latin typeface="+mn-lt"/>
                <a:ea typeface="+mn-ea"/>
                <a:cs typeface="+mn-cs"/>
              </a:rPr>
              <a:t>Some common  examples are given</a:t>
            </a:r>
            <a:r>
              <a:rPr kumimoji="0" lang="en-GB" sz="2400" b="1" i="0" u="none" strike="noStrike" kern="1200" cap="none" spc="0" normalizeH="0" noProof="0" dirty="0" smtClean="0">
                <a:ln>
                  <a:noFill/>
                </a:ln>
                <a:solidFill>
                  <a:srgbClr val="990099"/>
                </a:solidFill>
                <a:effectLst/>
                <a:uLnTx/>
                <a:uFillTx/>
                <a:latin typeface="+mn-lt"/>
                <a:ea typeface="+mn-ea"/>
                <a:cs typeface="+mn-cs"/>
              </a:rPr>
              <a:t> on the next slide</a:t>
            </a:r>
            <a:endParaRPr kumimoji="0" lang="en-GB" sz="2400" b="1" i="0" u="none" strike="noStrike" kern="1200" cap="none" spc="0" normalizeH="0" baseline="0" noProof="0" dirty="0" smtClean="0">
              <a:ln>
                <a:noFill/>
              </a:ln>
              <a:solidFill>
                <a:srgbClr val="990099"/>
              </a:solidFill>
              <a:effectLst/>
              <a:uLnTx/>
              <a:uFillTx/>
              <a:latin typeface="+mn-lt"/>
              <a:ea typeface="+mn-ea"/>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268760"/>
            <a:ext cx="8229600" cy="5055840"/>
          </a:xfrm>
        </p:spPr>
        <p:txBody>
          <a:bodyPr>
            <a:normAutofit/>
          </a:bodyPr>
          <a:lstStyle/>
          <a:p>
            <a:pPr lvl="0">
              <a:lnSpc>
                <a:spcPct val="90000"/>
              </a:lnSpc>
            </a:pPr>
            <a:r>
              <a:rPr lang="en-GB" sz="2800" b="1" dirty="0" smtClean="0"/>
              <a:t>Colon (:)</a:t>
            </a:r>
            <a:r>
              <a:rPr lang="en-GB" sz="2800" dirty="0" smtClean="0"/>
              <a:t> means a list or an example is to follow.</a:t>
            </a:r>
            <a:endParaRPr lang="en-GB" sz="2800" b="1" dirty="0" smtClean="0"/>
          </a:p>
          <a:p>
            <a:pPr eaLnBrk="1" hangingPunct="1">
              <a:lnSpc>
                <a:spcPct val="90000"/>
              </a:lnSpc>
            </a:pPr>
            <a:r>
              <a:rPr lang="en-GB" sz="2800" b="1" dirty="0" smtClean="0"/>
              <a:t>Semi colon (;)</a:t>
            </a:r>
            <a:r>
              <a:rPr lang="en-GB" sz="2800" dirty="0" smtClean="0"/>
              <a:t> means that additional information or explanation is about to be given, which is linked to the previous idea. A semi-colon can often replace the word ‘and’.</a:t>
            </a:r>
          </a:p>
          <a:p>
            <a:pPr>
              <a:lnSpc>
                <a:spcPct val="90000"/>
              </a:lnSpc>
            </a:pPr>
            <a:r>
              <a:rPr lang="en-GB" sz="2800" b="1" dirty="0" smtClean="0"/>
              <a:t>Dash (-)</a:t>
            </a:r>
            <a:r>
              <a:rPr lang="en-GB" sz="2800" dirty="0" smtClean="0"/>
              <a:t> emphasises the additional words/idea after the dash.</a:t>
            </a:r>
          </a:p>
          <a:p>
            <a:pPr>
              <a:lnSpc>
                <a:spcPct val="90000"/>
              </a:lnSpc>
            </a:pPr>
            <a:r>
              <a:rPr lang="en-GB" sz="2800" b="1" dirty="0" smtClean="0"/>
              <a:t>A pair of dashes (- -)</a:t>
            </a:r>
            <a:r>
              <a:rPr lang="en-GB" sz="2800" dirty="0" smtClean="0"/>
              <a:t> known as parenthesis, emphasises the words between the dashes.</a:t>
            </a:r>
          </a:p>
          <a:p>
            <a:pPr>
              <a:lnSpc>
                <a:spcPct val="90000"/>
              </a:lnSpc>
            </a:pPr>
            <a:r>
              <a:rPr lang="en-GB" sz="2800" b="1" dirty="0" smtClean="0"/>
              <a:t>Ellipsis (…)</a:t>
            </a:r>
            <a:r>
              <a:rPr lang="en-GB" sz="2800" dirty="0" smtClean="0"/>
              <a:t> the idea is unfinished/some words are missing. This can create suspense.</a:t>
            </a:r>
          </a:p>
          <a:p>
            <a:pPr>
              <a:lnSpc>
                <a:spcPct val="90000"/>
              </a:lnSpc>
            </a:pPr>
            <a:endParaRPr lang="en-GB" sz="2800" dirty="0" smtClean="0"/>
          </a:p>
          <a:p>
            <a:pPr>
              <a:lnSpc>
                <a:spcPct val="90000"/>
              </a:lnSpc>
            </a:pPr>
            <a:endParaRPr lang="en-GB" sz="2800" dirty="0" smtClean="0"/>
          </a:p>
          <a:p>
            <a:pPr eaLnBrk="1" hangingPunct="1">
              <a:lnSpc>
                <a:spcPct val="90000"/>
              </a:lnSpc>
            </a:pPr>
            <a:endParaRPr lang="en-GB" sz="2800" dirty="0" smtClean="0"/>
          </a:p>
          <a:p>
            <a:pPr eaLnBrk="1" hangingPunct="1">
              <a:lnSpc>
                <a:spcPct val="90000"/>
              </a:lnSpc>
            </a:pPr>
            <a:endParaRPr lang="en-GB" b="1" dirty="0" smtClean="0">
              <a:solidFill>
                <a:srgbClr val="990099"/>
              </a:solidFill>
            </a:endParaRPr>
          </a:p>
          <a:p>
            <a:pPr eaLnBrk="1" hangingPunct="1">
              <a:lnSpc>
                <a:spcPct val="90000"/>
              </a:lnSpc>
            </a:pPr>
            <a:endParaRPr lang="en-GB" sz="2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hangingPunct="1"/>
            <a:r>
              <a:rPr lang="en-GB" sz="8000" dirty="0" smtClean="0">
                <a:solidFill>
                  <a:srgbClr val="FF0066"/>
                </a:solidFill>
                <a:latin typeface="Comic Sans MS" pitchFamily="66" charset="0"/>
              </a:rPr>
              <a:t>I </a:t>
            </a:r>
            <a:r>
              <a:rPr lang="en-GB" sz="3600" dirty="0" smtClean="0">
                <a:solidFill>
                  <a:schemeClr val="bg2">
                    <a:lumMod val="25000"/>
                  </a:schemeClr>
                </a:solidFill>
              </a:rPr>
              <a:t>is for ‘</a:t>
            </a:r>
            <a:r>
              <a:rPr lang="en-GB" sz="3600" dirty="0" err="1" smtClean="0">
                <a:solidFill>
                  <a:schemeClr val="bg2">
                    <a:lumMod val="25000"/>
                  </a:schemeClr>
                </a:solidFill>
              </a:rPr>
              <a:t>ing</a:t>
            </a:r>
            <a:r>
              <a:rPr lang="en-GB" sz="3600" dirty="0" smtClean="0">
                <a:solidFill>
                  <a:schemeClr val="bg2">
                    <a:lumMod val="25000"/>
                  </a:schemeClr>
                </a:solidFill>
              </a:rPr>
              <a:t>’ words</a:t>
            </a:r>
          </a:p>
        </p:txBody>
      </p:sp>
      <p:sp>
        <p:nvSpPr>
          <p:cNvPr id="16387" name="Rectangle 3"/>
          <p:cNvSpPr>
            <a:spLocks noGrp="1" noChangeArrowheads="1"/>
          </p:cNvSpPr>
          <p:nvPr>
            <p:ph idx="1"/>
          </p:nvPr>
        </p:nvSpPr>
        <p:spPr>
          <a:xfrm>
            <a:off x="457200" y="1935480"/>
            <a:ext cx="8229600" cy="1133480"/>
          </a:xfrm>
        </p:spPr>
        <p:txBody>
          <a:bodyPr/>
          <a:lstStyle/>
          <a:p>
            <a:pPr eaLnBrk="1" hangingPunct="1"/>
            <a:r>
              <a:rPr lang="en-GB" dirty="0" smtClean="0"/>
              <a:t>The – “</a:t>
            </a:r>
            <a:r>
              <a:rPr lang="en-GB" dirty="0" err="1" smtClean="0"/>
              <a:t>ing</a:t>
            </a:r>
            <a:r>
              <a:rPr lang="en-GB" dirty="0" smtClean="0"/>
              <a:t>” word must be a verb; it is called a </a:t>
            </a:r>
            <a:r>
              <a:rPr lang="en-GB" b="1" dirty="0" smtClean="0"/>
              <a:t>present participle.</a:t>
            </a:r>
          </a:p>
        </p:txBody>
      </p:sp>
      <p:sp>
        <p:nvSpPr>
          <p:cNvPr id="4" name="Rectangle 2"/>
          <p:cNvSpPr txBox="1">
            <a:spLocks noChangeArrowheads="1"/>
          </p:cNvSpPr>
          <p:nvPr/>
        </p:nvSpPr>
        <p:spPr>
          <a:xfrm>
            <a:off x="467544" y="2924944"/>
            <a:ext cx="8229600" cy="1143000"/>
          </a:xfrm>
          <a:prstGeom prst="rect">
            <a:avLst/>
          </a:prstGeom>
        </p:spPr>
        <p:txBody>
          <a:bodyPr vert="horz" lIns="0" rIns="0" bIns="0" anchor="b">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8000" b="0" i="0" u="none" strike="noStrike" kern="1200" cap="none" spc="0" normalizeH="0" baseline="0" noProof="0" dirty="0" smtClean="0">
                <a:ln>
                  <a:noFill/>
                </a:ln>
                <a:solidFill>
                  <a:srgbClr val="FF0066"/>
                </a:solidFill>
                <a:effectLst/>
                <a:uLnTx/>
                <a:uFillTx/>
                <a:latin typeface="Comic Sans MS" pitchFamily="66" charset="0"/>
                <a:ea typeface="+mj-ea"/>
                <a:cs typeface="+mj-cs"/>
              </a:rPr>
              <a:t>E </a:t>
            </a:r>
            <a:r>
              <a:rPr kumimoji="0" lang="en-GB" sz="3300" b="0" i="0" u="none" strike="noStrike" kern="1200" cap="none" spc="0" normalizeH="0" baseline="0" noProof="0" dirty="0" smtClean="0">
                <a:ln>
                  <a:noFill/>
                </a:ln>
                <a:solidFill>
                  <a:schemeClr val="bg2">
                    <a:lumMod val="25000"/>
                  </a:schemeClr>
                </a:solidFill>
                <a:effectLst/>
                <a:uLnTx/>
                <a:uFillTx/>
                <a:latin typeface="+mj-lt"/>
                <a:ea typeface="+mj-ea"/>
                <a:cs typeface="+mj-cs"/>
              </a:rPr>
              <a:t>is for ‘</a:t>
            </a:r>
            <a:r>
              <a:rPr kumimoji="0" lang="en-GB" sz="3300" b="0" i="0" u="none" strike="noStrike" kern="1200" cap="none" spc="0" normalizeH="0" baseline="0" noProof="0" dirty="0" err="1" smtClean="0">
                <a:ln>
                  <a:noFill/>
                </a:ln>
                <a:solidFill>
                  <a:schemeClr val="bg2">
                    <a:lumMod val="25000"/>
                  </a:schemeClr>
                </a:solidFill>
                <a:effectLst/>
                <a:uLnTx/>
                <a:uFillTx/>
                <a:latin typeface="+mj-lt"/>
                <a:ea typeface="+mj-ea"/>
                <a:cs typeface="+mj-cs"/>
              </a:rPr>
              <a:t>ed</a:t>
            </a:r>
            <a:r>
              <a:rPr kumimoji="0" lang="en-GB" sz="3300" b="0" i="0" u="none" strike="noStrike" kern="1200" cap="none" spc="0" normalizeH="0" baseline="0" noProof="0" dirty="0" smtClean="0">
                <a:ln>
                  <a:noFill/>
                </a:ln>
                <a:solidFill>
                  <a:schemeClr val="bg2">
                    <a:lumMod val="25000"/>
                  </a:schemeClr>
                </a:solidFill>
                <a:effectLst/>
                <a:uLnTx/>
                <a:uFillTx/>
                <a:latin typeface="+mj-lt"/>
                <a:ea typeface="+mj-ea"/>
                <a:cs typeface="+mj-cs"/>
              </a:rPr>
              <a:t>’ words</a:t>
            </a:r>
            <a:endParaRPr kumimoji="0" lang="en-GB" sz="8000" b="0" i="0" u="none" strike="noStrike" kern="1200" cap="none" spc="0" normalizeH="0" baseline="0" noProof="0" dirty="0" smtClean="0">
              <a:ln>
                <a:noFill/>
              </a:ln>
              <a:solidFill>
                <a:schemeClr val="bg2">
                  <a:lumMod val="25000"/>
                </a:schemeClr>
              </a:solidFill>
              <a:effectLst/>
              <a:uLnTx/>
              <a:uFillTx/>
              <a:latin typeface="+mj-lt"/>
              <a:ea typeface="+mj-ea"/>
              <a:cs typeface="+mj-cs"/>
            </a:endParaRPr>
          </a:p>
        </p:txBody>
      </p:sp>
      <p:sp>
        <p:nvSpPr>
          <p:cNvPr id="5" name="Rectangle 3"/>
          <p:cNvSpPr txBox="1">
            <a:spLocks noChangeArrowheads="1"/>
          </p:cNvSpPr>
          <p:nvPr/>
        </p:nvSpPr>
        <p:spPr>
          <a:xfrm>
            <a:off x="457200" y="4005064"/>
            <a:ext cx="8229600" cy="2319536"/>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mn-ea"/>
                <a:cs typeface="+mn-cs"/>
              </a:rPr>
              <a:t>Starting</a:t>
            </a:r>
            <a:r>
              <a:rPr kumimoji="0" lang="en-GB" sz="2600" b="0" i="0" u="none" strike="noStrike" kern="1200" cap="none" spc="0" normalizeH="0" noProof="0" dirty="0" smtClean="0">
                <a:ln>
                  <a:noFill/>
                </a:ln>
                <a:solidFill>
                  <a:schemeClr val="tx1"/>
                </a:solidFill>
                <a:effectLst/>
                <a:uLnTx/>
                <a:uFillTx/>
                <a:latin typeface="+mn-lt"/>
                <a:ea typeface="+mn-ea"/>
                <a:cs typeface="+mn-cs"/>
              </a:rPr>
              <a:t> a sentence in this way can add impact and help the reader connect with the character/narrator.</a:t>
            </a: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GB" sz="2600" dirty="0" smtClean="0">
                <a:latin typeface="+mn-lt"/>
              </a:rPr>
              <a:t>e</a:t>
            </a:r>
            <a:r>
              <a:rPr kumimoji="0" lang="en-GB" sz="2600" b="0" i="0" u="none" strike="noStrike" kern="1200" cap="none" spc="0" normalizeH="0" baseline="0" noProof="0" dirty="0" smtClean="0">
                <a:ln>
                  <a:noFill/>
                </a:ln>
                <a:solidFill>
                  <a:schemeClr val="tx1"/>
                </a:solidFill>
                <a:effectLst/>
                <a:uLnTx/>
                <a:uFillTx/>
                <a:latin typeface="+mn-lt"/>
                <a:ea typeface="+mn-ea"/>
                <a:cs typeface="+mn-cs"/>
              </a:rPr>
              <a:t>.g. </a:t>
            </a:r>
            <a:r>
              <a:rPr kumimoji="0" lang="en-GB" sz="2600" b="1" i="1" u="none" strike="noStrike" kern="1200" cap="none" spc="0" normalizeH="0" baseline="0" noProof="0" dirty="0" smtClean="0">
                <a:ln>
                  <a:noFill/>
                </a:ln>
                <a:solidFill>
                  <a:schemeClr val="tx1"/>
                </a:solidFill>
                <a:effectLst/>
                <a:uLnTx/>
                <a:uFillTx/>
                <a:latin typeface="+mn-lt"/>
                <a:ea typeface="+mn-ea"/>
                <a:cs typeface="+mn-cs"/>
              </a:rPr>
              <a:t>Flabbergasted</a:t>
            </a:r>
            <a:r>
              <a:rPr kumimoji="0" lang="en-GB" sz="2600" b="0" i="0" u="none" strike="noStrike" kern="1200" cap="none" spc="0" normalizeH="0" baseline="0" noProof="0" dirty="0" smtClean="0">
                <a:ln>
                  <a:noFill/>
                </a:ln>
                <a:solidFill>
                  <a:schemeClr val="tx1"/>
                </a:solidFill>
                <a:effectLst/>
                <a:uLnTx/>
                <a:uFillTx/>
                <a:latin typeface="+mn-lt"/>
                <a:ea typeface="+mn-ea"/>
                <a:cs typeface="+mn-cs"/>
              </a:rPr>
              <a:t>, Johnny watched helplessly as Steve rushed out into the busy traffic.</a:t>
            </a:r>
            <a:endParaRPr kumimoji="0" lang="en-GB" sz="26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Look back at the extract from earlier.</a:t>
            </a:r>
          </a:p>
          <a:p>
            <a:r>
              <a:rPr lang="en-GB" dirty="0" smtClean="0"/>
              <a:t>How many of the skills and techniques have been used?</a:t>
            </a:r>
          </a:p>
          <a:p>
            <a:endParaRPr lang="en-GB" dirty="0" smtClean="0"/>
          </a:p>
          <a:p>
            <a:r>
              <a:rPr lang="en-GB" dirty="0" smtClean="0"/>
              <a:t>Try to rewrite and improve the extract by including some of the skills of </a:t>
            </a:r>
            <a:r>
              <a:rPr lang="en-GB" b="1" dirty="0" smtClean="0">
                <a:solidFill>
                  <a:schemeClr val="bg2">
                    <a:lumMod val="25000"/>
                  </a:schemeClr>
                </a:solidFill>
              </a:rPr>
              <a:t>A CARP PIE</a:t>
            </a:r>
          </a:p>
          <a:p>
            <a:endParaRPr lang="en-GB" b="1" dirty="0" smtClean="0">
              <a:solidFill>
                <a:schemeClr val="bg2">
                  <a:lumMod val="25000"/>
                </a:schemeClr>
              </a:solidFill>
            </a:endParaRPr>
          </a:p>
          <a:p>
            <a:r>
              <a:rPr lang="en-GB" b="1" dirty="0" smtClean="0">
                <a:solidFill>
                  <a:schemeClr val="bg2">
                    <a:lumMod val="25000"/>
                  </a:schemeClr>
                </a:solidFill>
              </a:rPr>
              <a:t>A help sheet with reminders and examples is provided</a:t>
            </a:r>
            <a:endParaRPr lang="en-GB" b="1" dirty="0">
              <a:solidFill>
                <a:schemeClr val="bg2">
                  <a:lumMod val="2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95536" y="332656"/>
            <a:ext cx="8229600" cy="1143000"/>
          </a:xfrm>
        </p:spPr>
        <p:txBody>
          <a:bodyPr/>
          <a:lstStyle/>
          <a:p>
            <a:pPr eaLnBrk="1" hangingPunct="1"/>
            <a:r>
              <a:rPr lang="en-GB" dirty="0" smtClean="0">
                <a:solidFill>
                  <a:schemeClr val="bg2">
                    <a:lumMod val="25000"/>
                  </a:schemeClr>
                </a:solidFill>
              </a:rPr>
              <a:t>In Practice</a:t>
            </a:r>
          </a:p>
        </p:txBody>
      </p:sp>
      <p:sp>
        <p:nvSpPr>
          <p:cNvPr id="4099" name="Rectangle 3"/>
          <p:cNvSpPr>
            <a:spLocks noGrp="1" noChangeArrowheads="1"/>
          </p:cNvSpPr>
          <p:nvPr>
            <p:ph idx="1"/>
          </p:nvPr>
        </p:nvSpPr>
        <p:spPr>
          <a:xfrm>
            <a:off x="457200" y="1412776"/>
            <a:ext cx="8229600" cy="4911824"/>
          </a:xfrm>
        </p:spPr>
        <p:txBody>
          <a:bodyPr>
            <a:normAutofit fontScale="92500" lnSpcReduction="20000"/>
          </a:bodyPr>
          <a:lstStyle/>
          <a:p>
            <a:r>
              <a:rPr lang="en-GB" b="1" dirty="0" smtClean="0"/>
              <a:t>Slowly, the imposing oak door </a:t>
            </a:r>
            <a:r>
              <a:rPr lang="en-GB" b="1" dirty="0" smtClean="0"/>
              <a:t>of the </a:t>
            </a:r>
            <a:r>
              <a:rPr lang="en-GB" b="1" dirty="0" smtClean="0"/>
              <a:t>run-down house </a:t>
            </a:r>
            <a:r>
              <a:rPr lang="en-GB" b="1" dirty="0" smtClean="0"/>
              <a:t>opened. </a:t>
            </a:r>
            <a:r>
              <a:rPr lang="en-GB" b="1" dirty="0" smtClean="0"/>
              <a:t>The young </a:t>
            </a:r>
            <a:r>
              <a:rPr lang="en-GB" b="1" dirty="0" smtClean="0"/>
              <a:t>boy </a:t>
            </a:r>
            <a:r>
              <a:rPr lang="en-GB" b="1" dirty="0" smtClean="0"/>
              <a:t>tiptoed cautiously inside</a:t>
            </a:r>
            <a:r>
              <a:rPr lang="en-GB" b="1" dirty="0" smtClean="0"/>
              <a:t>. </a:t>
            </a:r>
            <a:r>
              <a:rPr lang="en-GB" b="1" dirty="0" smtClean="0"/>
              <a:t>Darkness. Searching for </a:t>
            </a:r>
            <a:r>
              <a:rPr lang="en-GB" b="1" dirty="0" smtClean="0"/>
              <a:t>a </a:t>
            </a:r>
            <a:r>
              <a:rPr lang="en-GB" b="1" dirty="0" smtClean="0"/>
              <a:t>light, his eyes spotted a </a:t>
            </a:r>
            <a:r>
              <a:rPr lang="en-GB" b="1" dirty="0" smtClean="0"/>
              <a:t>lamp on a table near the door. </a:t>
            </a:r>
            <a:r>
              <a:rPr lang="en-GB" b="1" dirty="0" smtClean="0"/>
              <a:t>Frightened by what might emerge from the darkness, the boy </a:t>
            </a:r>
            <a:r>
              <a:rPr lang="en-GB" b="1" dirty="0" smtClean="0"/>
              <a:t>turned it on. </a:t>
            </a:r>
            <a:endParaRPr lang="en-GB" b="1" dirty="0" smtClean="0"/>
          </a:p>
          <a:p>
            <a:pPr>
              <a:buNone/>
            </a:pPr>
            <a:r>
              <a:rPr lang="en-GB" b="1" dirty="0" smtClean="0"/>
              <a:t>	</a:t>
            </a:r>
            <a:r>
              <a:rPr lang="en-GB" b="1" dirty="0" smtClean="0"/>
              <a:t>The </a:t>
            </a:r>
            <a:r>
              <a:rPr lang="en-GB" b="1" dirty="0" smtClean="0"/>
              <a:t>room was large like a cave and smelled of </a:t>
            </a:r>
            <a:r>
              <a:rPr lang="en-GB" b="1" dirty="0" smtClean="0"/>
              <a:t>damp, the odour invading the boy’s nostrils and clinging to his throat. Inching forward, the </a:t>
            </a:r>
            <a:r>
              <a:rPr lang="en-GB" b="1" dirty="0" smtClean="0"/>
              <a:t>floorboards </a:t>
            </a:r>
            <a:r>
              <a:rPr lang="en-GB" b="1" dirty="0" smtClean="0"/>
              <a:t>creaked under his tiny weight. </a:t>
            </a:r>
            <a:r>
              <a:rPr lang="en-GB" b="1" dirty="0" smtClean="0"/>
              <a:t>It was </a:t>
            </a:r>
            <a:r>
              <a:rPr lang="en-GB" b="1" dirty="0" smtClean="0"/>
              <a:t>cold; there </a:t>
            </a:r>
            <a:r>
              <a:rPr lang="en-GB" b="1" dirty="0" smtClean="0"/>
              <a:t>was a fireplace at one end of the </a:t>
            </a:r>
            <a:r>
              <a:rPr lang="en-GB" b="1" dirty="0" smtClean="0"/>
              <a:t>room, but it was </a:t>
            </a:r>
            <a:r>
              <a:rPr lang="en-GB" b="1" dirty="0" smtClean="0"/>
              <a:t>empty and full of ashes. The boy walked </a:t>
            </a:r>
            <a:r>
              <a:rPr lang="en-GB" b="1" dirty="0" smtClean="0"/>
              <a:t>gingerly towards </a:t>
            </a:r>
            <a:r>
              <a:rPr lang="en-GB" b="1" dirty="0" smtClean="0"/>
              <a:t>the fireplace. </a:t>
            </a:r>
            <a:r>
              <a:rPr lang="en-GB" b="1" dirty="0" smtClean="0"/>
              <a:t>On the floor lay </a:t>
            </a:r>
            <a:r>
              <a:rPr lang="en-GB" b="1" dirty="0" smtClean="0"/>
              <a:t>a box </a:t>
            </a:r>
            <a:r>
              <a:rPr lang="en-GB" b="1" dirty="0" smtClean="0"/>
              <a:t>made </a:t>
            </a:r>
            <a:r>
              <a:rPr lang="en-GB" b="1" dirty="0" smtClean="0"/>
              <a:t>of </a:t>
            </a:r>
            <a:r>
              <a:rPr lang="en-GB" b="1" dirty="0" smtClean="0"/>
              <a:t>wood. It looked old; rusty hinges glowed amber in the pale light </a:t>
            </a:r>
            <a:r>
              <a:rPr lang="en-GB" b="1" dirty="0" smtClean="0"/>
              <a:t>and </a:t>
            </a:r>
            <a:r>
              <a:rPr lang="en-GB" b="1" dirty="0" smtClean="0"/>
              <a:t>it had a </a:t>
            </a:r>
            <a:r>
              <a:rPr lang="en-GB" b="1" dirty="0" smtClean="0"/>
              <a:t>broken latch on the </a:t>
            </a:r>
            <a:r>
              <a:rPr lang="en-GB" b="1" dirty="0" smtClean="0"/>
              <a:t>front. The lid </a:t>
            </a:r>
            <a:r>
              <a:rPr lang="en-GB" b="1" dirty="0" smtClean="0"/>
              <a:t>looked </a:t>
            </a:r>
            <a:r>
              <a:rPr lang="en-GB" b="1" dirty="0" smtClean="0"/>
              <a:t>slightly </a:t>
            </a:r>
            <a:r>
              <a:rPr lang="en-GB" b="1" dirty="0" smtClean="0"/>
              <a:t>open. </a:t>
            </a:r>
            <a:r>
              <a:rPr lang="en-GB" b="1" dirty="0" smtClean="0"/>
              <a:t>Nervously, the </a:t>
            </a:r>
            <a:r>
              <a:rPr lang="en-GB" b="1" dirty="0" smtClean="0"/>
              <a:t>boy reached out </a:t>
            </a:r>
            <a:r>
              <a:rPr lang="en-GB" b="1" dirty="0" smtClean="0"/>
              <a:t>a trembling hand to </a:t>
            </a:r>
            <a:r>
              <a:rPr lang="en-GB" b="1" dirty="0" smtClean="0"/>
              <a:t>open </a:t>
            </a:r>
            <a:r>
              <a:rPr lang="en-GB" b="1" dirty="0" smtClean="0"/>
              <a:t>it...</a:t>
            </a:r>
            <a:endParaRPr lang="en-GB"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GB" dirty="0" smtClean="0"/>
              <a:t>Key Areas for Focus</a:t>
            </a:r>
            <a:endParaRPr lang="en-GB" dirty="0"/>
          </a:p>
        </p:txBody>
      </p:sp>
      <p:pic>
        <p:nvPicPr>
          <p:cNvPr id="4" name="Picture 4"/>
          <p:cNvPicPr>
            <a:picLocks noGrp="1" noChangeAspect="1" noChangeArrowheads="1"/>
          </p:cNvPicPr>
          <p:nvPr>
            <p:ph idx="1"/>
          </p:nvPr>
        </p:nvPicPr>
        <p:blipFill>
          <a:blip r:embed="rId3"/>
          <a:srcRect/>
          <a:stretch>
            <a:fillRect/>
          </a:stretch>
        </p:blipFill>
        <p:spPr>
          <a:xfrm>
            <a:off x="1763688" y="1489635"/>
            <a:ext cx="5142735" cy="4834965"/>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Raising Attainment in Writing</a:t>
            </a:r>
            <a:endParaRPr lang="en-GB" dirty="0"/>
          </a:p>
        </p:txBody>
      </p:sp>
      <p:sp>
        <p:nvSpPr>
          <p:cNvPr id="3" name="Content Placeholder 2"/>
          <p:cNvSpPr>
            <a:spLocks noGrp="1"/>
          </p:cNvSpPr>
          <p:nvPr>
            <p:ph idx="1"/>
          </p:nvPr>
        </p:nvSpPr>
        <p:spPr/>
        <p:txBody>
          <a:bodyPr/>
          <a:lstStyle/>
          <a:p>
            <a:r>
              <a:rPr lang="en-GB" dirty="0" smtClean="0"/>
              <a:t>Majority of pupils are able to write in some detail and with reasonable accuracy on a number of topics and in various genres.</a:t>
            </a:r>
          </a:p>
          <a:p>
            <a:r>
              <a:rPr lang="en-GB" dirty="0" smtClean="0"/>
              <a:t>Some struggle to improve the overall quality and sophistication of their writing without support and guidance.</a:t>
            </a:r>
          </a:p>
          <a:p>
            <a:r>
              <a:rPr lang="en-GB" dirty="0" smtClean="0"/>
              <a:t>Building upon prior knowledge and skills learned in primary, we aim to further develop pupils’ understanding of  language and help them progress in their writing.</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dirty="0" smtClean="0"/>
              <a:t>Read the short extract presented on the worksheet.</a:t>
            </a:r>
          </a:p>
          <a:p>
            <a:endParaRPr lang="en-GB" dirty="0" smtClean="0"/>
          </a:p>
          <a:p>
            <a:r>
              <a:rPr lang="en-GB" dirty="0" smtClean="0"/>
              <a:t>With a partner, take 1 minute to discuss your thoughts on the piece.</a:t>
            </a:r>
          </a:p>
          <a:p>
            <a:pPr lvl="2"/>
            <a:r>
              <a:rPr lang="en-GB" dirty="0" smtClean="0"/>
              <a:t>Was it interesting? Why? Why not?</a:t>
            </a:r>
          </a:p>
          <a:p>
            <a:pPr lvl="2"/>
            <a:r>
              <a:rPr lang="en-GB" dirty="0" smtClean="0"/>
              <a:t>Was it engaging? Why? Why not?</a:t>
            </a:r>
          </a:p>
          <a:p>
            <a:pPr lvl="2"/>
            <a:r>
              <a:rPr lang="en-GB" dirty="0" smtClean="0"/>
              <a:t>Did it make you want to read more?</a:t>
            </a:r>
          </a:p>
          <a:p>
            <a:pPr lvl="2"/>
            <a:r>
              <a:rPr lang="en-GB" dirty="0" smtClean="0"/>
              <a:t>How much do you now know about the character/plot/setting?</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Knowledge from Primary</a:t>
            </a:r>
            <a:endParaRPr lang="en-GB" dirty="0"/>
          </a:p>
        </p:txBody>
      </p:sp>
      <p:sp>
        <p:nvSpPr>
          <p:cNvPr id="3" name="Content Placeholder 2"/>
          <p:cNvSpPr>
            <a:spLocks noGrp="1"/>
          </p:cNvSpPr>
          <p:nvPr>
            <p:ph idx="1"/>
          </p:nvPr>
        </p:nvSpPr>
        <p:spPr/>
        <p:txBody>
          <a:bodyPr>
            <a:normAutofit/>
          </a:bodyPr>
          <a:lstStyle/>
          <a:p>
            <a:r>
              <a:rPr lang="en-GB" dirty="0" smtClean="0"/>
              <a:t>Many primary schools encourage pupils to consider the structure and impact of their writing by using the acronym </a:t>
            </a:r>
            <a:r>
              <a:rPr lang="en-GB" b="1" dirty="0" smtClean="0">
                <a:solidFill>
                  <a:schemeClr val="bg2">
                    <a:lumMod val="25000"/>
                  </a:schemeClr>
                </a:solidFill>
              </a:rPr>
              <a:t>VCOP</a:t>
            </a:r>
          </a:p>
          <a:p>
            <a:pPr>
              <a:buNone/>
            </a:pPr>
            <a:endParaRPr lang="en-GB" b="1" dirty="0" smtClean="0">
              <a:solidFill>
                <a:schemeClr val="bg2">
                  <a:lumMod val="25000"/>
                </a:schemeClr>
              </a:solidFill>
            </a:endParaRPr>
          </a:p>
          <a:p>
            <a:pPr lvl="1"/>
            <a:r>
              <a:rPr lang="en-GB" b="1" dirty="0" smtClean="0">
                <a:solidFill>
                  <a:schemeClr val="bg2">
                    <a:lumMod val="25000"/>
                  </a:schemeClr>
                </a:solidFill>
              </a:rPr>
              <a:t>V – Vocabulary</a:t>
            </a:r>
          </a:p>
          <a:p>
            <a:pPr lvl="1"/>
            <a:r>
              <a:rPr lang="en-GB" b="1" dirty="0" smtClean="0">
                <a:solidFill>
                  <a:schemeClr val="bg2">
                    <a:lumMod val="25000"/>
                  </a:schemeClr>
                </a:solidFill>
              </a:rPr>
              <a:t>C – Connectives</a:t>
            </a:r>
          </a:p>
          <a:p>
            <a:pPr lvl="1"/>
            <a:r>
              <a:rPr lang="en-GB" b="1" dirty="0" smtClean="0">
                <a:solidFill>
                  <a:schemeClr val="bg2">
                    <a:lumMod val="25000"/>
                  </a:schemeClr>
                </a:solidFill>
              </a:rPr>
              <a:t>O – Openers</a:t>
            </a:r>
          </a:p>
          <a:p>
            <a:pPr lvl="1"/>
            <a:r>
              <a:rPr lang="en-GB" b="1" dirty="0" smtClean="0">
                <a:solidFill>
                  <a:schemeClr val="bg2">
                    <a:lumMod val="25000"/>
                  </a:schemeClr>
                </a:solidFill>
              </a:rPr>
              <a:t>P – Punctuation </a:t>
            </a:r>
          </a:p>
          <a:p>
            <a:pPr lvl="1">
              <a:buNone/>
            </a:pPr>
            <a:endParaRPr lang="en-GB" b="1" dirty="0" smtClean="0">
              <a:solidFill>
                <a:schemeClr val="bg2">
                  <a:lumMod val="25000"/>
                </a:schemeClr>
              </a:solidFill>
            </a:endParaRPr>
          </a:p>
          <a:p>
            <a:pPr>
              <a:buNone/>
            </a:pPr>
            <a:endParaRPr lang="en-GB" dirty="0" smtClean="0"/>
          </a:p>
          <a:p>
            <a:pPr lvl="1"/>
            <a:endParaRPr lang="en-GB" b="1" dirty="0" smtClean="0">
              <a:solidFill>
                <a:schemeClr val="bg2">
                  <a:lumMod val="2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1143000"/>
          </a:xfrm>
        </p:spPr>
        <p:txBody>
          <a:bodyPr/>
          <a:lstStyle/>
          <a:p>
            <a:r>
              <a:rPr lang="en-GB" dirty="0" smtClean="0"/>
              <a:t>A Carp Pie</a:t>
            </a:r>
            <a:endParaRPr lang="en-GB" dirty="0"/>
          </a:p>
        </p:txBody>
      </p:sp>
      <p:sp>
        <p:nvSpPr>
          <p:cNvPr id="4" name="Content Placeholder 3"/>
          <p:cNvSpPr>
            <a:spLocks noGrp="1"/>
          </p:cNvSpPr>
          <p:nvPr>
            <p:ph sz="half" idx="2"/>
          </p:nvPr>
        </p:nvSpPr>
        <p:spPr>
          <a:xfrm>
            <a:off x="467544" y="1484784"/>
            <a:ext cx="8064896" cy="1773797"/>
          </a:xfrm>
        </p:spPr>
        <p:txBody>
          <a:bodyPr>
            <a:normAutofit fontScale="92500" lnSpcReduction="10000"/>
          </a:bodyPr>
          <a:lstStyle/>
          <a:p>
            <a:r>
              <a:rPr lang="en-GB" sz="2800" dirty="0" smtClean="0"/>
              <a:t>We build upon this learning by introducing pupils to additional skills for improving their writing.</a:t>
            </a:r>
          </a:p>
          <a:p>
            <a:pPr>
              <a:buFont typeface="Arial" pitchFamily="34" charset="0"/>
              <a:buChar char="•"/>
            </a:pPr>
            <a:endParaRPr lang="en-GB" sz="2800" dirty="0" smtClean="0"/>
          </a:p>
          <a:p>
            <a:r>
              <a:rPr lang="en-GB" sz="2800" dirty="0" smtClean="0"/>
              <a:t>We use the mnemonic </a:t>
            </a:r>
            <a:r>
              <a:rPr lang="en-GB" sz="2800" b="1" dirty="0" smtClean="0">
                <a:solidFill>
                  <a:schemeClr val="bg2">
                    <a:lumMod val="25000"/>
                  </a:schemeClr>
                </a:solidFill>
              </a:rPr>
              <a:t>A CARP PIE</a:t>
            </a:r>
          </a:p>
          <a:p>
            <a:pPr>
              <a:buNone/>
            </a:pPr>
            <a:endParaRPr lang="en-GB" b="1" dirty="0"/>
          </a:p>
        </p:txBody>
      </p:sp>
      <p:sp>
        <p:nvSpPr>
          <p:cNvPr id="7" name="Content Placeholder 2"/>
          <p:cNvSpPr txBox="1">
            <a:spLocks/>
          </p:cNvSpPr>
          <p:nvPr/>
        </p:nvSpPr>
        <p:spPr>
          <a:xfrm>
            <a:off x="4572000" y="3789040"/>
            <a:ext cx="4038600" cy="2304256"/>
          </a:xfrm>
          <a:prstGeom prst="rect">
            <a:avLst/>
          </a:prstGeom>
        </p:spPr>
        <p:txBody>
          <a:bodyPr vert="horz">
            <a:normAutofit/>
          </a:bodyPr>
          <a:lstStyle/>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GB" sz="3200" b="1" dirty="0" smtClean="0">
                <a:solidFill>
                  <a:schemeClr val="bg2">
                    <a:lumMod val="25000"/>
                  </a:schemeClr>
                </a:solidFill>
                <a:latin typeface="+mn-lt"/>
              </a:rPr>
              <a:t>P </a:t>
            </a:r>
            <a:r>
              <a:rPr lang="en-GB" sz="2400" b="1" dirty="0" smtClean="0">
                <a:solidFill>
                  <a:schemeClr val="bg2">
                    <a:lumMod val="25000"/>
                  </a:schemeClr>
                </a:solidFill>
                <a:latin typeface="+mn-lt"/>
              </a:rPr>
              <a:t>- Punctuation</a:t>
            </a:r>
            <a:endParaRPr kumimoji="0" lang="en-GB" sz="2400" b="1" i="0" u="none" strike="noStrike" kern="1200" cap="none" spc="0" normalizeH="0" baseline="0" noProof="0" dirty="0" smtClean="0">
              <a:ln>
                <a:noFill/>
              </a:ln>
              <a:solidFill>
                <a:schemeClr val="bg2">
                  <a:lumMod val="25000"/>
                </a:schemeClr>
              </a:solidFill>
              <a:effectLst/>
              <a:uLnTx/>
              <a:uFillTx/>
              <a:latin typeface="+mn-lt"/>
              <a:ea typeface="+mn-ea"/>
              <a:cs typeface="+mn-cs"/>
            </a:endParaRP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GB" sz="3200" b="1" dirty="0" smtClean="0">
                <a:solidFill>
                  <a:schemeClr val="bg2">
                    <a:lumMod val="25000"/>
                  </a:schemeClr>
                </a:solidFill>
                <a:latin typeface="+mn-lt"/>
              </a:rPr>
              <a:t>I </a:t>
            </a:r>
            <a:r>
              <a:rPr lang="en-GB" sz="2400" b="1" dirty="0" smtClean="0">
                <a:solidFill>
                  <a:schemeClr val="bg2">
                    <a:lumMod val="25000"/>
                  </a:schemeClr>
                </a:solidFill>
                <a:latin typeface="+mn-lt"/>
              </a:rPr>
              <a:t>– ‘</a:t>
            </a:r>
            <a:r>
              <a:rPr lang="en-GB" sz="2400" b="1" dirty="0" err="1" smtClean="0">
                <a:solidFill>
                  <a:schemeClr val="bg2">
                    <a:lumMod val="25000"/>
                  </a:schemeClr>
                </a:solidFill>
                <a:latin typeface="+mn-lt"/>
              </a:rPr>
              <a:t>ing</a:t>
            </a:r>
            <a:r>
              <a:rPr lang="en-GB" sz="2400" b="1" dirty="0" smtClean="0">
                <a:solidFill>
                  <a:schemeClr val="bg2">
                    <a:lumMod val="25000"/>
                  </a:schemeClr>
                </a:solidFill>
                <a:latin typeface="+mn-lt"/>
              </a:rPr>
              <a:t>’ words</a:t>
            </a:r>
            <a:endParaRPr kumimoji="0" lang="en-GB" sz="2400" b="1" i="0" u="none" strike="noStrike" kern="1200" cap="none" spc="0" normalizeH="0" baseline="0" noProof="0" dirty="0" smtClean="0">
              <a:ln>
                <a:noFill/>
              </a:ln>
              <a:solidFill>
                <a:schemeClr val="bg2">
                  <a:lumMod val="25000"/>
                </a:schemeClr>
              </a:solidFill>
              <a:effectLst/>
              <a:uLnTx/>
              <a:uFillTx/>
              <a:latin typeface="+mn-lt"/>
              <a:ea typeface="+mn-ea"/>
              <a:cs typeface="+mn-cs"/>
            </a:endParaRP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GB" sz="3200" b="1" dirty="0" smtClean="0">
                <a:solidFill>
                  <a:schemeClr val="bg2">
                    <a:lumMod val="25000"/>
                  </a:schemeClr>
                </a:solidFill>
                <a:latin typeface="+mn-lt"/>
              </a:rPr>
              <a:t>E </a:t>
            </a:r>
            <a:r>
              <a:rPr lang="en-GB" sz="2400" b="1" dirty="0" smtClean="0">
                <a:solidFill>
                  <a:schemeClr val="bg2">
                    <a:lumMod val="25000"/>
                  </a:schemeClr>
                </a:solidFill>
                <a:latin typeface="+mn-lt"/>
              </a:rPr>
              <a:t>– ‘</a:t>
            </a:r>
            <a:r>
              <a:rPr lang="en-GB" sz="2400" b="1" dirty="0" err="1" smtClean="0">
                <a:solidFill>
                  <a:schemeClr val="bg2">
                    <a:lumMod val="25000"/>
                  </a:schemeClr>
                </a:solidFill>
                <a:latin typeface="+mn-lt"/>
              </a:rPr>
              <a:t>ed</a:t>
            </a:r>
            <a:r>
              <a:rPr lang="en-GB" sz="2400" b="1" dirty="0" smtClean="0">
                <a:solidFill>
                  <a:schemeClr val="bg2">
                    <a:lumMod val="25000"/>
                  </a:schemeClr>
                </a:solidFill>
                <a:latin typeface="+mn-lt"/>
              </a:rPr>
              <a:t>’ words</a:t>
            </a:r>
            <a:endParaRPr kumimoji="0" lang="en-GB" sz="2400" b="1" i="0" u="none" strike="noStrike" kern="1200" cap="none" spc="0" normalizeH="0" baseline="0" noProof="0" dirty="0" smtClean="0">
              <a:ln>
                <a:noFill/>
              </a:ln>
              <a:solidFill>
                <a:schemeClr val="bg2">
                  <a:lumMod val="25000"/>
                </a:schemeClr>
              </a:solidFill>
              <a:effectLst/>
              <a:uLnTx/>
              <a:uFillTx/>
              <a:latin typeface="+mn-lt"/>
              <a:ea typeface="+mn-ea"/>
              <a:cs typeface="+mn-cs"/>
            </a:endParaRP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GB" sz="2400" b="1" i="0" u="none" strike="noStrike" kern="1200" cap="none" spc="0" normalizeH="0" baseline="0" noProof="0" dirty="0" smtClean="0">
              <a:ln>
                <a:noFill/>
              </a:ln>
              <a:solidFill>
                <a:schemeClr val="bg2">
                  <a:lumMod val="25000"/>
                </a:schemeClr>
              </a:solidFill>
              <a:effectLst/>
              <a:uLnTx/>
              <a:uFillTx/>
              <a:latin typeface="+mn-lt"/>
              <a:ea typeface="+mn-ea"/>
              <a:cs typeface="+mn-cs"/>
            </a:endParaRP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GB" sz="2400" b="1" i="0" u="none" strike="noStrike" kern="1200" cap="none" spc="0" normalizeH="0" baseline="0" noProof="0" dirty="0">
              <a:ln>
                <a:noFill/>
              </a:ln>
              <a:solidFill>
                <a:schemeClr val="bg2">
                  <a:lumMod val="25000"/>
                </a:schemeClr>
              </a:solidFill>
              <a:effectLst/>
              <a:uLnTx/>
              <a:uFillTx/>
              <a:latin typeface="+mn-lt"/>
              <a:ea typeface="+mn-ea"/>
              <a:cs typeface="+mn-cs"/>
            </a:endParaRPr>
          </a:p>
        </p:txBody>
      </p:sp>
      <p:sp>
        <p:nvSpPr>
          <p:cNvPr id="8" name="Content Placeholder 2"/>
          <p:cNvSpPr txBox="1">
            <a:spLocks/>
          </p:cNvSpPr>
          <p:nvPr/>
        </p:nvSpPr>
        <p:spPr>
          <a:xfrm>
            <a:off x="395536" y="3212976"/>
            <a:ext cx="4392488" cy="3285965"/>
          </a:xfrm>
          <a:prstGeom prst="rect">
            <a:avLst/>
          </a:prstGeom>
        </p:spPr>
        <p:txBody>
          <a:bodyPr vert="horz">
            <a:normAutofit/>
          </a:bodyPr>
          <a:lstStyle/>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3200" b="1" i="0" u="none" strike="noStrike" kern="1200" cap="none" spc="0" normalizeH="0" baseline="0" noProof="0" dirty="0" smtClean="0">
                <a:ln>
                  <a:noFill/>
                </a:ln>
                <a:solidFill>
                  <a:schemeClr val="bg2">
                    <a:lumMod val="25000"/>
                  </a:schemeClr>
                </a:solidFill>
                <a:effectLst/>
                <a:uLnTx/>
                <a:uFillTx/>
                <a:latin typeface="+mn-lt"/>
                <a:ea typeface="+mn-ea"/>
                <a:cs typeface="+mn-cs"/>
              </a:rPr>
              <a:t>A </a:t>
            </a:r>
            <a:r>
              <a:rPr kumimoji="0" lang="en-GB" sz="2400" b="1" i="0" u="none" strike="noStrike" kern="1200" cap="none" spc="0" normalizeH="0" baseline="0" noProof="0" dirty="0" smtClean="0">
                <a:ln>
                  <a:noFill/>
                </a:ln>
                <a:solidFill>
                  <a:schemeClr val="bg2">
                    <a:lumMod val="25000"/>
                  </a:schemeClr>
                </a:solidFill>
                <a:effectLst/>
                <a:uLnTx/>
                <a:uFillTx/>
                <a:latin typeface="+mn-lt"/>
                <a:ea typeface="+mn-ea"/>
                <a:cs typeface="+mn-cs"/>
              </a:rPr>
              <a:t>- Adverbs</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3200" b="1" i="0" u="none" strike="noStrike" kern="1200" cap="none" spc="0" normalizeH="0" baseline="0" noProof="0" dirty="0" smtClean="0">
                <a:ln>
                  <a:noFill/>
                </a:ln>
                <a:solidFill>
                  <a:schemeClr val="bg2">
                    <a:lumMod val="25000"/>
                  </a:schemeClr>
                </a:solidFill>
                <a:effectLst/>
                <a:uLnTx/>
                <a:uFillTx/>
                <a:latin typeface="+mn-lt"/>
                <a:ea typeface="+mn-ea"/>
                <a:cs typeface="+mn-cs"/>
              </a:rPr>
              <a:t>C </a:t>
            </a:r>
            <a:r>
              <a:rPr kumimoji="0" lang="en-GB" sz="2400" b="1" i="0" u="none" strike="noStrike" kern="1200" cap="none" spc="0" normalizeH="0" baseline="0" noProof="0" dirty="0" smtClean="0">
                <a:ln>
                  <a:noFill/>
                </a:ln>
                <a:solidFill>
                  <a:schemeClr val="bg2">
                    <a:lumMod val="25000"/>
                  </a:schemeClr>
                </a:solidFill>
                <a:effectLst/>
                <a:uLnTx/>
                <a:uFillTx/>
                <a:latin typeface="+mn-lt"/>
                <a:ea typeface="+mn-ea"/>
                <a:cs typeface="+mn-cs"/>
              </a:rPr>
              <a:t>- Connectives</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3200" b="1" i="0" u="none" strike="noStrike" kern="1200" cap="none" spc="0" normalizeH="0" baseline="0" noProof="0" dirty="0" smtClean="0">
                <a:ln>
                  <a:noFill/>
                </a:ln>
                <a:solidFill>
                  <a:schemeClr val="bg2">
                    <a:lumMod val="25000"/>
                  </a:schemeClr>
                </a:solidFill>
                <a:effectLst/>
                <a:uLnTx/>
                <a:uFillTx/>
                <a:latin typeface="+mn-lt"/>
                <a:ea typeface="+mn-ea"/>
                <a:cs typeface="+mn-cs"/>
              </a:rPr>
              <a:t>A </a:t>
            </a:r>
            <a:r>
              <a:rPr kumimoji="0" lang="en-GB" sz="2400" b="1" i="0" u="none" strike="noStrike" kern="1200" cap="none" spc="0" normalizeH="0" baseline="0" noProof="0" dirty="0" smtClean="0">
                <a:ln>
                  <a:noFill/>
                </a:ln>
                <a:solidFill>
                  <a:schemeClr val="bg2">
                    <a:lumMod val="25000"/>
                  </a:schemeClr>
                </a:solidFill>
                <a:effectLst/>
                <a:uLnTx/>
                <a:uFillTx/>
                <a:latin typeface="+mn-lt"/>
                <a:ea typeface="+mn-ea"/>
                <a:cs typeface="+mn-cs"/>
              </a:rPr>
              <a:t>- Adjectives</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3200" b="1" i="0" u="none" strike="noStrike" kern="1200" cap="none" spc="0" normalizeH="0" baseline="0" noProof="0" dirty="0" smtClean="0">
                <a:ln>
                  <a:noFill/>
                </a:ln>
                <a:solidFill>
                  <a:schemeClr val="bg2">
                    <a:lumMod val="25000"/>
                  </a:schemeClr>
                </a:solidFill>
                <a:effectLst/>
                <a:uLnTx/>
                <a:uFillTx/>
                <a:latin typeface="+mn-lt"/>
                <a:ea typeface="+mn-ea"/>
                <a:cs typeface="+mn-cs"/>
              </a:rPr>
              <a:t>R </a:t>
            </a:r>
            <a:r>
              <a:rPr kumimoji="0" lang="en-GB" sz="2400" b="1" i="0" u="none" strike="noStrike" kern="1200" cap="none" spc="0" normalizeH="0" baseline="0" noProof="0" dirty="0" smtClean="0">
                <a:ln>
                  <a:noFill/>
                </a:ln>
                <a:solidFill>
                  <a:schemeClr val="bg2">
                    <a:lumMod val="25000"/>
                  </a:schemeClr>
                </a:solidFill>
                <a:effectLst/>
                <a:uLnTx/>
                <a:uFillTx/>
                <a:latin typeface="+mn-lt"/>
                <a:ea typeface="+mn-ea"/>
                <a:cs typeface="+mn-cs"/>
              </a:rPr>
              <a:t>– Relative Pronouns</a:t>
            </a:r>
          </a:p>
          <a:p>
            <a:pPr marL="640080" marR="0" lvl="1" indent="-246888"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GB" sz="3200" b="1" i="0" u="none" strike="noStrike" kern="1200" cap="none" spc="0" normalizeH="0" baseline="0" noProof="0" dirty="0" smtClean="0">
                <a:ln>
                  <a:noFill/>
                </a:ln>
                <a:solidFill>
                  <a:schemeClr val="bg2">
                    <a:lumMod val="25000"/>
                  </a:schemeClr>
                </a:solidFill>
                <a:effectLst/>
                <a:uLnTx/>
                <a:uFillTx/>
                <a:latin typeface="+mn-lt"/>
                <a:ea typeface="+mn-ea"/>
                <a:cs typeface="+mn-cs"/>
              </a:rPr>
              <a:t>P </a:t>
            </a:r>
            <a:r>
              <a:rPr kumimoji="0" lang="en-GB" sz="2400" b="1" i="0" u="none" strike="noStrike" kern="1200" cap="none" spc="0" normalizeH="0" baseline="0" noProof="0" dirty="0" smtClean="0">
                <a:ln>
                  <a:noFill/>
                </a:ln>
                <a:solidFill>
                  <a:schemeClr val="bg2">
                    <a:lumMod val="25000"/>
                  </a:schemeClr>
                </a:solidFill>
                <a:effectLst/>
                <a:uLnTx/>
                <a:uFillTx/>
                <a:latin typeface="+mn-lt"/>
                <a:ea typeface="+mn-ea"/>
                <a:cs typeface="+mn-cs"/>
              </a:rPr>
              <a:t>- Prepositions</a:t>
            </a:r>
            <a:endParaRPr kumimoji="0" lang="en-GB" sz="2400" b="1" i="0" u="none" strike="noStrike" kern="1200" cap="none" spc="0" normalizeH="0" baseline="0" noProof="0" dirty="0">
              <a:ln>
                <a:noFill/>
              </a:ln>
              <a:solidFill>
                <a:schemeClr val="bg2">
                  <a:lumMod val="25000"/>
                </a:schemeClr>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Theory</a:t>
            </a:r>
            <a:endParaRPr lang="en-GB" dirty="0"/>
          </a:p>
        </p:txBody>
      </p:sp>
      <p:sp>
        <p:nvSpPr>
          <p:cNvPr id="3" name="Content Placeholder 2"/>
          <p:cNvSpPr>
            <a:spLocks noGrp="1"/>
          </p:cNvSpPr>
          <p:nvPr>
            <p:ph idx="1"/>
          </p:nvPr>
        </p:nvSpPr>
        <p:spPr/>
        <p:txBody>
          <a:bodyPr>
            <a:noAutofit/>
          </a:bodyPr>
          <a:lstStyle/>
          <a:p>
            <a:r>
              <a:rPr lang="en-GB" dirty="0" smtClean="0"/>
              <a:t>In weaker writing, sentences mostly begin with a noun, or the definite article (The).</a:t>
            </a:r>
          </a:p>
          <a:p>
            <a:r>
              <a:rPr lang="en-GB" dirty="0" smtClean="0"/>
              <a:t>Verbs are also often connected by </a:t>
            </a:r>
            <a:r>
              <a:rPr lang="en-GB" i="1" dirty="0" smtClean="0"/>
              <a:t>and</a:t>
            </a:r>
            <a:r>
              <a:rPr lang="en-GB" dirty="0" smtClean="0"/>
              <a:t>, </a:t>
            </a:r>
            <a:r>
              <a:rPr lang="en-GB" i="1" dirty="0" smtClean="0"/>
              <a:t>then</a:t>
            </a:r>
            <a:r>
              <a:rPr lang="en-GB" dirty="0" smtClean="0"/>
              <a:t>, or </a:t>
            </a:r>
            <a:r>
              <a:rPr lang="en-GB" i="1" dirty="0" smtClean="0"/>
              <a:t>so</a:t>
            </a:r>
            <a:r>
              <a:rPr lang="en-GB" dirty="0" smtClean="0"/>
              <a:t>. </a:t>
            </a:r>
          </a:p>
          <a:p>
            <a:r>
              <a:rPr lang="en-GB" dirty="0" smtClean="0"/>
              <a:t>Using </a:t>
            </a:r>
            <a:r>
              <a:rPr lang="en-GB" b="1" dirty="0" smtClean="0">
                <a:solidFill>
                  <a:schemeClr val="bg2">
                    <a:lumMod val="25000"/>
                  </a:schemeClr>
                </a:solidFill>
              </a:rPr>
              <a:t>A CARP PIE </a:t>
            </a:r>
            <a:r>
              <a:rPr lang="en-GB" dirty="0" smtClean="0"/>
              <a:t>teaches pupils how to vary the way they begin a sentence, or by using punctuation or a relative pronoun to change the middle of the sentence.</a:t>
            </a:r>
          </a:p>
          <a:p>
            <a:r>
              <a:rPr lang="en-GB" dirty="0" smtClean="0"/>
              <a:t>Taken altogether, the skills have the effect of creating more interesting, detailed and sophisticated pieces of writing.</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fontScale="90000"/>
          </a:bodyPr>
          <a:lstStyle/>
          <a:p>
            <a:pPr eaLnBrk="1" hangingPunct="1"/>
            <a:r>
              <a:rPr lang="en-GB" sz="8000" dirty="0" smtClean="0">
                <a:solidFill>
                  <a:srgbClr val="FF0066"/>
                </a:solidFill>
                <a:latin typeface="Comic Sans MS" pitchFamily="66" charset="0"/>
              </a:rPr>
              <a:t>A </a:t>
            </a:r>
            <a:r>
              <a:rPr lang="en-GB" sz="3600" dirty="0" smtClean="0">
                <a:solidFill>
                  <a:schemeClr val="bg2">
                    <a:lumMod val="25000"/>
                  </a:schemeClr>
                </a:solidFill>
              </a:rPr>
              <a:t>is for adverbs</a:t>
            </a:r>
          </a:p>
        </p:txBody>
      </p:sp>
      <p:sp>
        <p:nvSpPr>
          <p:cNvPr id="6147" name="Rectangle 3"/>
          <p:cNvSpPr>
            <a:spLocks noGrp="1" noChangeArrowheads="1"/>
          </p:cNvSpPr>
          <p:nvPr>
            <p:ph idx="1"/>
          </p:nvPr>
        </p:nvSpPr>
        <p:spPr>
          <a:xfrm>
            <a:off x="467544" y="1700808"/>
            <a:ext cx="8229600" cy="4389120"/>
          </a:xfrm>
        </p:spPr>
        <p:txBody>
          <a:bodyPr/>
          <a:lstStyle/>
          <a:p>
            <a:pPr eaLnBrk="1" hangingPunct="1"/>
            <a:r>
              <a:rPr lang="en-GB" dirty="0" smtClean="0"/>
              <a:t>An adverb is a word which describes a verb (e.g. fast, slowly, well) It usually describes </a:t>
            </a:r>
            <a:r>
              <a:rPr lang="en-GB" i="1" dirty="0" smtClean="0"/>
              <a:t>how</a:t>
            </a:r>
            <a:r>
              <a:rPr lang="en-GB" dirty="0" smtClean="0"/>
              <a:t> or </a:t>
            </a:r>
            <a:r>
              <a:rPr lang="en-GB" i="1" dirty="0" smtClean="0"/>
              <a:t>when</a:t>
            </a:r>
            <a:r>
              <a:rPr lang="en-GB" dirty="0" smtClean="0"/>
              <a:t> the verb is being done.</a:t>
            </a:r>
          </a:p>
        </p:txBody>
      </p:sp>
      <p:sp>
        <p:nvSpPr>
          <p:cNvPr id="4" name="Rectangle 2"/>
          <p:cNvSpPr txBox="1">
            <a:spLocks noChangeArrowheads="1"/>
          </p:cNvSpPr>
          <p:nvPr/>
        </p:nvSpPr>
        <p:spPr>
          <a:xfrm>
            <a:off x="467544" y="3068960"/>
            <a:ext cx="8229600" cy="1143000"/>
          </a:xfrm>
          <a:prstGeom prst="rect">
            <a:avLst/>
          </a:prstGeom>
        </p:spPr>
        <p:txBody>
          <a:bodyPr vert="horz" lIns="0" rIns="0" bIns="0" anchor="b">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8000" b="0" i="0" u="none" strike="noStrike" kern="1200" cap="none" spc="0" normalizeH="0" baseline="0" noProof="0" dirty="0" smtClean="0">
                <a:ln>
                  <a:noFill/>
                </a:ln>
                <a:solidFill>
                  <a:srgbClr val="FF0066"/>
                </a:solidFill>
                <a:effectLst/>
                <a:uLnTx/>
                <a:uFillTx/>
                <a:latin typeface="Comic Sans MS" pitchFamily="66" charset="0"/>
                <a:ea typeface="+mj-ea"/>
                <a:cs typeface="+mj-cs"/>
              </a:rPr>
              <a:t>C </a:t>
            </a:r>
            <a:r>
              <a:rPr kumimoji="0" lang="en-GB" sz="3300" b="0" i="0" u="none" strike="noStrike" kern="1200" cap="none" spc="0" normalizeH="0" baseline="0" noProof="0" dirty="0" smtClean="0">
                <a:ln>
                  <a:noFill/>
                </a:ln>
                <a:solidFill>
                  <a:schemeClr val="bg2">
                    <a:lumMod val="25000"/>
                  </a:schemeClr>
                </a:solidFill>
                <a:effectLst/>
                <a:uLnTx/>
                <a:uFillTx/>
                <a:latin typeface="+mj-lt"/>
                <a:ea typeface="+mj-ea"/>
                <a:cs typeface="+mj-cs"/>
              </a:rPr>
              <a:t>is</a:t>
            </a:r>
            <a:r>
              <a:rPr kumimoji="0" lang="en-GB" sz="3300" b="0" i="0" u="none" strike="noStrike" kern="1200" cap="none" spc="0" normalizeH="0" noProof="0" dirty="0" smtClean="0">
                <a:ln>
                  <a:noFill/>
                </a:ln>
                <a:solidFill>
                  <a:schemeClr val="bg2">
                    <a:lumMod val="25000"/>
                  </a:schemeClr>
                </a:solidFill>
                <a:effectLst/>
                <a:uLnTx/>
                <a:uFillTx/>
                <a:latin typeface="+mj-lt"/>
                <a:ea typeface="+mj-ea"/>
                <a:cs typeface="+mj-cs"/>
              </a:rPr>
              <a:t> for connectives</a:t>
            </a:r>
            <a:endParaRPr kumimoji="0" lang="en-GB" sz="8000" b="0" i="0" u="none" strike="noStrike" kern="1200" cap="none" spc="0" normalizeH="0" baseline="0" noProof="0" dirty="0" smtClean="0">
              <a:ln>
                <a:noFill/>
              </a:ln>
              <a:solidFill>
                <a:schemeClr val="bg2">
                  <a:lumMod val="25000"/>
                </a:schemeClr>
              </a:solidFill>
              <a:effectLst/>
              <a:uLnTx/>
              <a:uFillTx/>
              <a:latin typeface="+mj-lt"/>
              <a:ea typeface="+mj-ea"/>
              <a:cs typeface="+mj-cs"/>
            </a:endParaRPr>
          </a:p>
        </p:txBody>
      </p:sp>
      <p:sp>
        <p:nvSpPr>
          <p:cNvPr id="5" name="Rectangle 3"/>
          <p:cNvSpPr txBox="1">
            <a:spLocks noChangeArrowheads="1"/>
          </p:cNvSpPr>
          <p:nvPr/>
        </p:nvSpPr>
        <p:spPr>
          <a:xfrm>
            <a:off x="683568" y="4068336"/>
            <a:ext cx="8229600" cy="2789664"/>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en-GB" sz="2800" b="1" i="0" u="none" strike="noStrike" kern="1200" cap="none" spc="0" normalizeH="0" baseline="0" noProof="0" dirty="0" smtClean="0">
                <a:ln>
                  <a:noFill/>
                </a:ln>
                <a:solidFill>
                  <a:schemeClr val="tx1"/>
                </a:solidFill>
                <a:effectLst/>
                <a:uLnTx/>
                <a:uFillTx/>
                <a:latin typeface="+mn-lt"/>
                <a:ea typeface="+mn-ea"/>
                <a:cs typeface="+mn-cs"/>
              </a:rPr>
              <a:t>Use words/phrases such as </a:t>
            </a:r>
            <a:r>
              <a:rPr kumimoji="0" lang="en-GB" sz="2800" b="0" i="1" u="none" strike="noStrike" kern="1200" cap="none" spc="0" normalizeH="0" baseline="0" noProof="0" dirty="0" smtClean="0">
                <a:ln>
                  <a:noFill/>
                </a:ln>
                <a:solidFill>
                  <a:schemeClr val="tx1"/>
                </a:solidFill>
                <a:effectLst/>
                <a:uLnTx/>
                <a:uFillTx/>
                <a:latin typeface="+mn-lt"/>
                <a:ea typeface="+mn-ea"/>
                <a:cs typeface="+mn-cs"/>
              </a:rPr>
              <a:t>While, As, During, Before, After, Although, As if, As long as, As though, Because, If, In case, Once, Since, Though, Until, Unless, When, Whenever, Where, Wherever, </a:t>
            </a:r>
            <a:r>
              <a:rPr kumimoji="0" lang="en-GB" sz="2800" b="1" i="0" u="none" strike="noStrike" kern="1200" cap="none" spc="0" normalizeH="0" baseline="0" noProof="0" dirty="0" smtClean="0">
                <a:ln>
                  <a:noFill/>
                </a:ln>
                <a:solidFill>
                  <a:schemeClr val="tx1"/>
                </a:solidFill>
                <a:effectLst/>
                <a:uLnTx/>
                <a:uFillTx/>
                <a:latin typeface="+mn-lt"/>
                <a:ea typeface="+mn-ea"/>
                <a:cs typeface="+mn-cs"/>
              </a:rPr>
              <a:t>to begin sentences.</a:t>
            </a: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hangingPunct="1"/>
            <a:r>
              <a:rPr lang="en-GB" sz="8000" dirty="0" smtClean="0">
                <a:solidFill>
                  <a:srgbClr val="FF0066"/>
                </a:solidFill>
                <a:latin typeface="Comic Sans MS" pitchFamily="66" charset="0"/>
              </a:rPr>
              <a:t>A </a:t>
            </a:r>
            <a:r>
              <a:rPr lang="en-GB" sz="3600" dirty="0" smtClean="0">
                <a:solidFill>
                  <a:schemeClr val="bg2">
                    <a:lumMod val="25000"/>
                  </a:schemeClr>
                </a:solidFill>
              </a:rPr>
              <a:t>is for adjectives</a:t>
            </a:r>
            <a:endParaRPr lang="en-GB" sz="8000" dirty="0" smtClean="0">
              <a:solidFill>
                <a:schemeClr val="bg2">
                  <a:lumMod val="25000"/>
                </a:schemeClr>
              </a:solidFill>
            </a:endParaRPr>
          </a:p>
        </p:txBody>
      </p:sp>
      <p:sp>
        <p:nvSpPr>
          <p:cNvPr id="8195" name="Rectangle 3"/>
          <p:cNvSpPr>
            <a:spLocks noGrp="1" noChangeArrowheads="1"/>
          </p:cNvSpPr>
          <p:nvPr>
            <p:ph idx="1"/>
          </p:nvPr>
        </p:nvSpPr>
        <p:spPr>
          <a:xfrm>
            <a:off x="457200" y="1935480"/>
            <a:ext cx="8229600" cy="1133480"/>
          </a:xfrm>
        </p:spPr>
        <p:txBody>
          <a:bodyPr>
            <a:normAutofit fontScale="92500" lnSpcReduction="20000"/>
          </a:bodyPr>
          <a:lstStyle/>
          <a:p>
            <a:pPr eaLnBrk="1" hangingPunct="1"/>
            <a:r>
              <a:rPr lang="en-GB" dirty="0" smtClean="0"/>
              <a:t>An adjective is a word that describes a noun</a:t>
            </a:r>
          </a:p>
          <a:p>
            <a:pPr eaLnBrk="1" hangingPunct="1"/>
            <a:r>
              <a:rPr lang="en-GB" dirty="0" smtClean="0"/>
              <a:t>You can pair two adjectives together at the start of a sentence, usually linked by ‘</a:t>
            </a:r>
            <a:r>
              <a:rPr lang="en-GB" i="1" dirty="0" smtClean="0"/>
              <a:t>and</a:t>
            </a:r>
            <a:r>
              <a:rPr lang="en-GB" dirty="0" smtClean="0"/>
              <a:t>’ or ‘</a:t>
            </a:r>
            <a:r>
              <a:rPr lang="en-GB" i="1" dirty="0" smtClean="0"/>
              <a:t>but</a:t>
            </a:r>
            <a:r>
              <a:rPr lang="en-GB" dirty="0" smtClean="0"/>
              <a:t>’.</a:t>
            </a:r>
          </a:p>
        </p:txBody>
      </p:sp>
      <p:sp>
        <p:nvSpPr>
          <p:cNvPr id="4" name="Rectangle 2"/>
          <p:cNvSpPr txBox="1">
            <a:spLocks noChangeArrowheads="1"/>
          </p:cNvSpPr>
          <p:nvPr/>
        </p:nvSpPr>
        <p:spPr>
          <a:xfrm>
            <a:off x="539552" y="3068960"/>
            <a:ext cx="8229600" cy="1143000"/>
          </a:xfrm>
          <a:prstGeom prst="rect">
            <a:avLst/>
          </a:prstGeom>
        </p:spPr>
        <p:txBody>
          <a:bodyPr vert="horz" lIns="0" rIns="0" bIns="0" anchor="b">
            <a:normAutofit fontScale="97500" lnSpcReduction="1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8000" b="0" i="0" u="none" strike="noStrike" kern="1200" cap="none" spc="0" normalizeH="0" baseline="0" noProof="0" dirty="0" smtClean="0">
                <a:ln>
                  <a:noFill/>
                </a:ln>
                <a:solidFill>
                  <a:srgbClr val="FF0066"/>
                </a:solidFill>
                <a:effectLst/>
                <a:uLnTx/>
                <a:uFillTx/>
                <a:latin typeface="Comic Sans MS" pitchFamily="66" charset="0"/>
                <a:ea typeface="+mj-ea"/>
                <a:cs typeface="+mj-cs"/>
              </a:rPr>
              <a:t>R </a:t>
            </a:r>
            <a:r>
              <a:rPr kumimoji="0" lang="en-GB" sz="3300" b="0" i="0" u="none" strike="noStrike" kern="1200" cap="none" spc="0" normalizeH="0" baseline="0" noProof="0" dirty="0" smtClean="0">
                <a:ln>
                  <a:noFill/>
                </a:ln>
                <a:solidFill>
                  <a:schemeClr val="bg2">
                    <a:lumMod val="25000"/>
                  </a:schemeClr>
                </a:solidFill>
                <a:effectLst/>
                <a:uLnTx/>
                <a:uFillTx/>
                <a:latin typeface="+mj-lt"/>
                <a:ea typeface="+mj-ea"/>
                <a:cs typeface="+mj-cs"/>
              </a:rPr>
              <a:t>is for relative pronouns</a:t>
            </a:r>
            <a:endParaRPr kumimoji="0" lang="en-GB" sz="8000" b="0" i="0" u="none" strike="noStrike" kern="1200" cap="none" spc="0" normalizeH="0" baseline="0" noProof="0" dirty="0" smtClean="0">
              <a:ln>
                <a:noFill/>
              </a:ln>
              <a:solidFill>
                <a:schemeClr val="bg2">
                  <a:lumMod val="25000"/>
                </a:schemeClr>
              </a:solidFill>
              <a:effectLst/>
              <a:uLnTx/>
              <a:uFillTx/>
              <a:latin typeface="+mj-lt"/>
              <a:ea typeface="+mj-ea"/>
              <a:cs typeface="+mj-cs"/>
            </a:endParaRPr>
          </a:p>
        </p:txBody>
      </p:sp>
      <p:sp>
        <p:nvSpPr>
          <p:cNvPr id="5" name="Rectangle 3"/>
          <p:cNvSpPr txBox="1">
            <a:spLocks noChangeArrowheads="1"/>
          </p:cNvSpPr>
          <p:nvPr/>
        </p:nvSpPr>
        <p:spPr>
          <a:xfrm>
            <a:off x="467544" y="4221088"/>
            <a:ext cx="8229600" cy="4389120"/>
          </a:xfrm>
          <a:prstGeom prst="rect">
            <a:avLst/>
          </a:prstGeom>
        </p:spPr>
        <p:txBody>
          <a:bodyPr vert="horz">
            <a:normAutofit/>
          </a:bodyPr>
          <a:lstStyle/>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mn-ea"/>
                <a:cs typeface="+mn-cs"/>
              </a:rPr>
              <a:t>The main relative pronouns are </a:t>
            </a:r>
            <a:r>
              <a:rPr kumimoji="0" lang="en-GB" sz="2600" b="1" i="1" u="none" strike="noStrike" kern="1200" cap="none" spc="0" normalizeH="0" baseline="0" noProof="0" dirty="0" smtClean="0">
                <a:ln>
                  <a:noFill/>
                </a:ln>
                <a:solidFill>
                  <a:schemeClr val="tx1"/>
                </a:solidFill>
                <a:effectLst/>
                <a:uLnTx/>
                <a:uFillTx/>
                <a:latin typeface="+mn-lt"/>
                <a:ea typeface="+mn-ea"/>
                <a:cs typeface="+mn-cs"/>
              </a:rPr>
              <a:t>who</a:t>
            </a:r>
            <a:r>
              <a:rPr kumimoji="0" lang="en-GB" sz="2600" b="1" i="0" u="none" strike="noStrike" kern="1200" cap="none" spc="0" normalizeH="0" baseline="0" noProof="0" dirty="0" smtClean="0">
                <a:ln>
                  <a:noFill/>
                </a:ln>
                <a:solidFill>
                  <a:schemeClr val="tx1"/>
                </a:solidFill>
                <a:effectLst/>
                <a:uLnTx/>
                <a:uFillTx/>
                <a:latin typeface="+mn-lt"/>
                <a:ea typeface="+mn-ea"/>
                <a:cs typeface="+mn-cs"/>
              </a:rPr>
              <a:t>, </a:t>
            </a:r>
            <a:r>
              <a:rPr kumimoji="0" lang="en-GB" sz="2600" b="1" i="1" u="none" strike="noStrike" kern="1200" cap="none" spc="0" normalizeH="0" baseline="0" noProof="0" dirty="0" smtClean="0">
                <a:ln>
                  <a:noFill/>
                </a:ln>
                <a:solidFill>
                  <a:schemeClr val="tx1"/>
                </a:solidFill>
                <a:effectLst/>
                <a:uLnTx/>
                <a:uFillTx/>
                <a:latin typeface="+mn-lt"/>
                <a:ea typeface="+mn-ea"/>
                <a:cs typeface="+mn-cs"/>
              </a:rPr>
              <a:t>which</a:t>
            </a:r>
            <a:r>
              <a:rPr kumimoji="0" lang="en-GB" sz="2600" b="1" i="0" u="none" strike="noStrike" kern="1200" cap="none" spc="0" normalizeH="0" baseline="0" noProof="0" dirty="0" smtClean="0">
                <a:ln>
                  <a:noFill/>
                </a:ln>
                <a:solidFill>
                  <a:schemeClr val="tx1"/>
                </a:solidFill>
                <a:effectLst/>
                <a:uLnTx/>
                <a:uFillTx/>
                <a:latin typeface="+mn-lt"/>
                <a:ea typeface="+mn-ea"/>
                <a:cs typeface="+mn-cs"/>
              </a:rPr>
              <a:t> </a:t>
            </a:r>
            <a:r>
              <a:rPr kumimoji="0" lang="en-GB" sz="2600" i="0" u="none" strike="noStrike" kern="1200" cap="none" spc="0" normalizeH="0" baseline="0" noProof="0" dirty="0" smtClean="0">
                <a:ln>
                  <a:noFill/>
                </a:ln>
                <a:solidFill>
                  <a:schemeClr val="tx1"/>
                </a:solidFill>
                <a:effectLst/>
                <a:uLnTx/>
                <a:uFillTx/>
                <a:latin typeface="+mn-lt"/>
                <a:ea typeface="+mn-ea"/>
                <a:cs typeface="+mn-cs"/>
              </a:rPr>
              <a:t>and</a:t>
            </a:r>
            <a:r>
              <a:rPr kumimoji="0" lang="en-GB" sz="2600" b="1" i="0" u="none" strike="noStrike" kern="1200" cap="none" spc="0" normalizeH="0" baseline="0" noProof="0" dirty="0" smtClean="0">
                <a:ln>
                  <a:noFill/>
                </a:ln>
                <a:solidFill>
                  <a:schemeClr val="tx1"/>
                </a:solidFill>
                <a:effectLst/>
                <a:uLnTx/>
                <a:uFillTx/>
                <a:latin typeface="+mn-lt"/>
                <a:ea typeface="+mn-ea"/>
                <a:cs typeface="+mn-cs"/>
              </a:rPr>
              <a:t> </a:t>
            </a:r>
            <a:r>
              <a:rPr kumimoji="0" lang="en-GB" sz="2600" b="1" i="1" u="none" strike="noStrike" kern="1200" cap="none" spc="0" normalizeH="0" baseline="0" noProof="0" dirty="0" smtClean="0">
                <a:ln>
                  <a:noFill/>
                </a:ln>
                <a:solidFill>
                  <a:schemeClr val="tx1"/>
                </a:solidFill>
                <a:effectLst/>
                <a:uLnTx/>
                <a:uFillTx/>
                <a:latin typeface="+mn-lt"/>
                <a:ea typeface="+mn-ea"/>
                <a:cs typeface="+mn-cs"/>
              </a:rPr>
              <a:t>that</a:t>
            </a:r>
            <a:r>
              <a:rPr kumimoji="0" lang="en-GB" sz="2600" b="0" i="0" u="none" strike="noStrike" kern="1200" cap="none" spc="0" normalizeH="0" baseline="0" noProof="0" dirty="0" smtClean="0">
                <a:ln>
                  <a:noFill/>
                </a:ln>
                <a:solidFill>
                  <a:schemeClr val="tx1"/>
                </a:solidFill>
                <a:effectLst/>
                <a:uLnTx/>
                <a:uFillTx/>
                <a:latin typeface="+mn-lt"/>
                <a:ea typeface="+mn-ea"/>
                <a:cs typeface="+mn-cs"/>
              </a:rPr>
              <a:t>.</a:t>
            </a:r>
            <a:endParaRPr kumimoji="0" lang="en-GB" sz="26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GB" sz="2600" b="1" i="1" u="none" strike="noStrike" kern="1200" cap="none" spc="0" normalizeH="0" baseline="0" noProof="0" dirty="0" smtClean="0">
                <a:ln>
                  <a:noFill/>
                </a:ln>
                <a:solidFill>
                  <a:schemeClr val="tx1"/>
                </a:solidFill>
                <a:effectLst/>
                <a:uLnTx/>
                <a:uFillTx/>
                <a:latin typeface="+mn-lt"/>
                <a:ea typeface="+mn-ea"/>
                <a:cs typeface="+mn-cs"/>
              </a:rPr>
              <a:t>Who</a:t>
            </a:r>
            <a:r>
              <a:rPr kumimoji="0" lang="en-GB" sz="2600" b="0" i="0" u="none" strike="noStrike" kern="1200" cap="none" spc="0" normalizeH="0" baseline="0" noProof="0" dirty="0" smtClean="0">
                <a:ln>
                  <a:noFill/>
                </a:ln>
                <a:solidFill>
                  <a:schemeClr val="tx1"/>
                </a:solidFill>
                <a:effectLst/>
                <a:uLnTx/>
                <a:uFillTx/>
                <a:latin typeface="+mn-lt"/>
                <a:ea typeface="+mn-ea"/>
                <a:cs typeface="+mn-cs"/>
              </a:rPr>
              <a:t> is used for </a:t>
            </a:r>
            <a:r>
              <a:rPr kumimoji="0" lang="en-GB" sz="2600" b="1" i="0" u="none" strike="noStrike" kern="1200" cap="none" spc="0" normalizeH="0" baseline="0" noProof="0" dirty="0" smtClean="0">
                <a:ln>
                  <a:noFill/>
                </a:ln>
                <a:solidFill>
                  <a:schemeClr val="tx1"/>
                </a:solidFill>
                <a:effectLst/>
                <a:uLnTx/>
                <a:uFillTx/>
                <a:latin typeface="+mn-lt"/>
                <a:ea typeface="+mn-ea"/>
                <a:cs typeface="+mn-cs"/>
              </a:rPr>
              <a:t>people</a:t>
            </a:r>
            <a:r>
              <a:rPr kumimoji="0" lang="en-GB" sz="2600" b="0" i="0" u="none" strike="noStrike" kern="1200" cap="none" spc="0" normalizeH="0" baseline="0" noProof="0" dirty="0" smtClean="0">
                <a:ln>
                  <a:noFill/>
                </a:ln>
                <a:solidFill>
                  <a:schemeClr val="tx1"/>
                </a:solidFill>
                <a:effectLst/>
                <a:uLnTx/>
                <a:uFillTx/>
                <a:latin typeface="+mn-lt"/>
                <a:ea typeface="+mn-ea"/>
                <a:cs typeface="+mn-cs"/>
              </a:rPr>
              <a:t>.</a:t>
            </a:r>
            <a:endParaRPr kumimoji="0" lang="en-GB" sz="2600" b="1"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90000"/>
              </a:lnSpc>
              <a:spcBef>
                <a:spcPct val="20000"/>
              </a:spcBef>
              <a:spcAft>
                <a:spcPts val="0"/>
              </a:spcAft>
              <a:buClr>
                <a:schemeClr val="accent3"/>
              </a:buClr>
              <a:buSzPct val="95000"/>
              <a:buFont typeface="Wingdings 2"/>
              <a:buChar char=""/>
              <a:tabLst/>
              <a:defRPr/>
            </a:pPr>
            <a:r>
              <a:rPr kumimoji="0" lang="en-GB" sz="2600" b="1" i="1" u="none" strike="noStrike" kern="1200" cap="none" spc="0" normalizeH="0" baseline="0" noProof="0" dirty="0" smtClean="0">
                <a:ln>
                  <a:noFill/>
                </a:ln>
                <a:solidFill>
                  <a:schemeClr val="tx1"/>
                </a:solidFill>
                <a:effectLst/>
                <a:uLnTx/>
                <a:uFillTx/>
                <a:latin typeface="+mn-lt"/>
                <a:ea typeface="+mn-ea"/>
                <a:cs typeface="+mn-cs"/>
              </a:rPr>
              <a:t>Which</a:t>
            </a:r>
            <a:r>
              <a:rPr kumimoji="0" lang="en-GB" sz="2600" b="0" i="0" u="none" strike="noStrike" kern="1200" cap="none" spc="0" normalizeH="0" baseline="0" noProof="0" dirty="0" smtClean="0">
                <a:ln>
                  <a:noFill/>
                </a:ln>
                <a:solidFill>
                  <a:schemeClr val="tx1"/>
                </a:solidFill>
                <a:effectLst/>
                <a:uLnTx/>
                <a:uFillTx/>
                <a:latin typeface="+mn-lt"/>
                <a:ea typeface="+mn-ea"/>
                <a:cs typeface="+mn-cs"/>
              </a:rPr>
              <a:t> and </a:t>
            </a:r>
            <a:r>
              <a:rPr kumimoji="0" lang="en-GB" sz="2600" b="1" i="1" u="none" strike="noStrike" kern="1200" cap="none" spc="0" normalizeH="0" baseline="0" noProof="0" dirty="0" smtClean="0">
                <a:ln>
                  <a:noFill/>
                </a:ln>
                <a:solidFill>
                  <a:schemeClr val="tx1"/>
                </a:solidFill>
                <a:effectLst/>
                <a:uLnTx/>
                <a:uFillTx/>
                <a:latin typeface="+mn-lt"/>
                <a:ea typeface="+mn-ea"/>
                <a:cs typeface="+mn-cs"/>
              </a:rPr>
              <a:t>that</a:t>
            </a:r>
            <a:r>
              <a:rPr kumimoji="0" lang="en-GB" sz="2600" b="0" i="0" u="none" strike="noStrike" kern="1200" cap="none" spc="0" normalizeH="0" baseline="0" noProof="0" dirty="0" smtClean="0">
                <a:ln>
                  <a:noFill/>
                </a:ln>
                <a:solidFill>
                  <a:schemeClr val="tx1"/>
                </a:solidFill>
                <a:effectLst/>
                <a:uLnTx/>
                <a:uFillTx/>
                <a:latin typeface="+mn-lt"/>
                <a:ea typeface="+mn-ea"/>
                <a:cs typeface="+mn-cs"/>
              </a:rPr>
              <a:t> are used for </a:t>
            </a:r>
            <a:r>
              <a:rPr kumimoji="0" lang="en-GB" sz="2600" b="1" i="0" u="none" strike="noStrike" kern="1200" cap="none" spc="0" normalizeH="0" baseline="0" noProof="0" dirty="0" smtClean="0">
                <a:ln>
                  <a:noFill/>
                </a:ln>
                <a:solidFill>
                  <a:schemeClr val="tx1"/>
                </a:solidFill>
                <a:effectLst/>
                <a:uLnTx/>
                <a:uFillTx/>
                <a:latin typeface="+mn-lt"/>
                <a:ea typeface="+mn-ea"/>
                <a:cs typeface="+mn-cs"/>
              </a:rPr>
              <a:t>animals and things.</a:t>
            </a: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330</TotalTime>
  <Words>1183</Words>
  <Application>Microsoft Office PowerPoint</Application>
  <PresentationFormat>On-screen Show (4:3)</PresentationFormat>
  <Paragraphs>101</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English &amp; Literacy</vt:lpstr>
      <vt:lpstr>Key Areas for Focus</vt:lpstr>
      <vt:lpstr>Raising Attainment in Writing</vt:lpstr>
      <vt:lpstr>Task</vt:lpstr>
      <vt:lpstr>Knowledge from Primary</vt:lpstr>
      <vt:lpstr>A Carp Pie</vt:lpstr>
      <vt:lpstr>The Theory</vt:lpstr>
      <vt:lpstr>A is for adverbs</vt:lpstr>
      <vt:lpstr>A is for adjectives</vt:lpstr>
      <vt:lpstr>P is for prepositions</vt:lpstr>
      <vt:lpstr>Slide 11</vt:lpstr>
      <vt:lpstr>I is for ‘ing’ words</vt:lpstr>
      <vt:lpstr>Task</vt:lpstr>
      <vt:lpstr>In Practice</vt:lpstr>
    </vt:vector>
  </TitlesOfParts>
  <Company>RM Network: Build 12</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 Your Writing Skills</dc:title>
  <dc:creator>L Cimmino</dc:creator>
  <cp:lastModifiedBy>Lesley-Anne Cimmino</cp:lastModifiedBy>
  <cp:revision>35</cp:revision>
  <dcterms:created xsi:type="dcterms:W3CDTF">2010-06-16T11:48:47Z</dcterms:created>
  <dcterms:modified xsi:type="dcterms:W3CDTF">2016-10-25T15:51:10Z</dcterms:modified>
</cp:coreProperties>
</file>