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5" r:id="rId2"/>
    <p:sldId id="273" r:id="rId3"/>
    <p:sldId id="274" r:id="rId4"/>
    <p:sldId id="276" r:id="rId5"/>
    <p:sldId id="277" r:id="rId6"/>
    <p:sldId id="279" r:id="rId7"/>
    <p:sldId id="280" r:id="rId8"/>
    <p:sldId id="285" r:id="rId9"/>
    <p:sldId id="286" r:id="rId10"/>
    <p:sldId id="287" r:id="rId11"/>
    <p:sldId id="288" r:id="rId12"/>
    <p:sldId id="284" r:id="rId13"/>
    <p:sldId id="289" r:id="rId14"/>
    <p:sldId id="292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95907" autoAdjust="0"/>
  </p:normalViewPr>
  <p:slideViewPr>
    <p:cSldViewPr snapToGrid="0">
      <p:cViewPr varScale="1">
        <p:scale>
          <a:sx n="75" d="100"/>
          <a:sy n="75" d="100"/>
        </p:scale>
        <p:origin x="78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621" cy="501576"/>
          </a:xfrm>
          <a:prstGeom prst="rect">
            <a:avLst/>
          </a:prstGeom>
        </p:spPr>
        <p:txBody>
          <a:bodyPr vert="horz" lIns="92436" tIns="46218" rIns="92436" bIns="462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0935" y="0"/>
            <a:ext cx="2985621" cy="501576"/>
          </a:xfrm>
          <a:prstGeom prst="rect">
            <a:avLst/>
          </a:prstGeom>
        </p:spPr>
        <p:txBody>
          <a:bodyPr vert="horz" lIns="92436" tIns="46218" rIns="92436" bIns="46218" rtlCol="0"/>
          <a:lstStyle>
            <a:lvl1pPr algn="r">
              <a:defRPr sz="1200"/>
            </a:lvl1pPr>
          </a:lstStyle>
          <a:p>
            <a:fld id="{5223C5EA-EEF2-4194-835A-8B54935D121E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6" tIns="46218" rIns="92436" bIns="462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5" y="4759363"/>
            <a:ext cx="5511174" cy="4509375"/>
          </a:xfrm>
          <a:prstGeom prst="rect">
            <a:avLst/>
          </a:prstGeom>
        </p:spPr>
        <p:txBody>
          <a:bodyPr vert="horz" lIns="92436" tIns="46218" rIns="92436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123"/>
            <a:ext cx="2985621" cy="501575"/>
          </a:xfrm>
          <a:prstGeom prst="rect">
            <a:avLst/>
          </a:prstGeom>
        </p:spPr>
        <p:txBody>
          <a:bodyPr vert="horz" lIns="92436" tIns="46218" rIns="92436" bIns="462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0935" y="9517123"/>
            <a:ext cx="2985621" cy="501575"/>
          </a:xfrm>
          <a:prstGeom prst="rect">
            <a:avLst/>
          </a:prstGeom>
        </p:spPr>
        <p:txBody>
          <a:bodyPr vert="horz" lIns="92436" tIns="46218" rIns="92436" bIns="46218" rtlCol="0" anchor="b"/>
          <a:lstStyle>
            <a:lvl1pPr algn="r">
              <a:defRPr sz="1200"/>
            </a:lvl1pPr>
          </a:lstStyle>
          <a:p>
            <a:fld id="{36638B03-F319-4A7D-B200-C2127B8DD3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7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40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3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32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51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4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78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56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9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734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653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1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560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92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52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757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60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34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26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567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92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8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832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05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6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4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40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31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38B03-F319-4A7D-B200-C2127B8DD3C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85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9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0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2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4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5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0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9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1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3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2158-348B-4D01-849C-FC25B24C692D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0953-0BE3-42D2-9A34-E49B40074B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em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7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6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Reaction Rate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List 4 factors which will increase the rate of a chemical reaction.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9" y="2486486"/>
            <a:ext cx="332380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How do you calculate average rate of reaction?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033846" y="503590"/>
            <a:ext cx="513554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graph below shows the volume of hydrogen produced in the reaction of 1g of magnesium ribbon and 1 M hydrochloric acid.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green line on the graph to show using 1g of magnesium powder and 1 M hydrochloric acid.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blue line on the graph to show using 1g magnesium ribbon and 0.5M hydrochloric </a:t>
            </a:r>
            <a:r>
              <a:rPr lang="en-GB" sz="1200" dirty="0" smtClean="0"/>
              <a:t>acid(if acid is excess).</a:t>
            </a: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line to show when the reaction finished and state the time.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Reaction stopped:</a:t>
            </a:r>
          </a:p>
          <a:p>
            <a:r>
              <a:rPr lang="en-GB" sz="1200" dirty="0"/>
              <a:t>The average rate of reaction in the first 40 seconds is: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496251" y="470789"/>
            <a:ext cx="332380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</a:t>
            </a:r>
            <a:r>
              <a:rPr lang="en-GB" sz="1200" dirty="0" smtClean="0"/>
              <a:t>a </a:t>
            </a:r>
            <a:r>
              <a:rPr lang="en-GB" sz="1200" dirty="0"/>
              <a:t>label 2 pieces of apparatus which could be used to collect a gas in this reaction:</a:t>
            </a:r>
          </a:p>
          <a:p>
            <a:endParaRPr lang="en-GB" sz="1200" dirty="0"/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578854"/>
            <a:ext cx="332380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average rate of reaction between 10 and 40 seconds, using the appropriate units.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5201F-B1B7-4316-8C21-C064B942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" y="4037874"/>
            <a:ext cx="3323807" cy="4103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AF99D5-87E9-4917-887D-FDF4A6976553}"/>
              </a:ext>
            </a:extLst>
          </p:cNvPr>
          <p:cNvSpPr txBox="1"/>
          <p:nvPr/>
        </p:nvSpPr>
        <p:spPr>
          <a:xfrm>
            <a:off x="65549" y="5575761"/>
            <a:ext cx="33238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In a reaction the volume increased from </a:t>
            </a:r>
            <a:r>
              <a:rPr lang="en-GB" sz="1200" b="1" dirty="0">
                <a:solidFill>
                  <a:prstClr val="black"/>
                </a:solidFill>
              </a:rPr>
              <a:t>20cm</a:t>
            </a:r>
            <a:r>
              <a:rPr lang="en-GB" sz="1200" b="1" baseline="30000" dirty="0">
                <a:solidFill>
                  <a:prstClr val="black"/>
                </a:solidFill>
              </a:rPr>
              <a:t>3</a:t>
            </a:r>
            <a:r>
              <a:rPr lang="en-GB" sz="1200" b="1" dirty="0">
                <a:solidFill>
                  <a:prstClr val="black"/>
                </a:solidFill>
              </a:rPr>
              <a:t> to 80cm</a:t>
            </a:r>
            <a:r>
              <a:rPr lang="en-GB" sz="1200" b="1" baseline="30000" dirty="0">
                <a:solidFill>
                  <a:prstClr val="black"/>
                </a:solidFill>
              </a:rPr>
              <a:t>3</a:t>
            </a:r>
            <a:r>
              <a:rPr lang="en-GB" sz="1200" b="1" dirty="0">
                <a:solidFill>
                  <a:prstClr val="black"/>
                </a:solidFill>
              </a:rPr>
              <a:t> </a:t>
            </a:r>
            <a:r>
              <a:rPr lang="en-GB" sz="1200" dirty="0">
                <a:solidFill>
                  <a:prstClr val="black"/>
                </a:solidFill>
              </a:rPr>
              <a:t>in </a:t>
            </a:r>
            <a:r>
              <a:rPr lang="en-GB" sz="1200" b="1" dirty="0">
                <a:solidFill>
                  <a:prstClr val="black"/>
                </a:solidFill>
              </a:rPr>
              <a:t>200 seconds.</a:t>
            </a:r>
            <a:r>
              <a:rPr lang="en-GB" sz="1200" dirty="0">
                <a:solidFill>
                  <a:prstClr val="black"/>
                </a:solidFill>
              </a:rPr>
              <a:t> What was the average rate of reaction in cm</a:t>
            </a:r>
            <a:r>
              <a:rPr lang="en-GB" sz="1200" baseline="30000" dirty="0">
                <a:solidFill>
                  <a:prstClr val="black"/>
                </a:solidFill>
              </a:rPr>
              <a:t>3</a:t>
            </a:r>
            <a:r>
              <a:rPr lang="en-GB" sz="1200" dirty="0">
                <a:solidFill>
                  <a:prstClr val="black"/>
                </a:solidFill>
              </a:rPr>
              <a:t>s</a:t>
            </a:r>
            <a:r>
              <a:rPr lang="en-GB" sz="1200" baseline="30000" dirty="0">
                <a:solidFill>
                  <a:prstClr val="black"/>
                </a:solidFill>
              </a:rPr>
              <a:t>-1</a:t>
            </a:r>
            <a:r>
              <a:rPr lang="en-GB" sz="1200" dirty="0">
                <a:solidFill>
                  <a:prstClr val="black"/>
                </a:solidFill>
              </a:rPr>
              <a:t>?</a:t>
            </a:r>
            <a:endParaRPr lang="en-GB" sz="1200" i="1" u="sng" dirty="0">
              <a:solidFill>
                <a:srgbClr val="FF0000"/>
              </a:solidFill>
            </a:endParaRP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3359C8-01DA-4499-95E3-560E81583F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59409"/>
          <a:stretch/>
        </p:blipFill>
        <p:spPr bwMode="auto">
          <a:xfrm>
            <a:off x="3612904" y="1434905"/>
            <a:ext cx="1113841" cy="120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7E0E7F-F811-4BBB-91D3-6A63CB265E5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59409"/>
          <a:stretch/>
        </p:blipFill>
        <p:spPr bwMode="auto">
          <a:xfrm>
            <a:off x="3612904" y="3241727"/>
            <a:ext cx="1113841" cy="120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55BF-7153-468C-A2B9-E98F031F03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1" r="5103"/>
          <a:stretch/>
        </p:blipFill>
        <p:spPr>
          <a:xfrm>
            <a:off x="7090116" y="1850237"/>
            <a:ext cx="4649788" cy="35815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529595" y="4687773"/>
            <a:ext cx="332380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will happen to the mass of this apparatus over time? Explain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8A4D5-97DC-467A-8AE3-C710E9D87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052" y="5226102"/>
            <a:ext cx="1605669" cy="12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 Everyday consumer products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81" y="470789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alcohol </a:t>
            </a:r>
            <a:r>
              <a:rPr lang="en-GB" sz="1200" dirty="0" smtClean="0"/>
              <a:t>from</a:t>
            </a: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8040788" y="440320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full structural formula of butan-2-ol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ED9E4-A523-4C50-B1C7-1A4DA7943A68}"/>
              </a:ext>
            </a:extLst>
          </p:cNvPr>
          <p:cNvSpPr txBox="1"/>
          <p:nvPr/>
        </p:nvSpPr>
        <p:spPr>
          <a:xfrm>
            <a:off x="8040787" y="2522935"/>
            <a:ext cx="401016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molecular formula of propan-1-ol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85B74-D033-4D45-AEB4-D746EB23F074}"/>
              </a:ext>
            </a:extLst>
          </p:cNvPr>
          <p:cNvSpPr txBox="1"/>
          <p:nvPr/>
        </p:nvSpPr>
        <p:spPr>
          <a:xfrm>
            <a:off x="70980" y="3655898"/>
            <a:ext cx="3732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general formula of </a:t>
            </a:r>
            <a:r>
              <a:rPr lang="en-GB" sz="1200" dirty="0" smtClean="0"/>
              <a:t>alcohols?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EF64B-8C4E-4427-A0CF-CE06D0A1A7F0}"/>
              </a:ext>
            </a:extLst>
          </p:cNvPr>
          <p:cNvSpPr txBox="1"/>
          <p:nvPr/>
        </p:nvSpPr>
        <p:spPr>
          <a:xfrm>
            <a:off x="8040787" y="1476337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shortened structural formula of hexan-3-ol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114C59-0562-4474-9148-FF4518339010}"/>
              </a:ext>
            </a:extLst>
          </p:cNvPr>
          <p:cNvSpPr txBox="1"/>
          <p:nvPr/>
        </p:nvSpPr>
        <p:spPr>
          <a:xfrm>
            <a:off x="70981" y="2086238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name is given to the functional group of alcohols </a:t>
            </a:r>
            <a:r>
              <a:rPr lang="en-GB" sz="1200" dirty="0" smtClean="0"/>
              <a:t>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8A081F-424F-45D6-884F-CEB8F4C76F82}"/>
              </a:ext>
            </a:extLst>
          </p:cNvPr>
          <p:cNvSpPr txBox="1"/>
          <p:nvPr/>
        </p:nvSpPr>
        <p:spPr>
          <a:xfrm>
            <a:off x="70980" y="4539724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happens to the solubility of </a:t>
            </a:r>
            <a:r>
              <a:rPr lang="en-GB" sz="1200" dirty="0" smtClean="0"/>
              <a:t>alcohols </a:t>
            </a:r>
            <a:r>
              <a:rPr lang="en-GB" sz="1200" dirty="0"/>
              <a:t>as their size increases?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D296CB-E969-4931-B057-B3E62A6F56B0}"/>
              </a:ext>
            </a:extLst>
          </p:cNvPr>
          <p:cNvSpPr txBox="1"/>
          <p:nvPr/>
        </p:nvSpPr>
        <p:spPr>
          <a:xfrm>
            <a:off x="70980" y="5594512"/>
            <a:ext cx="37327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as alcohols </a:t>
            </a:r>
            <a:r>
              <a:rPr lang="en-GB" sz="1200" dirty="0" smtClean="0"/>
              <a:t>increase </a:t>
            </a:r>
            <a:r>
              <a:rPr lang="en-GB" sz="1200" dirty="0"/>
              <a:t>in size their melting and boiling points increase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AA8424-F5BD-4EB5-9EE8-5B4336A839DC}"/>
              </a:ext>
            </a:extLst>
          </p:cNvPr>
          <p:cNvSpPr txBox="1"/>
          <p:nvPr/>
        </p:nvSpPr>
        <p:spPr>
          <a:xfrm>
            <a:off x="3928606" y="477318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carboxylic acid </a:t>
            </a:r>
            <a:r>
              <a:rPr lang="en-GB" sz="1200" dirty="0" smtClean="0"/>
              <a:t>from</a:t>
            </a: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F96E25-431E-42C2-8D91-1136BED35117}"/>
              </a:ext>
            </a:extLst>
          </p:cNvPr>
          <p:cNvSpPr txBox="1"/>
          <p:nvPr/>
        </p:nvSpPr>
        <p:spPr>
          <a:xfrm>
            <a:off x="3928605" y="3662427"/>
            <a:ext cx="37327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carboxylic acids </a:t>
            </a:r>
            <a:r>
              <a:rPr lang="en-GB" sz="1200" dirty="0" smtClean="0"/>
              <a:t>is </a:t>
            </a:r>
            <a:r>
              <a:rPr lang="en-GB" sz="1200" dirty="0"/>
              <a:t>the main component of vinegar?</a:t>
            </a:r>
          </a:p>
          <a:p>
            <a:r>
              <a:rPr lang="en-GB" sz="1200" dirty="0"/>
              <a:t>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9747D4-E4B8-4157-BBBC-51401CC3DFAC}"/>
              </a:ext>
            </a:extLst>
          </p:cNvPr>
          <p:cNvSpPr txBox="1"/>
          <p:nvPr/>
        </p:nvSpPr>
        <p:spPr>
          <a:xfrm>
            <a:off x="3928606" y="2092767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name is given to the functional group of carboxylic acids </a:t>
            </a:r>
            <a:r>
              <a:rPr lang="en-GB" sz="1200" dirty="0" smtClean="0"/>
              <a:t>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837B89-2076-45D4-8A84-6CFA00CC7E42}"/>
              </a:ext>
            </a:extLst>
          </p:cNvPr>
          <p:cNvSpPr txBox="1"/>
          <p:nvPr/>
        </p:nvSpPr>
        <p:spPr>
          <a:xfrm>
            <a:off x="3928605" y="4546253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happens to the solubility of carboxylic acid </a:t>
            </a:r>
            <a:r>
              <a:rPr lang="en-GB" sz="1200" dirty="0" smtClean="0"/>
              <a:t>as </a:t>
            </a:r>
            <a:r>
              <a:rPr lang="en-GB" sz="1200" dirty="0"/>
              <a:t>their size increases?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B97F50-FAA9-4F52-A5BC-0FFFD6D9AF0A}"/>
              </a:ext>
            </a:extLst>
          </p:cNvPr>
          <p:cNvSpPr txBox="1"/>
          <p:nvPr/>
        </p:nvSpPr>
        <p:spPr>
          <a:xfrm>
            <a:off x="3928605" y="5601041"/>
            <a:ext cx="37327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as carboxylic acid </a:t>
            </a:r>
            <a:r>
              <a:rPr lang="en-GB" sz="1200" dirty="0" smtClean="0"/>
              <a:t>increase </a:t>
            </a:r>
            <a:r>
              <a:rPr lang="en-GB" sz="1200" dirty="0"/>
              <a:t>in size their melting and boiling points increase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14A0D9-C991-4BAB-8080-F8E7182BD3C4}"/>
              </a:ext>
            </a:extLst>
          </p:cNvPr>
          <p:cNvSpPr txBox="1"/>
          <p:nvPr/>
        </p:nvSpPr>
        <p:spPr>
          <a:xfrm>
            <a:off x="8040787" y="3569533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full structural formula of heptanoic acid.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BBDB24-8E48-481B-A0E7-0047D2F10FAD}"/>
              </a:ext>
            </a:extLst>
          </p:cNvPr>
          <p:cNvSpPr txBox="1"/>
          <p:nvPr/>
        </p:nvSpPr>
        <p:spPr>
          <a:xfrm>
            <a:off x="8040786" y="5693373"/>
            <a:ext cx="401016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molecular formula of </a:t>
            </a:r>
            <a:r>
              <a:rPr lang="en-GB" sz="1200" dirty="0" err="1"/>
              <a:t>methanoic</a:t>
            </a:r>
            <a:r>
              <a:rPr lang="en-GB" sz="1200" dirty="0"/>
              <a:t> acid.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044FB-BAFE-410B-A470-700E441C5E67}"/>
              </a:ext>
            </a:extLst>
          </p:cNvPr>
          <p:cNvSpPr txBox="1"/>
          <p:nvPr/>
        </p:nvSpPr>
        <p:spPr>
          <a:xfrm>
            <a:off x="8040787" y="4616131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shortened structural formula of </a:t>
            </a:r>
            <a:r>
              <a:rPr lang="en-GB" sz="1200" dirty="0" err="1"/>
              <a:t>pentanoic</a:t>
            </a:r>
            <a:r>
              <a:rPr lang="en-GB" sz="1200" dirty="0"/>
              <a:t> acid.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7884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 Energy from fuels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7327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word is used to describe a reaction or process that releases heat energy?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8" y="2453080"/>
            <a:ext cx="37424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fuel?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346077"/>
            <a:ext cx="371911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happens during a combustion reaction?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AF99D5-87E9-4917-887D-FDF4A6976553}"/>
              </a:ext>
            </a:extLst>
          </p:cNvPr>
          <p:cNvSpPr txBox="1"/>
          <p:nvPr/>
        </p:nvSpPr>
        <p:spPr>
          <a:xfrm>
            <a:off x="65548" y="4440465"/>
            <a:ext cx="37327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What is produced when a hydrocarbon or alcohol burns in a plentiful supply of oxygen (complete combustion)?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FBA1D-75F2-4E60-9D64-33BF6CA5123F}"/>
              </a:ext>
            </a:extLst>
          </p:cNvPr>
          <p:cNvSpPr txBox="1"/>
          <p:nvPr/>
        </p:nvSpPr>
        <p:spPr>
          <a:xfrm>
            <a:off x="65547" y="1340154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word is used to describe a reaction or process that takes in heat energy?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A50D7-7513-400F-A713-249D6125E175}"/>
              </a:ext>
            </a:extLst>
          </p:cNvPr>
          <p:cNvSpPr txBox="1"/>
          <p:nvPr/>
        </p:nvSpPr>
        <p:spPr>
          <a:xfrm>
            <a:off x="8064095" y="470789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formula allows the energy released when a fuel burns to be calculated?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5A47B-86DA-4ED8-A693-5CA3876F4E7F}"/>
              </a:ext>
            </a:extLst>
          </p:cNvPr>
          <p:cNvSpPr txBox="1"/>
          <p:nvPr/>
        </p:nvSpPr>
        <p:spPr>
          <a:xfrm>
            <a:off x="3935864" y="443466"/>
            <a:ext cx="40101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a word equation, chemical equation and balanced chemical equation for when propane reacts completely oxygen.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E990EE-FD22-4981-8766-CD82A9689DC1}"/>
              </a:ext>
            </a:extLst>
          </p:cNvPr>
          <p:cNvSpPr txBox="1"/>
          <p:nvPr/>
        </p:nvSpPr>
        <p:spPr>
          <a:xfrm>
            <a:off x="75308" y="5491200"/>
            <a:ext cx="37327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What is produced when a hydrocarbon or alcohol burns in a limited supply of oxygen (incomplete combustion)?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3B2017-0BF1-41DE-9E40-8B9B9F21F55A}"/>
              </a:ext>
            </a:extLst>
          </p:cNvPr>
          <p:cNvSpPr txBox="1"/>
          <p:nvPr/>
        </p:nvSpPr>
        <p:spPr>
          <a:xfrm>
            <a:off x="8064095" y="1508829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units for each term in the above equation?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BA481C-903F-4911-AF50-6B5638C6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35" y="2907612"/>
            <a:ext cx="2077810" cy="17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3129F1-5820-4DF0-BACA-1D4A66FDB4FF}"/>
              </a:ext>
            </a:extLst>
          </p:cNvPr>
          <p:cNvSpPr txBox="1"/>
          <p:nvPr/>
        </p:nvSpPr>
        <p:spPr>
          <a:xfrm>
            <a:off x="6005804" y="2920749"/>
            <a:ext cx="19402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Using this apparatus which measurements would need to be taken to allow the energy released to be calculated?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924C5-D8BA-4A45-980E-D4EE789E2ADC}"/>
              </a:ext>
            </a:extLst>
          </p:cNvPr>
          <p:cNvSpPr txBox="1"/>
          <p:nvPr/>
        </p:nvSpPr>
        <p:spPr>
          <a:xfrm>
            <a:off x="4000722" y="4859708"/>
            <a:ext cx="394530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Give examples of possible sources of error within this experiment. Include a way of preventing the error.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3BB00F-3A77-4327-A8CA-548042EEB8CF}"/>
              </a:ext>
            </a:extLst>
          </p:cNvPr>
          <p:cNvSpPr txBox="1"/>
          <p:nvPr/>
        </p:nvSpPr>
        <p:spPr>
          <a:xfrm>
            <a:off x="8064095" y="2546869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energy released when 50cm</a:t>
            </a:r>
            <a:r>
              <a:rPr lang="en-GB" sz="1200" baseline="30000" dirty="0"/>
              <a:t>3 </a:t>
            </a:r>
            <a:r>
              <a:rPr lang="en-GB" sz="1200" dirty="0"/>
              <a:t> of water is heated from 10.3</a:t>
            </a:r>
            <a:r>
              <a:rPr lang="en-GB" sz="1200" baseline="30000" dirty="0"/>
              <a:t>o</a:t>
            </a:r>
            <a:r>
              <a:rPr lang="en-GB" sz="1200" dirty="0"/>
              <a:t>C to 28.4</a:t>
            </a:r>
            <a:r>
              <a:rPr lang="en-GB" sz="1200" baseline="30000" dirty="0"/>
              <a:t>o</a:t>
            </a:r>
            <a:r>
              <a:rPr lang="en-GB" sz="1200" dirty="0"/>
              <a:t>C. Include the correct units for your answer.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804925-5E38-4AA6-8461-8060F9ACCB3B}"/>
              </a:ext>
            </a:extLst>
          </p:cNvPr>
          <p:cNvSpPr txBox="1"/>
          <p:nvPr/>
        </p:nvSpPr>
        <p:spPr>
          <a:xfrm>
            <a:off x="8064095" y="3964176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temperature rise when 100g of water absorbs 26.7 kJ of energy. Include the correct units for your answer.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E63A8-99AB-4361-AEBA-FA1435C2D33E}"/>
              </a:ext>
            </a:extLst>
          </p:cNvPr>
          <p:cNvSpPr txBox="1"/>
          <p:nvPr/>
        </p:nvSpPr>
        <p:spPr>
          <a:xfrm>
            <a:off x="8064095" y="5381483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specific heat capacity of the sodium chloride solution which requires 15.6kJ of energy to heat 100g of solution by 24</a:t>
            </a:r>
            <a:r>
              <a:rPr lang="en-GB" sz="1200" baseline="30000" dirty="0"/>
              <a:t>o</a:t>
            </a:r>
            <a:r>
              <a:rPr lang="en-GB" sz="1200" dirty="0"/>
              <a:t>C. Include the correct units for your answer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349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Metals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is a simple cell:</a:t>
            </a:r>
          </a:p>
          <a:p>
            <a:endParaRPr lang="en-GB" sz="1200" dirty="0"/>
          </a:p>
          <a:p>
            <a:r>
              <a:rPr lang="en-GB" sz="1200" dirty="0"/>
              <a:t>What is the purpose of the electrolyte?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Why is the electrolyte an ionic solution?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Write the reduction, oxidation and redox reaction for the cell above:</a:t>
            </a:r>
          </a:p>
          <a:p>
            <a:r>
              <a:rPr lang="en-GB" sz="1200" dirty="0"/>
              <a:t>Reduction:</a:t>
            </a:r>
          </a:p>
          <a:p>
            <a:r>
              <a:rPr lang="en-GB" sz="1200" dirty="0"/>
              <a:t>Oxidation:</a:t>
            </a:r>
          </a:p>
          <a:p>
            <a:endParaRPr lang="en-GB" sz="1200" dirty="0"/>
          </a:p>
          <a:p>
            <a:r>
              <a:rPr lang="en-GB" sz="1200" dirty="0"/>
              <a:t>Redox:</a:t>
            </a:r>
          </a:p>
          <a:p>
            <a:endParaRPr lang="en-GB" sz="1200" dirty="0"/>
          </a:p>
          <a:p>
            <a:r>
              <a:rPr lang="en-GB" sz="1200" dirty="0"/>
              <a:t>Show on the diagram the path of electron flow.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70490" y="2797502"/>
            <a:ext cx="41504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word equation for the following:</a:t>
            </a:r>
          </a:p>
          <a:p>
            <a:r>
              <a:rPr lang="en-GB" sz="1200" dirty="0"/>
              <a:t>Metal + oxygen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+ water 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+ dilute acid 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Zinc  + oxygen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Lithium + water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Magnesium + hydrochloric acid 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metallic bonding?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42766" y="5519313"/>
            <a:ext cx="306178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Metals can be extracted from their ore. Metal ions from metal atoms, what is this reaction called?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structure of a metallic lattice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E8B5B-2DFB-4980-9606-F58997BAD3FD}"/>
              </a:ext>
            </a:extLst>
          </p:cNvPr>
          <p:cNvSpPr txBox="1"/>
          <p:nvPr/>
        </p:nvSpPr>
        <p:spPr>
          <a:xfrm>
            <a:off x="54490" y="2656538"/>
            <a:ext cx="30617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can metals conduct electricity?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CBC07-C2E8-47B2-9529-F342D2331EE9}"/>
              </a:ext>
            </a:extLst>
          </p:cNvPr>
          <p:cNvSpPr txBox="1"/>
          <p:nvPr/>
        </p:nvSpPr>
        <p:spPr>
          <a:xfrm>
            <a:off x="52145" y="3371647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If a metal is found </a:t>
            </a:r>
            <a:r>
              <a:rPr lang="en-GB" sz="1200" dirty="0" err="1"/>
              <a:t>uncombined</a:t>
            </a:r>
            <a:r>
              <a:rPr lang="en-GB" sz="1200" dirty="0"/>
              <a:t> in the Earths crust, what does this suggest about its reactivity?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83B2F-A3A4-498E-AE8A-C572AB5D099C}"/>
              </a:ext>
            </a:extLst>
          </p:cNvPr>
          <p:cNvSpPr txBox="1"/>
          <p:nvPr/>
        </p:nvSpPr>
        <p:spPr>
          <a:xfrm>
            <a:off x="63867" y="4438448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given to a naturally occurring rocks that contain metal compounds?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three methods of extracting metals from ores and what metals would be extracted using each method?</a:t>
            </a:r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r>
              <a:rPr lang="en-GB" sz="1200" dirty="0"/>
              <a:t>3.</a:t>
            </a:r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B7A491-2295-45C1-B786-763517674351}"/>
              </a:ext>
            </a:extLst>
          </p:cNvPr>
          <p:cNvSpPr txBox="1"/>
          <p:nvPr/>
        </p:nvSpPr>
        <p:spPr>
          <a:xfrm>
            <a:off x="3144513" y="2100453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is a D.C supply used in electrolysis?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BAD74-49F7-49CD-BE25-B5FAEA641AF8}"/>
              </a:ext>
            </a:extLst>
          </p:cNvPr>
          <p:cNvSpPr txBox="1"/>
          <p:nvPr/>
        </p:nvSpPr>
        <p:spPr>
          <a:xfrm>
            <a:off x="3170490" y="4417880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an oxidation reaction in terms of electrons?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D62C7B-4714-425F-9ABA-68980B6AA83B}"/>
              </a:ext>
            </a:extLst>
          </p:cNvPr>
          <p:cNvSpPr txBox="1"/>
          <p:nvPr/>
        </p:nvSpPr>
        <p:spPr>
          <a:xfrm>
            <a:off x="3170489" y="5134532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reduction reaction in terms of electrons?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78F32-4C3C-44FF-B1F7-0FD31871ED13}"/>
              </a:ext>
            </a:extLst>
          </p:cNvPr>
          <p:cNvSpPr txBox="1"/>
          <p:nvPr/>
        </p:nvSpPr>
        <p:spPr>
          <a:xfrm>
            <a:off x="3196278" y="5849639"/>
            <a:ext cx="415047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ion-electron equation for iron (II) ions forming iron (III) ions. What is this reaction called?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4665F-C249-4999-9391-41B772ADA935}"/>
              </a:ext>
            </a:extLst>
          </p:cNvPr>
          <p:cNvSpPr txBox="1"/>
          <p:nvPr/>
        </p:nvSpPr>
        <p:spPr>
          <a:xfrm>
            <a:off x="7384557" y="3439152"/>
            <a:ext cx="46546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is a half cell:</a:t>
            </a:r>
          </a:p>
          <a:p>
            <a:endParaRPr lang="en-GB" sz="1200" dirty="0"/>
          </a:p>
          <a:p>
            <a:r>
              <a:rPr lang="en-GB" sz="1200" dirty="0"/>
              <a:t>What is the purpose of the ion bridge?</a:t>
            </a:r>
          </a:p>
          <a:p>
            <a:endParaRPr lang="en-GB" sz="1200" dirty="0"/>
          </a:p>
          <a:p>
            <a:r>
              <a:rPr lang="en-GB" sz="1200" dirty="0"/>
              <a:t>Show  the path of electron flow.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96EDE-646A-42C5-9371-512D5815E494}"/>
              </a:ext>
            </a:extLst>
          </p:cNvPr>
          <p:cNvSpPr txBox="1"/>
          <p:nvPr/>
        </p:nvSpPr>
        <p:spPr>
          <a:xfrm>
            <a:off x="7365799" y="4519203"/>
            <a:ext cx="465469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non-metal can be used as electrodes in half-cells?</a:t>
            </a:r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EBDA10-383A-46B5-8333-9942FC0F0E62}"/>
              </a:ext>
            </a:extLst>
          </p:cNvPr>
          <p:cNvSpPr txBox="1"/>
          <p:nvPr/>
        </p:nvSpPr>
        <p:spPr>
          <a:xfrm>
            <a:off x="7384556" y="5065148"/>
            <a:ext cx="46546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Electrons flow from the metal _______________ in the electrochemical series to the metal ________________ in the electrochemical series.</a:t>
            </a:r>
          </a:p>
          <a:p>
            <a:endParaRPr lang="en-GB" sz="1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F423E8-FDD8-47A9-91B2-99A804930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8" r="68892"/>
          <a:stretch/>
        </p:blipFill>
        <p:spPr bwMode="auto">
          <a:xfrm>
            <a:off x="10479747" y="666426"/>
            <a:ext cx="1103631" cy="133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8EA08D-23DA-4AFD-9140-FE9BD628E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63" t="20787" r="37540" b="55048"/>
          <a:stretch/>
        </p:blipFill>
        <p:spPr>
          <a:xfrm>
            <a:off x="9963624" y="3503540"/>
            <a:ext cx="2075630" cy="8868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5C3FBB-2C28-4C18-A9B8-A7662E27A783}"/>
              </a:ext>
            </a:extLst>
          </p:cNvPr>
          <p:cNvSpPr txBox="1"/>
          <p:nvPr/>
        </p:nvSpPr>
        <p:spPr>
          <a:xfrm>
            <a:off x="7412971" y="5775487"/>
            <a:ext cx="46546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further apart metals are in an electrochemical series, the _______________ the voltage.</a:t>
            </a:r>
          </a:p>
          <a:p>
            <a:endParaRPr lang="en-GB" sz="1200" dirty="0"/>
          </a:p>
          <a:p>
            <a:r>
              <a:rPr lang="en-GB" sz="1200" dirty="0"/>
              <a:t>When copper is connected to copper in an electrochemical cell the voltage is ___________.</a:t>
            </a:r>
          </a:p>
        </p:txBody>
      </p:sp>
    </p:spTree>
    <p:extLst>
      <p:ext uri="{BB962C8B-B14F-4D97-AF65-F5344CB8AC3E}">
        <p14:creationId xmlns:p14="http://schemas.microsoft.com/office/powerpoint/2010/main" val="411325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Plastics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From the following co-polymer, draw the two monomers used to make it.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Plastics are materials known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Polymers are long chain molecules formed by joining what together?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E8B5B-2DFB-4980-9606-F58997BAD3FD}"/>
              </a:ext>
            </a:extLst>
          </p:cNvPr>
          <p:cNvSpPr txBox="1"/>
          <p:nvPr/>
        </p:nvSpPr>
        <p:spPr>
          <a:xfrm>
            <a:off x="54490" y="2656538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of the reaction called forming a polymer?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CBC07-C2E8-47B2-9529-F342D2331EE9}"/>
              </a:ext>
            </a:extLst>
          </p:cNvPr>
          <p:cNvSpPr txBox="1"/>
          <p:nvPr/>
        </p:nvSpPr>
        <p:spPr>
          <a:xfrm>
            <a:off x="52145" y="3542125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Name the monomers used to make the following:</a:t>
            </a:r>
          </a:p>
          <a:p>
            <a:pPr marL="228600" indent="-228600">
              <a:buAutoNum type="arabicPeriod"/>
            </a:pPr>
            <a:r>
              <a:rPr lang="en-GB" sz="1200" dirty="0"/>
              <a:t>Polystyrene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Polyethene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 err="1"/>
              <a:t>Polyvinylchlride</a:t>
            </a: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Is a monomer saturated or unsaturated? What does this mean?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BBD66F-7113-4504-BD22-8E76FC411193}"/>
              </a:ext>
            </a:extLst>
          </p:cNvPr>
          <p:cNvSpPr txBox="1"/>
          <p:nvPr/>
        </p:nvSpPr>
        <p:spPr>
          <a:xfrm>
            <a:off x="49563" y="5197862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Name the polymer made from the following monomers:</a:t>
            </a:r>
          </a:p>
          <a:p>
            <a:pPr marL="228600" indent="-228600">
              <a:buAutoNum type="arabicPeriod"/>
            </a:pPr>
            <a:r>
              <a:rPr lang="en-GB" sz="1200" dirty="0"/>
              <a:t>Propene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Styrene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 err="1"/>
              <a:t>Tetraflouroethene</a:t>
            </a: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BEC8E9-0E08-4DB5-8290-690BEF421A65}"/>
              </a:ext>
            </a:extLst>
          </p:cNvPr>
          <p:cNvSpPr txBox="1"/>
          <p:nvPr/>
        </p:nvSpPr>
        <p:spPr>
          <a:xfrm>
            <a:off x="3175200" y="1376394"/>
            <a:ext cx="4150473" cy="5447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section of a polymer showing three of the following monomers joined together: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Draw the repeating unit for the above polymer you have drawn.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2057F5E0-45CA-4DEA-BB30-665ECD379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31324" r="40122" b="28232"/>
          <a:stretch/>
        </p:blipFill>
        <p:spPr bwMode="auto">
          <a:xfrm>
            <a:off x="4533300" y="1835752"/>
            <a:ext cx="1061587" cy="106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94219E-232F-47A8-AF57-015525A46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34" t="75805" r="39335" b="6980"/>
          <a:stretch/>
        </p:blipFill>
        <p:spPr>
          <a:xfrm>
            <a:off x="8183106" y="1213835"/>
            <a:ext cx="2715570" cy="124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65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Fertilisers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/>
              <a:t>What is the catalyst used in this process?</a:t>
            </a:r>
          </a:p>
          <a:p>
            <a:endParaRPr lang="en-GB" sz="1200"/>
          </a:p>
          <a:p>
            <a:endParaRPr lang="en-GB" sz="120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three elements required for plant growth are: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purpose of fertilisers?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E8B5B-2DFB-4980-9606-F58997BAD3FD}"/>
              </a:ext>
            </a:extLst>
          </p:cNvPr>
          <p:cNvSpPr txBox="1"/>
          <p:nvPr/>
        </p:nvSpPr>
        <p:spPr>
          <a:xfrm>
            <a:off x="54490" y="2656538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do fertilisers need to be soluble?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CBC07-C2E8-47B2-9529-F342D2331EE9}"/>
              </a:ext>
            </a:extLst>
          </p:cNvPr>
          <p:cNvSpPr txBox="1"/>
          <p:nvPr/>
        </p:nvSpPr>
        <p:spPr>
          <a:xfrm>
            <a:off x="52145" y="3542125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formula for ammonia?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two reactants for the Haber process?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BBD66F-7113-4504-BD22-8E76FC411193}"/>
              </a:ext>
            </a:extLst>
          </p:cNvPr>
          <p:cNvSpPr txBox="1"/>
          <p:nvPr/>
        </p:nvSpPr>
        <p:spPr>
          <a:xfrm>
            <a:off x="59180" y="4645158"/>
            <a:ext cx="306178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When ammonia dissolves in water, what colour would pH paper turn?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BEC8E9-0E08-4DB5-8290-690BEF421A65}"/>
              </a:ext>
            </a:extLst>
          </p:cNvPr>
          <p:cNvSpPr txBox="1"/>
          <p:nvPr/>
        </p:nvSpPr>
        <p:spPr>
          <a:xfrm>
            <a:off x="3175200" y="1376394"/>
            <a:ext cx="41504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a balanced chemical equation to show the production of ammonia.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2ECBD-2330-4240-AD4E-7101CFA49DB2}"/>
              </a:ext>
            </a:extLst>
          </p:cNvPr>
          <p:cNvSpPr txBox="1"/>
          <p:nvPr/>
        </p:nvSpPr>
        <p:spPr>
          <a:xfrm>
            <a:off x="59947" y="5916584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of the process used to make ammonia?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4C652-AF38-4A46-BB4A-6498007816DC}"/>
              </a:ext>
            </a:extLst>
          </p:cNvPr>
          <p:cNvSpPr txBox="1"/>
          <p:nvPr/>
        </p:nvSpPr>
        <p:spPr>
          <a:xfrm>
            <a:off x="3172617" y="2815156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production of ammonia is a reversible reaction, draw the arrows used to represent this.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042A2-F106-4A85-8DFC-64DBBD727B2B}"/>
              </a:ext>
            </a:extLst>
          </p:cNvPr>
          <p:cNvSpPr txBox="1"/>
          <p:nvPr/>
        </p:nvSpPr>
        <p:spPr>
          <a:xfrm>
            <a:off x="3172617" y="3714056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catalyst is used in the Haber process?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D233F-442C-4958-ABE6-DC57B841DC23}"/>
              </a:ext>
            </a:extLst>
          </p:cNvPr>
          <p:cNvSpPr txBox="1"/>
          <p:nvPr/>
        </p:nvSpPr>
        <p:spPr>
          <a:xfrm>
            <a:off x="3201032" y="4439892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purpose of adding a catalyst?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4E8FC-1799-4D77-A26E-38EF867140E8}"/>
              </a:ext>
            </a:extLst>
          </p:cNvPr>
          <p:cNvSpPr txBox="1"/>
          <p:nvPr/>
        </p:nvSpPr>
        <p:spPr>
          <a:xfrm>
            <a:off x="3213949" y="5150229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of the process used to make Nitric acid?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5C1B12-884A-4E8E-8B2A-E1AAE4ECBC87}"/>
              </a:ext>
            </a:extLst>
          </p:cNvPr>
          <p:cNvSpPr txBox="1"/>
          <p:nvPr/>
        </p:nvSpPr>
        <p:spPr>
          <a:xfrm>
            <a:off x="3226867" y="5860566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three starting materials in this process?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8AE5F-EFFA-4514-9D42-05E14DC3B9AB}"/>
              </a:ext>
            </a:extLst>
          </p:cNvPr>
          <p:cNvSpPr txBox="1"/>
          <p:nvPr/>
        </p:nvSpPr>
        <p:spPr>
          <a:xfrm>
            <a:off x="7384315" y="1382170"/>
            <a:ext cx="4654697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following equations:</a:t>
            </a:r>
          </a:p>
          <a:p>
            <a:endParaRPr lang="en-GB" sz="1200" dirty="0"/>
          </a:p>
          <a:p>
            <a:r>
              <a:rPr lang="en-GB" sz="1200" dirty="0"/>
              <a:t>Ammonia + Nitric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Potassium hydroxide + Nitric acid 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Circle the salts produced above.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Give two reasons why these salts would be good fertilisers.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What is the name given to the reactions above?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0C5BBA-73E9-4BEA-A204-38FFA6EF9B08}"/>
              </a:ext>
            </a:extLst>
          </p:cNvPr>
          <p:cNvSpPr txBox="1"/>
          <p:nvPr/>
        </p:nvSpPr>
        <p:spPr>
          <a:xfrm>
            <a:off x="7384315" y="4670724"/>
            <a:ext cx="465469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percentage of nitrogen in the fertiliser ammonium nitrate (NH</a:t>
            </a:r>
            <a:r>
              <a:rPr lang="en-GB" sz="1200" baseline="-25000" dirty="0"/>
              <a:t>4</a:t>
            </a:r>
            <a:r>
              <a:rPr lang="en-GB" sz="1200" dirty="0"/>
              <a:t>NO</a:t>
            </a:r>
            <a:r>
              <a:rPr lang="en-GB" sz="1200" baseline="-25000" dirty="0"/>
              <a:t>3</a:t>
            </a:r>
            <a:r>
              <a:rPr lang="en-GB" sz="1200" dirty="0"/>
              <a:t>)?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18949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Nuclear Chemistry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does the term half-life mean?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Where does radioactive decay occur in an atom?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42766" y="5162855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Alpha particles are attracted to a _______________ plate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Beta particles are attracted to a ______________ plate.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Gamma particles are not deflected by an electric field.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Unstable nuclei become more stable by giving out which three forms of radiation? </a:t>
            </a:r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r>
              <a:rPr lang="en-GB" sz="1200" dirty="0"/>
              <a:t>3.</a:t>
            </a:r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83B2F-A3A4-498E-AE8A-C572AB5D099C}"/>
              </a:ext>
            </a:extLst>
          </p:cNvPr>
          <p:cNvSpPr txBox="1"/>
          <p:nvPr/>
        </p:nvSpPr>
        <p:spPr>
          <a:xfrm>
            <a:off x="42765" y="3170084"/>
            <a:ext cx="306178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Alpha particles are stopped by: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Beta particles are stopped by: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Gamma particles are stopped by: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An alpha particle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BAD74-49F7-49CD-BE25-B5FAEA641AF8}"/>
              </a:ext>
            </a:extLst>
          </p:cNvPr>
          <p:cNvSpPr txBox="1"/>
          <p:nvPr/>
        </p:nvSpPr>
        <p:spPr>
          <a:xfrm>
            <a:off x="3154538" y="4034359"/>
            <a:ext cx="415047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following equations and decide whether the isotope is undergoing alpha or beta decay.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15DFAC-755F-4D52-A945-C402E33EFAC0}"/>
              </a:ext>
            </a:extLst>
          </p:cNvPr>
          <p:cNvSpPr txBox="1"/>
          <p:nvPr/>
        </p:nvSpPr>
        <p:spPr>
          <a:xfrm>
            <a:off x="3159701" y="1376393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beta particle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35A93A-912D-4A03-AEC6-7E37201474D1}"/>
              </a:ext>
            </a:extLst>
          </p:cNvPr>
          <p:cNvSpPr txBox="1"/>
          <p:nvPr/>
        </p:nvSpPr>
        <p:spPr>
          <a:xfrm>
            <a:off x="3172617" y="2241716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proton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15F82E-5FA1-49B4-AD6F-0809DA777512}"/>
              </a:ext>
            </a:extLst>
          </p:cNvPr>
          <p:cNvSpPr txBox="1"/>
          <p:nvPr/>
        </p:nvSpPr>
        <p:spPr>
          <a:xfrm>
            <a:off x="3154538" y="3138041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neutron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58AF1-7040-4200-841A-76121C06167A}"/>
              </a:ext>
            </a:extLst>
          </p:cNvPr>
          <p:cNvSpPr txBox="1"/>
          <p:nvPr/>
        </p:nvSpPr>
        <p:spPr>
          <a:xfrm>
            <a:off x="7415314" y="1785125"/>
            <a:ext cx="465469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affect would increasing the temperature have on the half-life of an isotope?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04B555-5079-4A6A-AD5A-1C53F497F361}"/>
              </a:ext>
            </a:extLst>
          </p:cNvPr>
          <p:cNvSpPr txBox="1"/>
          <p:nvPr/>
        </p:nvSpPr>
        <p:spPr>
          <a:xfrm>
            <a:off x="7443728" y="3223884"/>
            <a:ext cx="46546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16 g of a radioisotope has a half-life of 20 days.  What mass of the original isotope will still be left after 60 days?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F0F02-EDF6-41FF-A316-26287BFD1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82" t="53777" r="27091" b="37527"/>
          <a:stretch/>
        </p:blipFill>
        <p:spPr>
          <a:xfrm>
            <a:off x="3422092" y="4617476"/>
            <a:ext cx="3704095" cy="10451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FE97CD3-4132-4CAB-AC50-90F7760A7895}"/>
              </a:ext>
            </a:extLst>
          </p:cNvPr>
          <p:cNvSpPr txBox="1"/>
          <p:nvPr/>
        </p:nvSpPr>
        <p:spPr>
          <a:xfrm>
            <a:off x="7443727" y="5021649"/>
            <a:ext cx="46546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luminous watch dial containing a material with a half life of 2.5 years has only 1/8</a:t>
            </a:r>
            <a:r>
              <a:rPr lang="en-GB" sz="1200" baseline="30000" dirty="0"/>
              <a:t>th</a:t>
            </a:r>
            <a:r>
              <a:rPr lang="en-GB" sz="1200" dirty="0"/>
              <a:t> of its original glow. How old is the watch?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1891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Reaction Rate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List 4 factors which will increase the rate of a chemical reaction.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9" y="2486486"/>
            <a:ext cx="332380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How do you calculate average rate of reaction?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033846" y="503590"/>
            <a:ext cx="513554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graph below shows the volume of hydrogen produced in the reaction of 1g of magnesium ribbon and 1 M hydrochloric acid.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green line on the graph to show using 1g of magnesium powder and 1 M hydrochloric acid.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blue line on the graph to show using 1g magnesium ribbon and 0.5M hydrochloric </a:t>
            </a:r>
            <a:r>
              <a:rPr lang="en-GB" sz="1200" dirty="0" smtClean="0"/>
              <a:t>acid(if acid is excess).</a:t>
            </a:r>
            <a:endParaRPr lang="en-GB" sz="1200" dirty="0"/>
          </a:p>
          <a:p>
            <a:pPr marL="228600" indent="-228600">
              <a:buFont typeface="+mj-lt"/>
              <a:buAutoNum type="arabicPeriod"/>
            </a:pPr>
            <a:r>
              <a:rPr lang="en-GB" sz="1200" dirty="0"/>
              <a:t>Draw a line to show when the reaction finished and state the time.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Reaction stopped:</a:t>
            </a:r>
          </a:p>
          <a:p>
            <a:r>
              <a:rPr lang="en-GB" sz="1200" dirty="0"/>
              <a:t>The average rate of reaction in the first 40 seconds is: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496251" y="470789"/>
            <a:ext cx="332380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</a:t>
            </a:r>
            <a:r>
              <a:rPr lang="en-GB" sz="1200" dirty="0" smtClean="0"/>
              <a:t>a </a:t>
            </a:r>
            <a:r>
              <a:rPr lang="en-GB" sz="1200" dirty="0"/>
              <a:t>label 2 pieces of apparatus which could be used to collect a gas in this reaction:</a:t>
            </a:r>
          </a:p>
          <a:p>
            <a:endParaRPr lang="en-GB" sz="1200" dirty="0"/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578854"/>
            <a:ext cx="332380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average rate of reaction between 10 and 40 seconds, using the appropriate units.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5201F-B1B7-4316-8C21-C064B942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0" y="4037874"/>
            <a:ext cx="3323807" cy="4103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BAF99D5-87E9-4917-887D-FDF4A6976553}"/>
              </a:ext>
            </a:extLst>
          </p:cNvPr>
          <p:cNvSpPr txBox="1"/>
          <p:nvPr/>
        </p:nvSpPr>
        <p:spPr>
          <a:xfrm>
            <a:off x="65549" y="5575761"/>
            <a:ext cx="332380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In a reaction the volume increased from </a:t>
            </a:r>
            <a:r>
              <a:rPr lang="en-GB" sz="1200" b="1" dirty="0">
                <a:solidFill>
                  <a:prstClr val="black"/>
                </a:solidFill>
              </a:rPr>
              <a:t>20cm</a:t>
            </a:r>
            <a:r>
              <a:rPr lang="en-GB" sz="1200" b="1" baseline="30000" dirty="0">
                <a:solidFill>
                  <a:prstClr val="black"/>
                </a:solidFill>
              </a:rPr>
              <a:t>3</a:t>
            </a:r>
            <a:r>
              <a:rPr lang="en-GB" sz="1200" b="1" dirty="0">
                <a:solidFill>
                  <a:prstClr val="black"/>
                </a:solidFill>
              </a:rPr>
              <a:t> to 80cm</a:t>
            </a:r>
            <a:r>
              <a:rPr lang="en-GB" sz="1200" b="1" baseline="30000" dirty="0">
                <a:solidFill>
                  <a:prstClr val="black"/>
                </a:solidFill>
              </a:rPr>
              <a:t>3</a:t>
            </a:r>
            <a:r>
              <a:rPr lang="en-GB" sz="1200" b="1" dirty="0">
                <a:solidFill>
                  <a:prstClr val="black"/>
                </a:solidFill>
              </a:rPr>
              <a:t> </a:t>
            </a:r>
            <a:r>
              <a:rPr lang="en-GB" sz="1200" dirty="0">
                <a:solidFill>
                  <a:prstClr val="black"/>
                </a:solidFill>
              </a:rPr>
              <a:t>in </a:t>
            </a:r>
            <a:r>
              <a:rPr lang="en-GB" sz="1200" b="1" dirty="0">
                <a:solidFill>
                  <a:prstClr val="black"/>
                </a:solidFill>
              </a:rPr>
              <a:t>200 seconds.</a:t>
            </a:r>
            <a:r>
              <a:rPr lang="en-GB" sz="1200" dirty="0">
                <a:solidFill>
                  <a:prstClr val="black"/>
                </a:solidFill>
              </a:rPr>
              <a:t> What was the average rate of reaction in cm</a:t>
            </a:r>
            <a:r>
              <a:rPr lang="en-GB" sz="1200" baseline="30000" dirty="0">
                <a:solidFill>
                  <a:prstClr val="black"/>
                </a:solidFill>
              </a:rPr>
              <a:t>3</a:t>
            </a:r>
            <a:r>
              <a:rPr lang="en-GB" sz="1200" dirty="0">
                <a:solidFill>
                  <a:prstClr val="black"/>
                </a:solidFill>
              </a:rPr>
              <a:t>s</a:t>
            </a:r>
            <a:r>
              <a:rPr lang="en-GB" sz="1200" baseline="30000" dirty="0">
                <a:solidFill>
                  <a:prstClr val="black"/>
                </a:solidFill>
              </a:rPr>
              <a:t>-1</a:t>
            </a:r>
            <a:r>
              <a:rPr lang="en-GB" sz="1200" dirty="0">
                <a:solidFill>
                  <a:prstClr val="black"/>
                </a:solidFill>
              </a:rPr>
              <a:t>?</a:t>
            </a:r>
            <a:endParaRPr lang="en-GB" sz="1200" i="1" u="sng" dirty="0">
              <a:solidFill>
                <a:srgbClr val="FF0000"/>
              </a:solidFill>
            </a:endParaRP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3359C8-01DA-4499-95E3-560E81583F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59409"/>
          <a:stretch/>
        </p:blipFill>
        <p:spPr bwMode="auto">
          <a:xfrm>
            <a:off x="3612904" y="1434905"/>
            <a:ext cx="1113841" cy="120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17E0E7F-F811-4BBB-91D3-6A63CB265E5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59409"/>
          <a:stretch/>
        </p:blipFill>
        <p:spPr bwMode="auto">
          <a:xfrm>
            <a:off x="3612904" y="3241727"/>
            <a:ext cx="1113841" cy="120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55BF-7153-468C-A2B9-E98F031F03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1" r="5103"/>
          <a:stretch/>
        </p:blipFill>
        <p:spPr>
          <a:xfrm>
            <a:off x="7090116" y="1850237"/>
            <a:ext cx="4649788" cy="35815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529595" y="4687773"/>
            <a:ext cx="332380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will happen to the mass of this apparatus over time? Explain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48A4D5-97DC-467A-8AE3-C710E9D87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052" y="5226102"/>
            <a:ext cx="1605669" cy="1206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49" y="942454"/>
            <a:ext cx="30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- INCREASED concentration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48" y="1212886"/>
            <a:ext cx="30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- INCREASED temperature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48" y="1483318"/>
            <a:ext cx="30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 - DECREASED particle size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3193" y="1725899"/>
            <a:ext cx="30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- catalyst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9403" y="2837328"/>
                <a:ext cx="3051385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</m:num>
                      <m:den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03" y="2837328"/>
                <a:ext cx="3051385" cy="508537"/>
              </a:xfrm>
              <a:prstGeom prst="rect">
                <a:avLst/>
              </a:prstGeom>
              <a:blipFill>
                <a:blip r:embed="rId7"/>
                <a:stretch>
                  <a:fillRect l="-180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1518" y="4461294"/>
                <a:ext cx="3051385" cy="533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</m:num>
                      <m:den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(95−85)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(40−10)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8" y="4461294"/>
                <a:ext cx="3051385" cy="533544"/>
              </a:xfrm>
              <a:prstGeom prst="rect">
                <a:avLst/>
              </a:prstGeom>
              <a:blipFill>
                <a:blip r:embed="rId8"/>
                <a:stretch>
                  <a:fillRect l="-1800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963038" y="4024800"/>
            <a:ext cx="222271" cy="42342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1614791" y="4024800"/>
            <a:ext cx="214009" cy="42342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19866" y="5065035"/>
            <a:ext cx="305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 0.33 g / s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098" y="6149033"/>
                <a:ext cx="3836859" cy="453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</m:num>
                      <m:den>
                        <m: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(80−20)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</a:rPr>
                  <a:t> = 0.3cm</a:t>
                </a:r>
                <a:r>
                  <a:rPr lang="en-GB" sz="1600" baseline="30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GB" sz="1600" dirty="0" smtClean="0">
                    <a:solidFill>
                      <a:srgbClr val="FF0000"/>
                    </a:solidFill>
                  </a:rPr>
                  <a:t> / s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8" y="6149033"/>
                <a:ext cx="3836859" cy="453009"/>
              </a:xfrm>
              <a:prstGeom prst="rect">
                <a:avLst/>
              </a:prstGeom>
              <a:blipFill>
                <a:blip r:embed="rId9"/>
                <a:stretch>
                  <a:fillRect l="-954"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862646" y="3502149"/>
            <a:ext cx="3908" cy="1691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V="1">
            <a:off x="8278416" y="2884197"/>
            <a:ext cx="3908" cy="118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60688" y="5978257"/>
                <a:ext cx="3836859" cy="484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Rate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</m:num>
                      <m:den>
                        <m: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(60−0)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(40−0)</m:t>
                        </m:r>
                      </m:den>
                    </m:f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</a:rPr>
                  <a:t> = 1.5 cm</a:t>
                </a:r>
                <a:r>
                  <a:rPr lang="en-GB" sz="1600" baseline="30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GB" sz="1600" dirty="0" smtClean="0">
                    <a:solidFill>
                      <a:srgbClr val="FF0000"/>
                    </a:solidFill>
                  </a:rPr>
                  <a:t> / s</a:t>
                </a:r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88" y="5978257"/>
                <a:ext cx="3836859" cy="484556"/>
              </a:xfrm>
              <a:prstGeom prst="rect">
                <a:avLst/>
              </a:prstGeom>
              <a:blipFill>
                <a:blip r:embed="rId10"/>
                <a:stretch>
                  <a:fillRect l="-794" b="-5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7767873" y="2734147"/>
            <a:ext cx="3349782" cy="2362954"/>
          </a:xfrm>
          <a:custGeom>
            <a:avLst/>
            <a:gdLst>
              <a:gd name="connsiteX0" fmla="*/ 0 w 3349782"/>
              <a:gd name="connsiteY0" fmla="*/ 2362954 h 2362954"/>
              <a:gd name="connsiteX1" fmla="*/ 54321 w 3349782"/>
              <a:gd name="connsiteY1" fmla="*/ 2136617 h 2362954"/>
              <a:gd name="connsiteX2" fmla="*/ 144856 w 3349782"/>
              <a:gd name="connsiteY2" fmla="*/ 1774479 h 2362954"/>
              <a:gd name="connsiteX3" fmla="*/ 325925 w 3349782"/>
              <a:gd name="connsiteY3" fmla="*/ 1348966 h 2362954"/>
              <a:gd name="connsiteX4" fmla="*/ 579422 w 3349782"/>
              <a:gd name="connsiteY4" fmla="*/ 860079 h 2362954"/>
              <a:gd name="connsiteX5" fmla="*/ 932507 w 3349782"/>
              <a:gd name="connsiteY5" fmla="*/ 334978 h 2362954"/>
              <a:gd name="connsiteX6" fmla="*/ 995881 w 3349782"/>
              <a:gd name="connsiteY6" fmla="*/ 244443 h 2362954"/>
              <a:gd name="connsiteX7" fmla="*/ 1095470 w 3349782"/>
              <a:gd name="connsiteY7" fmla="*/ 172015 h 2362954"/>
              <a:gd name="connsiteX8" fmla="*/ 1339913 w 3349782"/>
              <a:gd name="connsiteY8" fmla="*/ 99588 h 2362954"/>
              <a:gd name="connsiteX9" fmla="*/ 1611517 w 3349782"/>
              <a:gd name="connsiteY9" fmla="*/ 36213 h 2362954"/>
              <a:gd name="connsiteX10" fmla="*/ 1801640 w 3349782"/>
              <a:gd name="connsiteY10" fmla="*/ 0 h 2362954"/>
              <a:gd name="connsiteX11" fmla="*/ 3349782 w 3349782"/>
              <a:gd name="connsiteY11" fmla="*/ 0 h 23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9782" h="2362954">
                <a:moveTo>
                  <a:pt x="0" y="2362954"/>
                </a:moveTo>
                <a:lnTo>
                  <a:pt x="54321" y="2136617"/>
                </a:lnTo>
                <a:lnTo>
                  <a:pt x="144856" y="1774479"/>
                </a:lnTo>
                <a:lnTo>
                  <a:pt x="325925" y="1348966"/>
                </a:lnTo>
                <a:lnTo>
                  <a:pt x="579422" y="860079"/>
                </a:lnTo>
                <a:lnTo>
                  <a:pt x="932507" y="334978"/>
                </a:lnTo>
                <a:lnTo>
                  <a:pt x="995881" y="244443"/>
                </a:lnTo>
                <a:lnTo>
                  <a:pt x="1095470" y="172015"/>
                </a:lnTo>
                <a:lnTo>
                  <a:pt x="1339913" y="99588"/>
                </a:lnTo>
                <a:lnTo>
                  <a:pt x="1611517" y="36213"/>
                </a:lnTo>
                <a:lnTo>
                  <a:pt x="1801640" y="0"/>
                </a:lnTo>
                <a:lnTo>
                  <a:pt x="3349782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7749766" y="2752253"/>
            <a:ext cx="3811509" cy="2353901"/>
          </a:xfrm>
          <a:custGeom>
            <a:avLst/>
            <a:gdLst>
              <a:gd name="connsiteX0" fmla="*/ 0 w 3811509"/>
              <a:gd name="connsiteY0" fmla="*/ 2353901 h 2353901"/>
              <a:gd name="connsiteX1" fmla="*/ 479834 w 3811509"/>
              <a:gd name="connsiteY1" fmla="*/ 1783533 h 2353901"/>
              <a:gd name="connsiteX2" fmla="*/ 624689 w 3811509"/>
              <a:gd name="connsiteY2" fmla="*/ 1638678 h 2353901"/>
              <a:gd name="connsiteX3" fmla="*/ 778598 w 3811509"/>
              <a:gd name="connsiteY3" fmla="*/ 1511929 h 2353901"/>
              <a:gd name="connsiteX4" fmla="*/ 1004935 w 3811509"/>
              <a:gd name="connsiteY4" fmla="*/ 1285593 h 2353901"/>
              <a:gd name="connsiteX5" fmla="*/ 1204111 w 3811509"/>
              <a:gd name="connsiteY5" fmla="*/ 1131684 h 2353901"/>
              <a:gd name="connsiteX6" fmla="*/ 1376127 w 3811509"/>
              <a:gd name="connsiteY6" fmla="*/ 1004935 h 2353901"/>
              <a:gd name="connsiteX7" fmla="*/ 1575303 w 3811509"/>
              <a:gd name="connsiteY7" fmla="*/ 823866 h 2353901"/>
              <a:gd name="connsiteX8" fmla="*/ 1774480 w 3811509"/>
              <a:gd name="connsiteY8" fmla="*/ 688064 h 2353901"/>
              <a:gd name="connsiteX9" fmla="*/ 2000816 w 3811509"/>
              <a:gd name="connsiteY9" fmla="*/ 561315 h 2353901"/>
              <a:gd name="connsiteX10" fmla="*/ 2344848 w 3811509"/>
              <a:gd name="connsiteY10" fmla="*/ 389299 h 2353901"/>
              <a:gd name="connsiteX11" fmla="*/ 2824682 w 3811509"/>
              <a:gd name="connsiteY11" fmla="*/ 217284 h 2353901"/>
              <a:gd name="connsiteX12" fmla="*/ 3358836 w 3811509"/>
              <a:gd name="connsiteY12" fmla="*/ 126749 h 2353901"/>
              <a:gd name="connsiteX13" fmla="*/ 3567066 w 3811509"/>
              <a:gd name="connsiteY13" fmla="*/ 63375 h 2353901"/>
              <a:gd name="connsiteX14" fmla="*/ 3811509 w 3811509"/>
              <a:gd name="connsiteY14" fmla="*/ 0 h 235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1509" h="2353901">
                <a:moveTo>
                  <a:pt x="0" y="2353901"/>
                </a:moveTo>
                <a:lnTo>
                  <a:pt x="479834" y="1783533"/>
                </a:lnTo>
                <a:lnTo>
                  <a:pt x="624689" y="1638678"/>
                </a:lnTo>
                <a:lnTo>
                  <a:pt x="778598" y="1511929"/>
                </a:lnTo>
                <a:lnTo>
                  <a:pt x="1004935" y="1285593"/>
                </a:lnTo>
                <a:lnTo>
                  <a:pt x="1204111" y="1131684"/>
                </a:lnTo>
                <a:lnTo>
                  <a:pt x="1376127" y="1004935"/>
                </a:lnTo>
                <a:lnTo>
                  <a:pt x="1575303" y="823866"/>
                </a:lnTo>
                <a:lnTo>
                  <a:pt x="1774480" y="688064"/>
                </a:lnTo>
                <a:lnTo>
                  <a:pt x="2000816" y="561315"/>
                </a:lnTo>
                <a:lnTo>
                  <a:pt x="2344848" y="389299"/>
                </a:lnTo>
                <a:lnTo>
                  <a:pt x="2824682" y="217284"/>
                </a:lnTo>
                <a:lnTo>
                  <a:pt x="3358836" y="126749"/>
                </a:lnTo>
                <a:lnTo>
                  <a:pt x="3567066" y="63375"/>
                </a:lnTo>
                <a:lnTo>
                  <a:pt x="3811509" y="0"/>
                </a:ln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1087510" y="1443126"/>
            <a:ext cx="0" cy="3667609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http://www.rsc.org/learn-chemistry/Content/FileRepository/frg/images//rate%20of%20reaction%20of%20magnesium%20with%20hydrochloric%20acid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6" r="3106"/>
          <a:stretch/>
        </p:blipFill>
        <p:spPr bwMode="auto">
          <a:xfrm>
            <a:off x="4699643" y="853380"/>
            <a:ext cx="2042801" cy="217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http://static2.mbtfiles.co.uk/media/docs/newdocs/gcse/science/chemistry/patterns_of_behaviour/896037/html/images/image00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1" b="57356"/>
          <a:stretch/>
        </p:blipFill>
        <p:spPr bwMode="auto">
          <a:xfrm>
            <a:off x="4642476" y="3463624"/>
            <a:ext cx="1752571" cy="655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5325954" y="5212571"/>
            <a:ext cx="1462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Decrease – losing gas bubbles and gas bubbles have mass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Atomic structure 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and label the structure of the atom.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9" y="2715323"/>
            <a:ext cx="332380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table: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2124" y="4192548"/>
            <a:ext cx="329699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why an atom is neutral.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124" y="5343640"/>
            <a:ext cx="32969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does the atomic number tell us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11666830" y="1076848"/>
            <a:ext cx="423045" cy="24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CF390-C309-4195-910C-F7E65B07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5" y="3035677"/>
            <a:ext cx="3296991" cy="10224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ACBD35F-822A-4287-9540-F410D9A45033}"/>
              </a:ext>
            </a:extLst>
          </p:cNvPr>
          <p:cNvSpPr txBox="1"/>
          <p:nvPr/>
        </p:nvSpPr>
        <p:spPr>
          <a:xfrm>
            <a:off x="3455389" y="460705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State how you could calculate the mass number of an element.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F709A-CE5E-40C1-976A-6FF460C2D1AC}"/>
              </a:ext>
            </a:extLst>
          </p:cNvPr>
          <p:cNvSpPr txBox="1"/>
          <p:nvPr/>
        </p:nvSpPr>
        <p:spPr>
          <a:xfrm>
            <a:off x="3468458" y="1934266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State how you could calculate the number of neutrons in an element.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FC867-F3E2-4491-8EA4-7772867403A4}"/>
              </a:ext>
            </a:extLst>
          </p:cNvPr>
          <p:cNvSpPr txBox="1"/>
          <p:nvPr/>
        </p:nvSpPr>
        <p:spPr>
          <a:xfrm>
            <a:off x="3477677" y="3395000"/>
            <a:ext cx="267249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Below shows you nucleotide notation of an element. Label what each arrow is showing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3AA5FE-F7DE-44BE-A3F2-94EFFE0C2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848" y="3990878"/>
            <a:ext cx="4406443" cy="11488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E7FE39D-6129-4BB7-A0EF-03996890B4E4}"/>
              </a:ext>
            </a:extLst>
          </p:cNvPr>
          <p:cNvSpPr txBox="1"/>
          <p:nvPr/>
        </p:nvSpPr>
        <p:spPr>
          <a:xfrm>
            <a:off x="3496490" y="5215819"/>
            <a:ext cx="267249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nucleotide notation for Sodium which has a mass number of 23.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805DF2-872C-4D74-A891-07734BDA3597}"/>
              </a:ext>
            </a:extLst>
          </p:cNvPr>
          <p:cNvSpPr txBox="1"/>
          <p:nvPr/>
        </p:nvSpPr>
        <p:spPr>
          <a:xfrm>
            <a:off x="6266361" y="3766032"/>
            <a:ext cx="292933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an electron shell diagram for sodium and for oxygen add write the electron arrangement:</a:t>
            </a:r>
          </a:p>
          <a:p>
            <a:endParaRPr lang="en-GB" sz="1200" dirty="0"/>
          </a:p>
          <a:p>
            <a:r>
              <a:rPr lang="en-GB" sz="1200" dirty="0"/>
              <a:t>Sodium: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Oxygen: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897DAB-CF5D-4429-9E24-04A6063E4DBD}"/>
              </a:ext>
            </a:extLst>
          </p:cNvPr>
          <p:cNvSpPr txBox="1"/>
          <p:nvPr/>
        </p:nvSpPr>
        <p:spPr>
          <a:xfrm>
            <a:off x="6228733" y="2485076"/>
            <a:ext cx="29293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How many electrons are able to go in the 1</a:t>
            </a:r>
            <a:r>
              <a:rPr lang="en-GB" sz="1200" baseline="30000" dirty="0"/>
              <a:t>st</a:t>
            </a:r>
            <a:r>
              <a:rPr lang="en-GB" sz="1200" dirty="0"/>
              <a:t>, 2</a:t>
            </a:r>
            <a:r>
              <a:rPr lang="en-GB" sz="1200" baseline="30000" dirty="0"/>
              <a:t>nd</a:t>
            </a:r>
            <a:r>
              <a:rPr lang="en-GB" sz="1200" dirty="0"/>
              <a:t>, 3</a:t>
            </a:r>
            <a:r>
              <a:rPr lang="en-GB" sz="1200" baseline="30000" dirty="0"/>
              <a:t>rd</a:t>
            </a:r>
            <a:r>
              <a:rPr lang="en-GB" sz="1200" dirty="0"/>
              <a:t>  shell.</a:t>
            </a:r>
          </a:p>
          <a:p>
            <a:r>
              <a:rPr lang="en-GB" sz="1200" dirty="0"/>
              <a:t>1st:</a:t>
            </a:r>
          </a:p>
          <a:p>
            <a:r>
              <a:rPr lang="en-GB" sz="1200" dirty="0"/>
              <a:t>2nd:</a:t>
            </a:r>
          </a:p>
          <a:p>
            <a:r>
              <a:rPr lang="en-GB" sz="1200" dirty="0"/>
              <a:t>3rd: </a:t>
            </a:r>
          </a:p>
          <a:p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CBFF8-ABCE-4B1D-92E2-F259B863F2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1" t="63630" r="60307" b="27527"/>
          <a:stretch/>
        </p:blipFill>
        <p:spPr>
          <a:xfrm>
            <a:off x="7326563" y="4462855"/>
            <a:ext cx="1001507" cy="10036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E94A6-EE67-45B9-BBD9-8ABEF7D085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1" t="63630" r="60307" b="27527"/>
          <a:stretch/>
        </p:blipFill>
        <p:spPr>
          <a:xfrm>
            <a:off x="7346323" y="5577543"/>
            <a:ext cx="1001506" cy="100360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FD50461-2281-41B6-9429-7CC649DFC3D1}"/>
              </a:ext>
            </a:extLst>
          </p:cNvPr>
          <p:cNvSpPr txBox="1"/>
          <p:nvPr/>
        </p:nvSpPr>
        <p:spPr>
          <a:xfrm>
            <a:off x="6217014" y="465457"/>
            <a:ext cx="294105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following: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79922-93B6-4329-B410-ECBB5B25FE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92" t="35891" r="31766" b="38456"/>
          <a:stretch/>
        </p:blipFill>
        <p:spPr>
          <a:xfrm>
            <a:off x="6278805" y="767915"/>
            <a:ext cx="2879263" cy="152049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A8801D8-AADC-48BE-9CAB-426A2C693E82}"/>
              </a:ext>
            </a:extLst>
          </p:cNvPr>
          <p:cNvSpPr txBox="1"/>
          <p:nvPr/>
        </p:nvSpPr>
        <p:spPr>
          <a:xfrm>
            <a:off x="102123" y="6095482"/>
            <a:ext cx="33238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charge is the nucleus of an atom.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F5714E-B627-4B0A-AA1C-48C6F28CA8D9}"/>
              </a:ext>
            </a:extLst>
          </p:cNvPr>
          <p:cNvSpPr txBox="1"/>
          <p:nvPr/>
        </p:nvSpPr>
        <p:spPr>
          <a:xfrm>
            <a:off x="9262996" y="500561"/>
            <a:ext cx="28501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an isotope: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88A338-BE68-4CF4-A77C-3FA12C168307}"/>
              </a:ext>
            </a:extLst>
          </p:cNvPr>
          <p:cNvSpPr txBox="1"/>
          <p:nvPr/>
        </p:nvSpPr>
        <p:spPr>
          <a:xfrm>
            <a:off x="9262996" y="1623848"/>
            <a:ext cx="285011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Complete the following: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DDAC99-E4F0-45D8-84AF-3F66AA5E2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978" y="1991027"/>
            <a:ext cx="2642153" cy="157276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4C7D4EC-D904-4329-82E4-6CB758109B5F}"/>
              </a:ext>
            </a:extLst>
          </p:cNvPr>
          <p:cNvSpPr txBox="1"/>
          <p:nvPr/>
        </p:nvSpPr>
        <p:spPr>
          <a:xfrm>
            <a:off x="9262665" y="3832609"/>
            <a:ext cx="285011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dirty="0"/>
              <a:t>Hydrogen has 3 isotopes, it has a relative atomic mass of 1.0, which isotope do you think is most abundant ?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endParaRPr lang="en-GB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EC75C-B9C9-4AEB-A634-6F48356C58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54" t="74958" r="72429" b="20070"/>
          <a:stretch/>
        </p:blipFill>
        <p:spPr>
          <a:xfrm>
            <a:off x="9569342" y="4476006"/>
            <a:ext cx="2236763" cy="26698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28B9565-F4D1-4F09-8730-9EE91834731B}"/>
              </a:ext>
            </a:extLst>
          </p:cNvPr>
          <p:cNvSpPr txBox="1"/>
          <p:nvPr/>
        </p:nvSpPr>
        <p:spPr>
          <a:xfrm>
            <a:off x="9260317" y="5279235"/>
            <a:ext cx="285011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dirty="0"/>
              <a:t>Bromine has two isotopes, shown. The relative atomic mass of bromine is 80. What does this suggest about the percentage of each isotope?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DC083E4-6761-4027-9134-33D8FC8BBD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404" t="23182" r="39590" b="69586"/>
          <a:stretch/>
        </p:blipFill>
        <p:spPr>
          <a:xfrm>
            <a:off x="9954202" y="6048038"/>
            <a:ext cx="1199318" cy="348189"/>
          </a:xfrm>
          <a:prstGeom prst="rect">
            <a:avLst/>
          </a:prstGeom>
        </p:spPr>
      </p:pic>
      <p:pic>
        <p:nvPicPr>
          <p:cNvPr id="28" name="Picture 27" descr="http://www.roguephysicist.com/KS4/additional/radioactivity/atomic_structure.gif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2" y="867377"/>
            <a:ext cx="2354235" cy="15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92778" y="3395000"/>
            <a:ext cx="28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8478" y="3555610"/>
            <a:ext cx="515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4667" y="3730935"/>
            <a:ext cx="515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22815" y="3393829"/>
            <a:ext cx="515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1+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2815" y="3553431"/>
            <a:ext cx="515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1-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8072" y="3722417"/>
            <a:ext cx="515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56588" y="3393828"/>
            <a:ext cx="71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nucleus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7666" y="3563789"/>
            <a:ext cx="1098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Energy levels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10026" y="3724097"/>
            <a:ext cx="712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nucleus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9572" y="4397370"/>
            <a:ext cx="3221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Equal numbers of protons and electrons</a:t>
            </a:r>
          </a:p>
          <a:p>
            <a:endParaRPr lang="en-GB" sz="1200" dirty="0">
              <a:solidFill>
                <a:srgbClr val="FF0000"/>
              </a:solidFill>
            </a:endParaRPr>
          </a:p>
          <a:p>
            <a:r>
              <a:rPr lang="en-GB" sz="1200" b="1" i="1" u="sng" dirty="0" smtClean="0">
                <a:solidFill>
                  <a:srgbClr val="FF0000"/>
                </a:solidFill>
              </a:rPr>
              <a:t>DO NOT WRITE </a:t>
            </a:r>
            <a:r>
              <a:rPr lang="en-GB" sz="1200" i="1" dirty="0" smtClean="0">
                <a:solidFill>
                  <a:srgbClr val="FF0000"/>
                </a:solidFill>
              </a:rPr>
              <a:t>protons cancel electrons as this also happens in ions which are NOT neutral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5942" y="5617986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 of protons 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8616" y="6370892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Positive ( protons are here)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3802" y="1056157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Protons and neutrons together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3802" y="2496420"/>
            <a:ext cx="214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Mass number – atomic number = no of neutrons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76515" y="3964948"/>
            <a:ext cx="2140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Mass No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85579" y="4687661"/>
            <a:ext cx="2140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Atomic No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00146" y="4506392"/>
            <a:ext cx="2140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Symbol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43013" y="5867975"/>
            <a:ext cx="2140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Na</a:t>
            </a:r>
            <a:endParaRPr lang="en-GB" sz="3200" i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83934" y="5844135"/>
            <a:ext cx="2140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23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3934" y="6148496"/>
            <a:ext cx="2140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14413" y="1042880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3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14413" y="1372837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14413" y="1690248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14413" y="1988833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19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61678" y="1995263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40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31028" y="200863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19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75235" y="200863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19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46604" y="200863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48674" y="1697343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16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718024" y="171071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62231" y="171071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633600" y="171071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48674" y="1368383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18024" y="138175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62231" y="138175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633600" y="138175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48674" y="1060765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18024" y="1074134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2231" y="1074134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33600" y="1074134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58965" y="2872919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72062" y="3051831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72062" y="3238111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87541" y="4644891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95431" y="4934895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05984" y="4508411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804187" y="4507332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93370" y="4708376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01260" y="4818120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731028" y="5066363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38673" y="5077239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45167" y="4698016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42944" y="4808420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713874" y="4367643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408408" y="4738995"/>
            <a:ext cx="616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2, 8, 1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87541" y="5756559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95431" y="6046563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705984" y="5620079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04187" y="5619000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93370" y="5820044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001260" y="5929788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731028" y="6178031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445167" y="5809684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435997" y="5810317"/>
            <a:ext cx="616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2, 6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332062" y="727778"/>
            <a:ext cx="303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Particles with the same atomic number but different mass numbers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(same protons different neutrons)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026594" y="2681086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026594" y="3010609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026594" y="3300420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790192" y="2668274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0790192" y="2997797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790192" y="3287608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7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473936" y="2680415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473936" y="3009938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473936" y="3299749"/>
            <a:ext cx="391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9519695" y="4434319"/>
            <a:ext cx="361622" cy="39532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9332062" y="4892944"/>
            <a:ext cx="2310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RAM is closest to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9348169" y="6361373"/>
            <a:ext cx="2741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Same amount of each.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RAM is in the middle of both masses</a:t>
            </a:r>
            <a:endParaRPr lang="en-GB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Periodic Table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09" y="510053"/>
            <a:ext cx="22599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1 elements.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74108" y="517293"/>
            <a:ext cx="207128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7 elements.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2" y="2679090"/>
            <a:ext cx="225992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the reactivity changes as you go down group 1.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4108" y="1426566"/>
            <a:ext cx="207128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7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2962" y="4107510"/>
            <a:ext cx="2259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1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62" y="5359982"/>
            <a:ext cx="225992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1 metals lose an electron.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74108" y="3292335"/>
            <a:ext cx="207128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7 elements gain an electron?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E78D4-FEA1-4FCF-81F0-08443E237BA7}"/>
              </a:ext>
            </a:extLst>
          </p:cNvPr>
          <p:cNvSpPr txBox="1"/>
          <p:nvPr/>
        </p:nvSpPr>
        <p:spPr>
          <a:xfrm>
            <a:off x="6354993" y="503590"/>
            <a:ext cx="5814393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Labels the groups, high-light the metals and non-metals and identify the atomic number on the below Periodic table.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C85F21-3E90-4543-A109-B99560CAD1DD}"/>
              </a:ext>
            </a:extLst>
          </p:cNvPr>
          <p:cNvGrpSpPr/>
          <p:nvPr/>
        </p:nvGrpSpPr>
        <p:grpSpPr>
          <a:xfrm>
            <a:off x="6464090" y="868068"/>
            <a:ext cx="5589505" cy="3984207"/>
            <a:chOff x="6361965" y="1085764"/>
            <a:chExt cx="5727910" cy="398420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ECF8558-1A60-4DC7-BF61-759B2B838230}"/>
                </a:ext>
              </a:extLst>
            </p:cNvPr>
            <p:cNvGrpSpPr/>
            <p:nvPr/>
          </p:nvGrpSpPr>
          <p:grpSpPr>
            <a:xfrm>
              <a:off x="6361965" y="1145900"/>
              <a:ext cx="5727910" cy="3924071"/>
              <a:chOff x="6361965" y="1145900"/>
              <a:chExt cx="5727910" cy="392407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BFFD67D-60F5-4314-A9BA-39D4C48354FD}"/>
                  </a:ext>
                </a:extLst>
              </p:cNvPr>
              <p:cNvGrpSpPr/>
              <p:nvPr/>
            </p:nvGrpSpPr>
            <p:grpSpPr>
              <a:xfrm>
                <a:off x="6361965" y="1145900"/>
                <a:ext cx="5727910" cy="3924071"/>
                <a:chOff x="6361965" y="1145900"/>
                <a:chExt cx="5727910" cy="392407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7375E44-790A-4FDC-ABCA-A31C5AB05CE1}"/>
                    </a:ext>
                  </a:extLst>
                </p:cNvPr>
                <p:cNvGrpSpPr/>
                <p:nvPr/>
              </p:nvGrpSpPr>
              <p:grpSpPr>
                <a:xfrm>
                  <a:off x="6361965" y="1145900"/>
                  <a:ext cx="5727910" cy="3924071"/>
                  <a:chOff x="6361965" y="1145900"/>
                  <a:chExt cx="5727910" cy="392407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D3124F9D-D75C-4200-AAC2-C374C3E92313}"/>
                      </a:ext>
                    </a:extLst>
                  </p:cNvPr>
                  <p:cNvGrpSpPr/>
                  <p:nvPr/>
                </p:nvGrpSpPr>
                <p:grpSpPr>
                  <a:xfrm>
                    <a:off x="6361965" y="1178225"/>
                    <a:ext cx="5727910" cy="3891746"/>
                    <a:chOff x="6361965" y="1178225"/>
                    <a:chExt cx="5727910" cy="3891746"/>
                  </a:xfrm>
                </p:grpSpPr>
                <p:pic>
                  <p:nvPicPr>
                    <p:cNvPr id="45" name="Picture 2" descr="Image result for periodic table">
                      <a:extLst>
                        <a:ext uri="{FF2B5EF4-FFF2-40B4-BE49-F238E27FC236}">
                          <a16:creationId xmlns:a16="http://schemas.microsoft.com/office/drawing/2014/main" id="{3B601EF7-FA86-4060-AD20-758E4786942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80" t="4347" r="1959" b="10641"/>
                    <a:stretch/>
                  </p:blipFill>
                  <p:spPr bwMode="auto">
                    <a:xfrm>
                      <a:off x="6361965" y="1178225"/>
                      <a:ext cx="5727910" cy="389174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39F0D88-B2DA-478B-AFD3-FB99BF0C3D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1427" y="2327893"/>
                      <a:ext cx="2934268" cy="1627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5971B4F-FF7D-4626-80F2-D46A7AD0E6A8}"/>
                      </a:ext>
                    </a:extLst>
                  </p:cNvPr>
                  <p:cNvSpPr/>
                  <p:nvPr/>
                </p:nvSpPr>
                <p:spPr>
                  <a:xfrm flipV="1">
                    <a:off x="6400836" y="1145900"/>
                    <a:ext cx="423045" cy="1800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6C112D7-868A-4257-A60C-2136D1BCC6CA}"/>
                    </a:ext>
                  </a:extLst>
                </p:cNvPr>
                <p:cNvSpPr/>
                <p:nvPr/>
              </p:nvSpPr>
              <p:spPr>
                <a:xfrm flipV="1">
                  <a:off x="6764758" y="1467581"/>
                  <a:ext cx="423045" cy="2444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AE3642-CA08-4145-8C23-5EB548555AD8}"/>
                  </a:ext>
                </a:extLst>
              </p:cNvPr>
              <p:cNvSpPr/>
              <p:nvPr/>
            </p:nvSpPr>
            <p:spPr>
              <a:xfrm flipV="1">
                <a:off x="10085695" y="1453932"/>
                <a:ext cx="1601857" cy="2716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4668D1-9E5E-4AC3-A8EA-3DD65A20A700}"/>
                </a:ext>
              </a:extLst>
            </p:cNvPr>
            <p:cNvSpPr/>
            <p:nvPr/>
          </p:nvSpPr>
          <p:spPr>
            <a:xfrm flipV="1">
              <a:off x="11653182" y="1085764"/>
              <a:ext cx="423045" cy="24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EE1768-7ED5-4B7B-A4F2-AD7740283F2E}"/>
              </a:ext>
            </a:extLst>
          </p:cNvPr>
          <p:cNvSpPr txBox="1"/>
          <p:nvPr/>
        </p:nvSpPr>
        <p:spPr>
          <a:xfrm>
            <a:off x="72962" y="1411690"/>
            <a:ext cx="2259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Are group 1 elements reactive or unreactive?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67C34B-2980-4497-B3A6-4B4DE747F0AD}"/>
              </a:ext>
            </a:extLst>
          </p:cNvPr>
          <p:cNvSpPr txBox="1"/>
          <p:nvPr/>
        </p:nvSpPr>
        <p:spPr>
          <a:xfrm>
            <a:off x="2374108" y="5342770"/>
            <a:ext cx="20712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8/0 elements.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48DFB5-A940-41EE-B8AC-24A5B6502E70}"/>
              </a:ext>
            </a:extLst>
          </p:cNvPr>
          <p:cNvSpPr txBox="1"/>
          <p:nvPr/>
        </p:nvSpPr>
        <p:spPr>
          <a:xfrm>
            <a:off x="4498451" y="507770"/>
            <a:ext cx="1819860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the group 0/8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0F6E22-CCDC-403B-B956-C74B57E44F29}"/>
              </a:ext>
            </a:extLst>
          </p:cNvPr>
          <p:cNvSpPr txBox="1"/>
          <p:nvPr/>
        </p:nvSpPr>
        <p:spPr>
          <a:xfrm>
            <a:off x="4482073" y="3042200"/>
            <a:ext cx="181986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Are group 8 elements reactive or unreactive?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77D7C3-D32A-4B95-9772-041C69C1CF41}"/>
              </a:ext>
            </a:extLst>
          </p:cNvPr>
          <p:cNvSpPr txBox="1"/>
          <p:nvPr/>
        </p:nvSpPr>
        <p:spPr>
          <a:xfrm>
            <a:off x="4562345" y="5366555"/>
            <a:ext cx="749125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Define the following:</a:t>
            </a:r>
          </a:p>
          <a:p>
            <a:r>
              <a:rPr lang="en-GB" sz="1200" dirty="0"/>
              <a:t>Element:</a:t>
            </a:r>
          </a:p>
          <a:p>
            <a:endParaRPr lang="en-GB" sz="1200" dirty="0"/>
          </a:p>
          <a:p>
            <a:r>
              <a:rPr lang="en-GB" sz="1200" dirty="0"/>
              <a:t>Atom:</a:t>
            </a:r>
          </a:p>
          <a:p>
            <a:endParaRPr lang="en-GB" sz="1200" dirty="0"/>
          </a:p>
          <a:p>
            <a:r>
              <a:rPr lang="en-GB" sz="1200" dirty="0"/>
              <a:t>Ion:</a:t>
            </a:r>
          </a:p>
          <a:p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21734" y="932791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Alkali metals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850" y="2026730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Very reactive – have 1 outer e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734" y="3342474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Get more reactive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356" y="4680282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Same number of outer e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5356" y="6012381"/>
            <a:ext cx="18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To achieve stable electron arrangements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59563" y="976071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halogens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23700" y="2192232"/>
            <a:ext cx="1775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Same number of outer e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40229" y="3946558"/>
            <a:ext cx="18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To achieve stable electron arrangements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02934" y="6066103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Noble gases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05938" y="1515835"/>
            <a:ext cx="1775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Same number of outer e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12868" y="3901005"/>
            <a:ext cx="186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Unreactive – already have achieved stable electron arrangements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97475" y="5885971"/>
            <a:ext cx="500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Proton and electron numbers are equal – neutral charge overall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97475" y="6215748"/>
            <a:ext cx="5000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Proton and electron numbers are unequal.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+ ions have more p than e.                          – ions have more e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 than p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354584" y="2311482"/>
            <a:ext cx="110563" cy="10722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7868763" y="1898379"/>
            <a:ext cx="1775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Atomic numbers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>
            <a:endCxn id="62" idx="0"/>
          </p:cNvCxnSpPr>
          <p:nvPr/>
        </p:nvCxnSpPr>
        <p:spPr>
          <a:xfrm>
            <a:off x="8354584" y="2125582"/>
            <a:ext cx="55282" cy="185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91081" y="1558457"/>
            <a:ext cx="1775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Transition metals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18445" y="3877729"/>
            <a:ext cx="82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Alkali metals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912952" y="1212014"/>
            <a:ext cx="826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halogens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031408" y="757970"/>
            <a:ext cx="1022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Noble gases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1467237" y="1397914"/>
            <a:ext cx="55282" cy="185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1806224" y="974344"/>
            <a:ext cx="55282" cy="185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9110992" y="1779040"/>
            <a:ext cx="145779" cy="1263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0203366" y="1137424"/>
            <a:ext cx="1817649" cy="2720898"/>
          </a:xfrm>
          <a:custGeom>
            <a:avLst/>
            <a:gdLst>
              <a:gd name="connsiteX0" fmla="*/ 1817649 w 1817649"/>
              <a:gd name="connsiteY0" fmla="*/ 0 h 2720898"/>
              <a:gd name="connsiteX1" fmla="*/ 1527717 w 1817649"/>
              <a:gd name="connsiteY1" fmla="*/ 11152 h 2720898"/>
              <a:gd name="connsiteX2" fmla="*/ 1538868 w 1817649"/>
              <a:gd name="connsiteY2" fmla="*/ 390293 h 2720898"/>
              <a:gd name="connsiteX3" fmla="*/ 0 w 1817649"/>
              <a:gd name="connsiteY3" fmla="*/ 401444 h 2720898"/>
              <a:gd name="connsiteX4" fmla="*/ 11151 w 1817649"/>
              <a:gd name="connsiteY4" fmla="*/ 791737 h 2720898"/>
              <a:gd name="connsiteX5" fmla="*/ 301083 w 1817649"/>
              <a:gd name="connsiteY5" fmla="*/ 769435 h 2720898"/>
              <a:gd name="connsiteX6" fmla="*/ 301083 w 1817649"/>
              <a:gd name="connsiteY6" fmla="*/ 1159727 h 2720898"/>
              <a:gd name="connsiteX7" fmla="*/ 591014 w 1817649"/>
              <a:gd name="connsiteY7" fmla="*/ 1170878 h 2720898"/>
              <a:gd name="connsiteX8" fmla="*/ 613317 w 1817649"/>
              <a:gd name="connsiteY8" fmla="*/ 1561171 h 2720898"/>
              <a:gd name="connsiteX9" fmla="*/ 914400 w 1817649"/>
              <a:gd name="connsiteY9" fmla="*/ 1561171 h 2720898"/>
              <a:gd name="connsiteX10" fmla="*/ 903249 w 1817649"/>
              <a:gd name="connsiteY10" fmla="*/ 1929161 h 2720898"/>
              <a:gd name="connsiteX11" fmla="*/ 1226634 w 1817649"/>
              <a:gd name="connsiteY11" fmla="*/ 1940313 h 2720898"/>
              <a:gd name="connsiteX12" fmla="*/ 1226634 w 1817649"/>
              <a:gd name="connsiteY12" fmla="*/ 2330605 h 2720898"/>
              <a:gd name="connsiteX13" fmla="*/ 1516566 w 1817649"/>
              <a:gd name="connsiteY13" fmla="*/ 2341756 h 2720898"/>
              <a:gd name="connsiteX14" fmla="*/ 1538868 w 1817649"/>
              <a:gd name="connsiteY14" fmla="*/ 2720898 h 2720898"/>
              <a:gd name="connsiteX15" fmla="*/ 1806497 w 1817649"/>
              <a:gd name="connsiteY15" fmla="*/ 2720898 h 2720898"/>
              <a:gd name="connsiteX16" fmla="*/ 1817649 w 1817649"/>
              <a:gd name="connsiteY16" fmla="*/ 0 h 272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17649" h="2720898">
                <a:moveTo>
                  <a:pt x="1817649" y="0"/>
                </a:moveTo>
                <a:lnTo>
                  <a:pt x="1527717" y="11152"/>
                </a:lnTo>
                <a:lnTo>
                  <a:pt x="1538868" y="390293"/>
                </a:lnTo>
                <a:lnTo>
                  <a:pt x="0" y="401444"/>
                </a:lnTo>
                <a:lnTo>
                  <a:pt x="11151" y="791737"/>
                </a:lnTo>
                <a:lnTo>
                  <a:pt x="301083" y="769435"/>
                </a:lnTo>
                <a:lnTo>
                  <a:pt x="301083" y="1159727"/>
                </a:lnTo>
                <a:lnTo>
                  <a:pt x="591014" y="1170878"/>
                </a:lnTo>
                <a:lnTo>
                  <a:pt x="613317" y="1561171"/>
                </a:lnTo>
                <a:lnTo>
                  <a:pt x="914400" y="1561171"/>
                </a:lnTo>
                <a:lnTo>
                  <a:pt x="903249" y="1929161"/>
                </a:lnTo>
                <a:lnTo>
                  <a:pt x="1226634" y="1940313"/>
                </a:lnTo>
                <a:lnTo>
                  <a:pt x="1226634" y="2330605"/>
                </a:lnTo>
                <a:lnTo>
                  <a:pt x="1516566" y="2341756"/>
                </a:lnTo>
                <a:lnTo>
                  <a:pt x="1538868" y="2720898"/>
                </a:lnTo>
                <a:lnTo>
                  <a:pt x="1806497" y="2720898"/>
                </a:lnTo>
                <a:cubicBezTo>
                  <a:pt x="1810214" y="1825083"/>
                  <a:pt x="1813932" y="929269"/>
                  <a:pt x="1817649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TextBox 70"/>
          <p:cNvSpPr txBox="1"/>
          <p:nvPr/>
        </p:nvSpPr>
        <p:spPr>
          <a:xfrm>
            <a:off x="10885923" y="2060582"/>
            <a:ext cx="10221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Non-metals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2998" y="5513126"/>
            <a:ext cx="500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Substance in which all the atoms are the same type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6635543" y="3619473"/>
            <a:ext cx="72891" cy="333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Bonding 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covalent bond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2124" y="3939323"/>
            <a:ext cx="329699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name is given to describe the shapes of the following molecules.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 flipV="1">
            <a:off x="11666830" y="1076848"/>
            <a:ext cx="423045" cy="24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BD35F-822A-4287-9540-F410D9A45033}"/>
              </a:ext>
            </a:extLst>
          </p:cNvPr>
          <p:cNvSpPr txBox="1"/>
          <p:nvPr/>
        </p:nvSpPr>
        <p:spPr>
          <a:xfrm>
            <a:off x="3455389" y="460705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holds the electrons together in a covalent bond 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F709A-CE5E-40C1-976A-6FF460C2D1AC}"/>
              </a:ext>
            </a:extLst>
          </p:cNvPr>
          <p:cNvSpPr txBox="1"/>
          <p:nvPr/>
        </p:nvSpPr>
        <p:spPr>
          <a:xfrm>
            <a:off x="3468458" y="1934266"/>
            <a:ext cx="268171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group in the periodic table are monatomic? What does this mean.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FC867-F3E2-4491-8EA4-7772867403A4}"/>
              </a:ext>
            </a:extLst>
          </p:cNvPr>
          <p:cNvSpPr txBox="1"/>
          <p:nvPr/>
        </p:nvSpPr>
        <p:spPr>
          <a:xfrm>
            <a:off x="3464608" y="3195955"/>
            <a:ext cx="267249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elements are diatomic? What does this mean.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7FE39D-6129-4BB7-A0EF-03996890B4E4}"/>
              </a:ext>
            </a:extLst>
          </p:cNvPr>
          <p:cNvSpPr txBox="1"/>
          <p:nvPr/>
        </p:nvSpPr>
        <p:spPr>
          <a:xfrm>
            <a:off x="3496490" y="5215819"/>
            <a:ext cx="267249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N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805DF2-872C-4D74-A891-07734BDA3597}"/>
              </a:ext>
            </a:extLst>
          </p:cNvPr>
          <p:cNvSpPr txBox="1"/>
          <p:nvPr/>
        </p:nvSpPr>
        <p:spPr>
          <a:xfrm>
            <a:off x="6251157" y="5217091"/>
            <a:ext cx="292933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do elements in an ionic bond transfer electrons?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897DAB-CF5D-4429-9E24-04A6063E4DBD}"/>
              </a:ext>
            </a:extLst>
          </p:cNvPr>
          <p:cNvSpPr txBox="1"/>
          <p:nvPr/>
        </p:nvSpPr>
        <p:spPr>
          <a:xfrm>
            <a:off x="6228733" y="3919985"/>
            <a:ext cx="29293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can ionic solutions conduct electricity when in solution but not when solid?: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D50461-2281-41B6-9429-7CC649DFC3D1}"/>
              </a:ext>
            </a:extLst>
          </p:cNvPr>
          <p:cNvSpPr txBox="1"/>
          <p:nvPr/>
        </p:nvSpPr>
        <p:spPr>
          <a:xfrm>
            <a:off x="6217014" y="3025776"/>
            <a:ext cx="29410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an ionic bond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8801D8-AADC-48BE-9CAB-426A2C693E82}"/>
              </a:ext>
            </a:extLst>
          </p:cNvPr>
          <p:cNvSpPr txBox="1"/>
          <p:nvPr/>
        </p:nvSpPr>
        <p:spPr>
          <a:xfrm>
            <a:off x="88715" y="5990698"/>
            <a:ext cx="332380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 molecule</a:t>
            </a:r>
          </a:p>
          <a:p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F5714E-B627-4B0A-AA1C-48C6F28CA8D9}"/>
              </a:ext>
            </a:extLst>
          </p:cNvPr>
          <p:cNvSpPr txBox="1"/>
          <p:nvPr/>
        </p:nvSpPr>
        <p:spPr>
          <a:xfrm>
            <a:off x="9262996" y="500561"/>
            <a:ext cx="285011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Complete the table below: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88A338-BE68-4CF4-A77C-3FA12C168307}"/>
              </a:ext>
            </a:extLst>
          </p:cNvPr>
          <p:cNvSpPr txBox="1"/>
          <p:nvPr/>
        </p:nvSpPr>
        <p:spPr>
          <a:xfrm>
            <a:off x="9262996" y="3593326"/>
            <a:ext cx="28501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 compound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C7D4EC-D904-4329-82E4-6CB758109B5F}"/>
              </a:ext>
            </a:extLst>
          </p:cNvPr>
          <p:cNvSpPr txBox="1"/>
          <p:nvPr/>
        </p:nvSpPr>
        <p:spPr>
          <a:xfrm>
            <a:off x="9239756" y="4684663"/>
            <a:ext cx="2850119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chemeClr val="tx1"/>
                </a:solidFill>
              </a:rPr>
              <a:t>What is a metallic bond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endParaRPr lang="en-GB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8B9565-F4D1-4F09-8730-9EE91834731B}"/>
              </a:ext>
            </a:extLst>
          </p:cNvPr>
          <p:cNvSpPr txBox="1"/>
          <p:nvPr/>
        </p:nvSpPr>
        <p:spPr>
          <a:xfrm>
            <a:off x="9262664" y="5489251"/>
            <a:ext cx="2850119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Why can metallic substances conduct electricity.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E9641-78BF-4DB7-96EC-19AD216A82AD}"/>
              </a:ext>
            </a:extLst>
          </p:cNvPr>
          <p:cNvSpPr txBox="1"/>
          <p:nvPr/>
        </p:nvSpPr>
        <p:spPr>
          <a:xfrm>
            <a:off x="58897" y="1565726"/>
            <a:ext cx="33238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the bonding in HCl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A31F1-B12E-4135-B269-DE37AD3B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4" y="4441536"/>
            <a:ext cx="3270191" cy="7522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EAB416-0784-4E5D-A53D-DA824A130DE0}"/>
              </a:ext>
            </a:extLst>
          </p:cNvPr>
          <p:cNvSpPr txBox="1"/>
          <p:nvPr/>
        </p:nvSpPr>
        <p:spPr>
          <a:xfrm>
            <a:off x="6228737" y="491245"/>
            <a:ext cx="2941054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NH</a:t>
            </a:r>
            <a:r>
              <a:rPr lang="en-GB" sz="1200" baseline="-25000" dirty="0"/>
              <a:t>3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AFB90-5675-4A72-8D04-F1ED15DE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25" y="1071665"/>
            <a:ext cx="2815152" cy="18587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7921" y="859584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Name </a:t>
            </a:r>
            <a:r>
              <a:rPr lang="en-GB" sz="1200" smtClean="0">
                <a:solidFill>
                  <a:srgbClr val="FF0000"/>
                </a:solidFill>
              </a:rPr>
              <a:t>for the attraction </a:t>
            </a:r>
            <a:r>
              <a:rPr lang="en-GB" sz="1200" dirty="0" smtClean="0">
                <a:solidFill>
                  <a:srgbClr val="FF0000"/>
                </a:solidFill>
              </a:rPr>
              <a:t>that two nuclei have for a shared pair of electrons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4044" y="1008867"/>
            <a:ext cx="22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Attraction that two nuclei have for a shared pair of electrons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49038" y="2292351"/>
            <a:ext cx="1260000" cy="12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855780" y="2537302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666016" y="2680944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5780" y="2680944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5063" y="2071062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8076" y="2086538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869" y="2492711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3611" y="2710243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49192" y="3332018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2205" y="3347494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644" y="5055297"/>
            <a:ext cx="76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linear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3190" y="5068693"/>
            <a:ext cx="76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angular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0833" y="5074390"/>
            <a:ext cx="82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Trigonal pyramidal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15049" y="5166722"/>
            <a:ext cx="982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tetrahedral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401" y="6267696"/>
            <a:ext cx="286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Small group of atoms covalently bonded together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45962" y="2393862"/>
            <a:ext cx="22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Group 0 - Atoms not bonded to anything.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3284" y="3662324"/>
            <a:ext cx="229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,</a:t>
            </a:r>
            <a:r>
              <a:rPr lang="en-GB" sz="1200" baseline="-250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N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, O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, F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, Cl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, I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, Br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3284" y="4303036"/>
            <a:ext cx="22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Exist as pairs of two atom molecules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857552" y="5672420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71470" y="5830827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02324" y="5977456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96574" y="5885037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94993" y="6085092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2587" y="6157255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848381" y="5649361"/>
            <a:ext cx="1080000" cy="10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673247" y="6124196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69064" y="6020547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850" y="5830827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57768" y="5968730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59327" y="5855375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127782" y="871084"/>
            <a:ext cx="1260000" cy="12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8234524" y="1116035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8044760" y="1259677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34524" y="1259677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33807" y="649795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36820" y="665271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25613" y="1071444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143903" y="1237709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27936" y="1910751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570" y="1764997"/>
            <a:ext cx="44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e</a:t>
            </a:r>
            <a:r>
              <a:rPr lang="en-GB" sz="2000" b="1" baseline="30000" dirty="0" smtClean="0">
                <a:solidFill>
                  <a:srgbClr val="FF0000"/>
                </a:solidFill>
              </a:rPr>
              <a:t>-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7412224" y="1965380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5" name="Oval 84"/>
          <p:cNvSpPr/>
          <p:nvPr/>
        </p:nvSpPr>
        <p:spPr>
          <a:xfrm>
            <a:off x="6588482" y="1040382"/>
            <a:ext cx="720000" cy="72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6470117" y="3298237"/>
            <a:ext cx="22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Attraction between positive and negative ions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00776" y="4437086"/>
            <a:ext cx="2582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(aq) – ions free to move to electrodes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28493" y="4748071"/>
            <a:ext cx="2841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(s) – ions not free to move to electrodes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766097" y="5862586"/>
            <a:ext cx="186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To achieve stable electron arrangements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140227" y="1854085"/>
            <a:ext cx="49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High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140227" y="2192858"/>
            <a:ext cx="49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High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066447" y="2592075"/>
            <a:ext cx="797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variable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172599" y="1499319"/>
            <a:ext cx="497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low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863509" y="1493004"/>
            <a:ext cx="651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never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619830" y="1796376"/>
            <a:ext cx="1047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rgbClr val="FF0000"/>
                </a:solidFill>
              </a:rPr>
              <a:t>Never </a:t>
            </a:r>
          </a:p>
          <a:p>
            <a:r>
              <a:rPr lang="en-GB" sz="900" dirty="0" smtClean="0">
                <a:solidFill>
                  <a:srgbClr val="FF0000"/>
                </a:solidFill>
              </a:rPr>
              <a:t>(except graphite)</a:t>
            </a:r>
            <a:endParaRPr lang="en-GB" sz="900" i="1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0707387" y="2155153"/>
            <a:ext cx="97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YES - aq or l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727782" y="2325380"/>
            <a:ext cx="97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 - 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817924" y="2592074"/>
            <a:ext cx="97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Always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579615" y="1445118"/>
            <a:ext cx="533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s, l &amp; g</a:t>
            </a:r>
            <a:endParaRPr lang="en-GB" sz="1000" i="1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705494" y="1857872"/>
            <a:ext cx="533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s</a:t>
            </a:r>
            <a:endParaRPr lang="en-GB" sz="1000" i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1728951" y="2217658"/>
            <a:ext cx="533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FF0000"/>
                </a:solidFill>
              </a:rPr>
              <a:t>s</a:t>
            </a:r>
            <a:endParaRPr lang="en-GB" sz="1000" i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1587733" y="2544783"/>
            <a:ext cx="53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s (Hg=l)</a:t>
            </a:r>
            <a:endParaRPr lang="en-GB" sz="1000" i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547293" y="3873439"/>
            <a:ext cx="229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Two or more different types of atom(substance) chemically bonded together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578329" y="4842920"/>
            <a:ext cx="229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Attraction between positive ions and a sea of delocalised electrons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696629" y="6030285"/>
            <a:ext cx="229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Free moving electrons</a:t>
            </a:r>
            <a:endParaRPr lang="en-GB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Atomic structure 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and label the structure of the atom.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9" y="2715323"/>
            <a:ext cx="332380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table: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2124" y="4192548"/>
            <a:ext cx="329699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why an atom is neutral.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124" y="5343640"/>
            <a:ext cx="32969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does the atomic number tell us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V="1">
            <a:off x="11666830" y="1076848"/>
            <a:ext cx="423045" cy="24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CF390-C309-4195-910C-F7E65B07F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5" y="3035677"/>
            <a:ext cx="3296991" cy="102243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ACBD35F-822A-4287-9540-F410D9A45033}"/>
              </a:ext>
            </a:extLst>
          </p:cNvPr>
          <p:cNvSpPr txBox="1"/>
          <p:nvPr/>
        </p:nvSpPr>
        <p:spPr>
          <a:xfrm>
            <a:off x="3455389" y="460705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State how you could calculate the mass number of an element.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F709A-CE5E-40C1-976A-6FF460C2D1AC}"/>
              </a:ext>
            </a:extLst>
          </p:cNvPr>
          <p:cNvSpPr txBox="1"/>
          <p:nvPr/>
        </p:nvSpPr>
        <p:spPr>
          <a:xfrm>
            <a:off x="3468458" y="1934266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State how you could calculate the number of neutrons in an element.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FC867-F3E2-4491-8EA4-7772867403A4}"/>
              </a:ext>
            </a:extLst>
          </p:cNvPr>
          <p:cNvSpPr txBox="1"/>
          <p:nvPr/>
        </p:nvSpPr>
        <p:spPr>
          <a:xfrm>
            <a:off x="3477677" y="3395000"/>
            <a:ext cx="267249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Below shows you nucleotide notation of an element. Label what each arrow is showing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3AA5FE-F7DE-44BE-A3F2-94EFFE0C2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848" y="3990878"/>
            <a:ext cx="4406443" cy="114887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E7FE39D-6129-4BB7-A0EF-03996890B4E4}"/>
              </a:ext>
            </a:extLst>
          </p:cNvPr>
          <p:cNvSpPr txBox="1"/>
          <p:nvPr/>
        </p:nvSpPr>
        <p:spPr>
          <a:xfrm>
            <a:off x="3496490" y="5215819"/>
            <a:ext cx="267249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nucleotide notation for Sodium which has a mass number of 23.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805DF2-872C-4D74-A891-07734BDA3597}"/>
              </a:ext>
            </a:extLst>
          </p:cNvPr>
          <p:cNvSpPr txBox="1"/>
          <p:nvPr/>
        </p:nvSpPr>
        <p:spPr>
          <a:xfrm>
            <a:off x="6266361" y="3766032"/>
            <a:ext cx="2929335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an electron shell diagram for sodium and for oxygen add write the electron arrangement:</a:t>
            </a:r>
          </a:p>
          <a:p>
            <a:endParaRPr lang="en-GB" sz="1200" dirty="0"/>
          </a:p>
          <a:p>
            <a:r>
              <a:rPr lang="en-GB" sz="1200" dirty="0"/>
              <a:t>Sodium: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Oxygen: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897DAB-CF5D-4429-9E24-04A6063E4DBD}"/>
              </a:ext>
            </a:extLst>
          </p:cNvPr>
          <p:cNvSpPr txBox="1"/>
          <p:nvPr/>
        </p:nvSpPr>
        <p:spPr>
          <a:xfrm>
            <a:off x="6228733" y="2485076"/>
            <a:ext cx="29293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How many electrons are able to go in the 1</a:t>
            </a:r>
            <a:r>
              <a:rPr lang="en-GB" sz="1200" baseline="30000" dirty="0"/>
              <a:t>st</a:t>
            </a:r>
            <a:r>
              <a:rPr lang="en-GB" sz="1200" dirty="0"/>
              <a:t>, 2</a:t>
            </a:r>
            <a:r>
              <a:rPr lang="en-GB" sz="1200" baseline="30000" dirty="0"/>
              <a:t>nd</a:t>
            </a:r>
            <a:r>
              <a:rPr lang="en-GB" sz="1200" dirty="0"/>
              <a:t>, 3</a:t>
            </a:r>
            <a:r>
              <a:rPr lang="en-GB" sz="1200" baseline="30000" dirty="0"/>
              <a:t>rd</a:t>
            </a:r>
            <a:r>
              <a:rPr lang="en-GB" sz="1200" dirty="0"/>
              <a:t>  shell.</a:t>
            </a:r>
          </a:p>
          <a:p>
            <a:r>
              <a:rPr lang="en-GB" sz="1200" dirty="0"/>
              <a:t>1st:</a:t>
            </a:r>
          </a:p>
          <a:p>
            <a:r>
              <a:rPr lang="en-GB" sz="1200" dirty="0"/>
              <a:t>2nd:</a:t>
            </a:r>
          </a:p>
          <a:p>
            <a:r>
              <a:rPr lang="en-GB" sz="1200" dirty="0"/>
              <a:t>3rd: </a:t>
            </a:r>
          </a:p>
          <a:p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CBFF8-ABCE-4B1D-92E2-F259B863F2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1" t="63630" r="60307" b="27527"/>
          <a:stretch/>
        </p:blipFill>
        <p:spPr>
          <a:xfrm>
            <a:off x="7326563" y="4462855"/>
            <a:ext cx="1001507" cy="10036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6E94A6-EE67-45B9-BBD9-8ABEF7D085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31" t="63630" r="60307" b="27527"/>
          <a:stretch/>
        </p:blipFill>
        <p:spPr>
          <a:xfrm>
            <a:off x="7346323" y="5577543"/>
            <a:ext cx="1001506" cy="100360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2FD50461-2281-41B6-9429-7CC649DFC3D1}"/>
              </a:ext>
            </a:extLst>
          </p:cNvPr>
          <p:cNvSpPr txBox="1"/>
          <p:nvPr/>
        </p:nvSpPr>
        <p:spPr>
          <a:xfrm>
            <a:off x="6217014" y="465457"/>
            <a:ext cx="294105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following: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79922-93B6-4329-B410-ECBB5B25FE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192" t="35891" r="31766" b="38456"/>
          <a:stretch/>
        </p:blipFill>
        <p:spPr>
          <a:xfrm>
            <a:off x="6278805" y="767915"/>
            <a:ext cx="2879263" cy="152049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A8801D8-AADC-48BE-9CAB-426A2C693E82}"/>
              </a:ext>
            </a:extLst>
          </p:cNvPr>
          <p:cNvSpPr txBox="1"/>
          <p:nvPr/>
        </p:nvSpPr>
        <p:spPr>
          <a:xfrm>
            <a:off x="102123" y="6095482"/>
            <a:ext cx="332380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charge is the nucleus of an atom.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F5714E-B627-4B0A-AA1C-48C6F28CA8D9}"/>
              </a:ext>
            </a:extLst>
          </p:cNvPr>
          <p:cNvSpPr txBox="1"/>
          <p:nvPr/>
        </p:nvSpPr>
        <p:spPr>
          <a:xfrm>
            <a:off x="9262996" y="500561"/>
            <a:ext cx="28501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an isotope: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88A338-BE68-4CF4-A77C-3FA12C168307}"/>
              </a:ext>
            </a:extLst>
          </p:cNvPr>
          <p:cNvSpPr txBox="1"/>
          <p:nvPr/>
        </p:nvSpPr>
        <p:spPr>
          <a:xfrm>
            <a:off x="9262996" y="1623848"/>
            <a:ext cx="285011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Complete the following: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DDAC99-E4F0-45D8-84AF-3F66AA5E2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6978" y="1991027"/>
            <a:ext cx="2642153" cy="157276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4C7D4EC-D904-4329-82E4-6CB758109B5F}"/>
              </a:ext>
            </a:extLst>
          </p:cNvPr>
          <p:cNvSpPr txBox="1"/>
          <p:nvPr/>
        </p:nvSpPr>
        <p:spPr>
          <a:xfrm>
            <a:off x="9262665" y="3832609"/>
            <a:ext cx="285011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dirty="0"/>
              <a:t>Hydrogen has 3 isotopes, it has a relative atomic mass of 1.0, which isotope do you think is most abundant ?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endParaRPr lang="en-GB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EC75C-B9C9-4AEB-A634-6F48356C58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54" t="74958" r="72429" b="20070"/>
          <a:stretch/>
        </p:blipFill>
        <p:spPr>
          <a:xfrm>
            <a:off x="9569342" y="4476006"/>
            <a:ext cx="2236763" cy="26698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28B9565-F4D1-4F09-8730-9EE91834731B}"/>
              </a:ext>
            </a:extLst>
          </p:cNvPr>
          <p:cNvSpPr txBox="1"/>
          <p:nvPr/>
        </p:nvSpPr>
        <p:spPr>
          <a:xfrm>
            <a:off x="9260317" y="5279235"/>
            <a:ext cx="2850119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dirty="0"/>
              <a:t>Bromine has two isotopes, shown. The relative atomic mass of bromine is 80. What does this suggest about the percentage of each isotope?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DC083E4-6761-4027-9134-33D8FC8BBDB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404" t="23182" r="39590" b="69586"/>
          <a:stretch/>
        </p:blipFill>
        <p:spPr>
          <a:xfrm>
            <a:off x="9954202" y="6048038"/>
            <a:ext cx="1199318" cy="3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5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Writing formula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 </a:t>
            </a:r>
            <a:r>
              <a:rPr lang="en-GB" sz="1200" dirty="0" smtClean="0"/>
              <a:t>(SVSDF)</a:t>
            </a: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Magnesium hydride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2) Carbon iodide 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3) Silicon oxide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4) Beryllium sulphide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9051330" y="470789"/>
            <a:ext cx="3061786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 smtClean="0"/>
              <a:t>(SVSDF and using </a:t>
            </a:r>
            <a:r>
              <a:rPr lang="en-GB" sz="1200" dirty="0"/>
              <a:t>complex ions, p8 of data book)</a:t>
            </a:r>
          </a:p>
          <a:p>
            <a:pPr marL="228600" indent="-228600">
              <a:buAutoNum type="arabicParenR"/>
            </a:pPr>
            <a:r>
              <a:rPr lang="en-GB" sz="1200" dirty="0"/>
              <a:t>Magnesium phosphate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		</a:t>
            </a:r>
          </a:p>
          <a:p>
            <a:r>
              <a:rPr lang="en-GB" sz="1200" dirty="0"/>
              <a:t>2) Copper(II) nitrate	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3) Ammonium carbonate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306178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/>
              <a:t>(prefix method)</a:t>
            </a:r>
          </a:p>
          <a:p>
            <a:pPr marL="228600" indent="-228600">
              <a:buAutoNum type="arabicParenR"/>
            </a:pPr>
            <a:r>
              <a:rPr lang="en-GB" sz="1200" dirty="0"/>
              <a:t>Carbon dioxide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2) Dinitrogen tetraoxide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3) Nitrogen trihydride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4) Dihydrogen dioxide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6304820" y="466203"/>
            <a:ext cx="2670369" cy="433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 smtClean="0"/>
              <a:t>(SVSDF using </a:t>
            </a:r>
            <a:r>
              <a:rPr lang="en-GB" sz="1200" dirty="0"/>
              <a:t>roman numerals method)</a:t>
            </a:r>
          </a:p>
          <a:p>
            <a:pPr marL="228600" indent="-228600">
              <a:buAutoNum type="arabicParenR"/>
            </a:pPr>
            <a:r>
              <a:rPr lang="en-GB" sz="1200" dirty="0"/>
              <a:t>Copper(II) 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 smtClean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Nickel(II) chloride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 smtClean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Vanadium(V) oxide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85492" y="4652193"/>
            <a:ext cx="1203780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</a:t>
            </a:r>
            <a:r>
              <a:rPr lang="en-GB" sz="1200" dirty="0" smtClean="0"/>
              <a:t>the formula with charges </a:t>
            </a:r>
            <a:r>
              <a:rPr lang="en-GB" sz="1200" dirty="0"/>
              <a:t>for the following: (remember metals have a positive charge, non-metals have a negative charge)</a:t>
            </a:r>
          </a:p>
          <a:p>
            <a:r>
              <a:rPr lang="en-GB" sz="1200" dirty="0"/>
              <a:t>1) </a:t>
            </a:r>
            <a:r>
              <a:rPr lang="en-GB" sz="1200" u="sng" dirty="0"/>
              <a:t> </a:t>
            </a:r>
            <a:r>
              <a:rPr lang="en-GB" sz="1200" dirty="0"/>
              <a:t>Aluminium </a:t>
            </a:r>
            <a:r>
              <a:rPr lang="en-GB" sz="1200" dirty="0" err="1"/>
              <a:t>Sulfide</a:t>
            </a:r>
            <a:r>
              <a:rPr lang="en-GB" sz="1200" dirty="0"/>
              <a:t>			2) Copper (II) Nitrate				3) Aluminium hydroxide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889447" y="730795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Mg     H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974" y="946467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4481" y="1151784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</a:t>
            </a:r>
            <a:r>
              <a:rPr lang="en-GB" sz="1200" dirty="0" smtClean="0">
                <a:solidFill>
                  <a:srgbClr val="FF0000"/>
                </a:solidFill>
              </a:rPr>
              <a:t>       </a:t>
            </a:r>
            <a:r>
              <a:rPr lang="en-GB" sz="1200" dirty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1031" y="1319778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5530" y="1487772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MgH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3292" y="730795"/>
            <a:ext cx="699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7018" y="1764014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C</a:t>
            </a:r>
            <a:r>
              <a:rPr lang="en-GB" sz="1200" dirty="0" smtClean="0">
                <a:solidFill>
                  <a:srgbClr val="FF0000"/>
                </a:solidFill>
              </a:rPr>
              <a:t>        I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545" y="197968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 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2052" y="2185003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1       4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98602" y="2352997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19259" y="2510328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 I</a:t>
            </a:r>
            <a:r>
              <a:rPr lang="en-GB" sz="1200" baseline="-25000" dirty="0" smtClean="0">
                <a:solidFill>
                  <a:srgbClr val="FF0000"/>
                </a:solidFill>
              </a:rPr>
              <a:t>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0863" y="1764014"/>
            <a:ext cx="21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8084" y="2769284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Si     </a:t>
            </a:r>
            <a:r>
              <a:rPr lang="en-GB" sz="1200" dirty="0">
                <a:solidFill>
                  <a:srgbClr val="FF0000"/>
                </a:solidFill>
              </a:rPr>
              <a:t>O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8611" y="298495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3118" y="3190273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     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3117" y="3358267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1303" y="3499578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SiO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1929" y="2769284"/>
            <a:ext cx="192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76970" y="3657217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Be      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7497" y="3872889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12004" y="407820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</a:t>
            </a:r>
            <a:r>
              <a:rPr lang="en-GB" sz="1200" dirty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96912" y="4234734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73053" y="4414194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FF0000"/>
                </a:solidFill>
              </a:rPr>
              <a:t>BeS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00816" y="3657217"/>
            <a:ext cx="222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4951" y="1106641"/>
            <a:ext cx="110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MgH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5143" y="2048663"/>
            <a:ext cx="70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 I</a:t>
            </a:r>
            <a:r>
              <a:rPr lang="en-GB" sz="2400" baseline="-25000" dirty="0" smtClean="0">
                <a:solidFill>
                  <a:srgbClr val="FF0000"/>
                </a:solidFill>
              </a:rPr>
              <a:t>4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1398" y="3000851"/>
            <a:ext cx="69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SiO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947" y="3936009"/>
            <a:ext cx="69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BeS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5872" y="1236943"/>
            <a:ext cx="69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6263" y="2123003"/>
            <a:ext cx="90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</a:rPr>
              <a:t>4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6263" y="3009063"/>
            <a:ext cx="699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NH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9604" y="3960357"/>
            <a:ext cx="88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90193" y="104210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Cu     O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30720" y="1257778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5227" y="1463095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</a:t>
            </a:r>
            <a:r>
              <a:rPr lang="en-GB" sz="1200" dirty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49069" y="1631089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86276" y="1799083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FF0000"/>
                </a:solidFill>
              </a:rPr>
              <a:t>CuO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14039" y="1042106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7471" y="1463925"/>
            <a:ext cx="85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CuO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88536" y="2236229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Ni     Cl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129063" y="2451901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23570" y="2657218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</a:t>
            </a:r>
            <a:r>
              <a:rPr lang="en-GB" sz="1200" dirty="0" smtClean="0">
                <a:solidFill>
                  <a:srgbClr val="FF0000"/>
                </a:solidFill>
              </a:rPr>
              <a:t>       </a:t>
            </a:r>
            <a:r>
              <a:rPr lang="en-GB" sz="1200" dirty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7412" y="2825212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12382" y="2236229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36439" y="3549854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V     O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76966" y="376552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5       2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1473" y="3970843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2       5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95315" y="4138837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rgbClr val="FF0000"/>
                </a:solidFill>
              </a:rPr>
              <a:t>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60285" y="3549854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164152" y="3009063"/>
            <a:ext cx="559465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NiCl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7471" y="2716578"/>
            <a:ext cx="815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NiCl</a:t>
            </a:r>
            <a:r>
              <a:rPr lang="en-GB" sz="2000" baseline="-25000" dirty="0" smtClean="0">
                <a:solidFill>
                  <a:srgbClr val="FF0000"/>
                </a:solidFill>
              </a:rPr>
              <a:t>2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60782" y="4283454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V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O</a:t>
            </a:r>
            <a:r>
              <a:rPr lang="en-GB" sz="1200" baseline="-25000" dirty="0" smtClean="0">
                <a:solidFill>
                  <a:srgbClr val="FF0000"/>
                </a:solidFill>
              </a:rPr>
              <a:t>5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29451" y="3934888"/>
            <a:ext cx="86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V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</a:rPr>
              <a:t>O</a:t>
            </a:r>
            <a:r>
              <a:rPr lang="en-GB" sz="2400" baseline="-25000" dirty="0" smtClean="0">
                <a:solidFill>
                  <a:srgbClr val="FF0000"/>
                </a:solidFill>
              </a:rPr>
              <a:t>5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153843" y="1042106"/>
            <a:ext cx="969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Mg   (PO</a:t>
            </a:r>
            <a:r>
              <a:rPr lang="en-GB" sz="1200" baseline="-25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194370" y="1257778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2       3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188877" y="1463095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       </a:t>
            </a:r>
            <a:r>
              <a:rPr lang="en-GB" sz="1200" dirty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212719" y="1631089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249926" y="1799083"/>
            <a:ext cx="8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Mg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(PO</a:t>
            </a:r>
            <a:r>
              <a:rPr lang="en-GB" sz="1200" baseline="-25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977689" y="1042106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219159" y="1426610"/>
            <a:ext cx="159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Mg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r>
              <a:rPr lang="en-GB" sz="2400" dirty="0" smtClean="0">
                <a:solidFill>
                  <a:srgbClr val="FF0000"/>
                </a:solidFill>
              </a:rPr>
              <a:t>(PO</a:t>
            </a:r>
            <a:r>
              <a:rPr lang="en-GB" sz="2400" baseline="-25000" dirty="0" smtClean="0">
                <a:solidFill>
                  <a:srgbClr val="FF0000"/>
                </a:solidFill>
              </a:rPr>
              <a:t>4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1115500" y="2174363"/>
            <a:ext cx="969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Cu   (NO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56027" y="2390035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150534" y="2595352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      </a:t>
            </a:r>
            <a:r>
              <a:rPr lang="en-GB" sz="1200" dirty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174376" y="276334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1211583" y="2931340"/>
            <a:ext cx="8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Cu(NO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939346" y="2174363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269112" y="2548281"/>
            <a:ext cx="145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Cu(NO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942470" y="3417314"/>
            <a:ext cx="969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(NH</a:t>
            </a:r>
            <a:r>
              <a:rPr lang="en-GB" sz="1200" baseline="-25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)   (CO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982997" y="3632986"/>
            <a:ext cx="89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1           2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977504" y="3838303"/>
            <a:ext cx="934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2           1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1001346" y="4006297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154519" y="3697859"/>
            <a:ext cx="149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(NH</a:t>
            </a:r>
            <a:r>
              <a:rPr lang="en-GB" sz="2400" baseline="-25000" dirty="0" smtClean="0">
                <a:solidFill>
                  <a:srgbClr val="FF0000"/>
                </a:solidFill>
              </a:rPr>
              <a:t>4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</a:rPr>
              <a:t> CO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766316" y="3417314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68776" y="5325293"/>
            <a:ext cx="969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(Al</a:t>
            </a:r>
            <a:r>
              <a:rPr lang="en-GB" sz="1200" baseline="30000" dirty="0" smtClean="0">
                <a:solidFill>
                  <a:srgbClr val="FF0000"/>
                </a:solidFill>
              </a:rPr>
              <a:t>3+</a:t>
            </a:r>
            <a:r>
              <a:rPr lang="en-GB" sz="1200" dirty="0" smtClean="0">
                <a:solidFill>
                  <a:srgbClr val="FF0000"/>
                </a:solidFill>
              </a:rPr>
              <a:t>)     (S</a:t>
            </a:r>
            <a:r>
              <a:rPr lang="en-GB" sz="1200" baseline="30000" dirty="0" smtClean="0">
                <a:solidFill>
                  <a:srgbClr val="FF0000"/>
                </a:solidFill>
              </a:rPr>
              <a:t>2-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i="1" baseline="300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209303" y="5540965"/>
            <a:ext cx="904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     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03810" y="5746282"/>
            <a:ext cx="887221" cy="28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2            3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27652" y="591427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264859" y="6082270"/>
            <a:ext cx="8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(Al</a:t>
            </a:r>
            <a:r>
              <a:rPr lang="en-GB" sz="1200" baseline="30000" dirty="0" smtClean="0">
                <a:solidFill>
                  <a:srgbClr val="FF0000"/>
                </a:solidFill>
              </a:rPr>
              <a:t>3+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(S</a:t>
            </a:r>
            <a:r>
              <a:rPr lang="en-GB" sz="1200" baseline="30000" dirty="0" smtClean="0">
                <a:solidFill>
                  <a:srgbClr val="FF0000"/>
                </a:solidFill>
              </a:rPr>
              <a:t>2-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92622" y="5325293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115896" y="5325293"/>
            <a:ext cx="1165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(Cu</a:t>
            </a:r>
            <a:r>
              <a:rPr lang="en-GB" sz="1200" baseline="30000" dirty="0" smtClean="0">
                <a:solidFill>
                  <a:srgbClr val="FF0000"/>
                </a:solidFill>
              </a:rPr>
              <a:t>2+</a:t>
            </a:r>
            <a:r>
              <a:rPr lang="en-GB" sz="1200" dirty="0" smtClean="0">
                <a:solidFill>
                  <a:srgbClr val="FF0000"/>
                </a:solidFill>
              </a:rPr>
              <a:t>)     (NO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i="1" baseline="300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56424" y="5540965"/>
            <a:ext cx="904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2               1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150931" y="5746282"/>
            <a:ext cx="887221" cy="28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1               2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174773" y="5914276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11980" y="6082270"/>
            <a:ext cx="8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Cu</a:t>
            </a:r>
            <a:r>
              <a:rPr lang="en-GB" sz="1200" baseline="30000" dirty="0" smtClean="0">
                <a:solidFill>
                  <a:srgbClr val="FF0000"/>
                </a:solidFill>
              </a:rPr>
              <a:t>2+</a:t>
            </a:r>
            <a:r>
              <a:rPr lang="en-GB" sz="1200" dirty="0" smtClean="0">
                <a:solidFill>
                  <a:srgbClr val="FF0000"/>
                </a:solidFill>
              </a:rPr>
              <a:t>(NO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939743" y="5325293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09494" y="6327571"/>
            <a:ext cx="174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(Al</a:t>
            </a:r>
            <a:r>
              <a:rPr lang="en-GB" sz="2400" baseline="30000" dirty="0" smtClean="0">
                <a:solidFill>
                  <a:srgbClr val="FF0000"/>
                </a:solidFill>
              </a:rPr>
              <a:t>3+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>
                <a:solidFill>
                  <a:srgbClr val="FF0000"/>
                </a:solidFill>
              </a:rPr>
              <a:t>(S</a:t>
            </a:r>
            <a:r>
              <a:rPr lang="en-GB" sz="2400" baseline="30000" dirty="0" smtClean="0">
                <a:solidFill>
                  <a:srgbClr val="FF0000"/>
                </a:solidFill>
              </a:rPr>
              <a:t>2-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54764" y="6302642"/>
            <a:ext cx="184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Cu</a:t>
            </a:r>
            <a:r>
              <a:rPr lang="en-GB" sz="2400" baseline="30000" dirty="0" smtClean="0">
                <a:solidFill>
                  <a:srgbClr val="FF0000"/>
                </a:solidFill>
              </a:rPr>
              <a:t>2+</a:t>
            </a:r>
            <a:r>
              <a:rPr lang="en-GB" sz="2400" dirty="0" smtClean="0">
                <a:solidFill>
                  <a:srgbClr val="FF0000"/>
                </a:solidFill>
              </a:rPr>
              <a:t>(NO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r>
              <a:rPr lang="en-GB" sz="2400" baseline="30000" dirty="0" smtClean="0">
                <a:solidFill>
                  <a:srgbClr val="FF0000"/>
                </a:solidFill>
              </a:rPr>
              <a:t>-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baseline="-25000" dirty="0" smtClean="0">
                <a:solidFill>
                  <a:srgbClr val="FF0000"/>
                </a:solidFill>
              </a:rPr>
              <a:t>2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846618" y="5196274"/>
            <a:ext cx="1186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(Al</a:t>
            </a:r>
            <a:r>
              <a:rPr lang="en-GB" sz="1200" baseline="30000" dirty="0" smtClean="0">
                <a:solidFill>
                  <a:srgbClr val="FF0000"/>
                </a:solidFill>
              </a:rPr>
              <a:t>3+</a:t>
            </a:r>
            <a:r>
              <a:rPr lang="en-GB" sz="1200" dirty="0" smtClean="0">
                <a:solidFill>
                  <a:srgbClr val="FF0000"/>
                </a:solidFill>
              </a:rPr>
              <a:t>)     (OH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i="1" baseline="300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887146" y="5411946"/>
            <a:ext cx="904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            1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881653" y="5617263"/>
            <a:ext cx="887221" cy="28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1            3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905495" y="5785257"/>
            <a:ext cx="699207" cy="2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    x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942702" y="5953251"/>
            <a:ext cx="89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Al</a:t>
            </a:r>
            <a:r>
              <a:rPr lang="en-GB" sz="1200" baseline="30000" dirty="0" smtClean="0">
                <a:solidFill>
                  <a:srgbClr val="FF0000"/>
                </a:solidFill>
              </a:rPr>
              <a:t>3+</a:t>
            </a:r>
            <a:r>
              <a:rPr lang="en-GB" sz="1200" dirty="0" smtClean="0">
                <a:solidFill>
                  <a:srgbClr val="FF0000"/>
                </a:solidFill>
              </a:rPr>
              <a:t>(OH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670465" y="5196274"/>
            <a:ext cx="215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V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GB" sz="1200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GB" sz="1200" i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487337" y="6198552"/>
            <a:ext cx="1744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Al</a:t>
            </a:r>
            <a:r>
              <a:rPr lang="en-GB" sz="2400" baseline="30000" dirty="0" smtClean="0">
                <a:solidFill>
                  <a:srgbClr val="FF0000"/>
                </a:solidFill>
              </a:rPr>
              <a:t>3+</a:t>
            </a:r>
            <a:r>
              <a:rPr lang="en-GB" sz="2400" dirty="0" smtClean="0">
                <a:solidFill>
                  <a:srgbClr val="FF0000"/>
                </a:solidFill>
              </a:rPr>
              <a:t>(OH</a:t>
            </a:r>
            <a:r>
              <a:rPr lang="en-GB" sz="2400" baseline="30000" dirty="0" smtClean="0">
                <a:solidFill>
                  <a:srgbClr val="FF0000"/>
                </a:solidFill>
              </a:rPr>
              <a:t>-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r>
              <a:rPr lang="en-GB" sz="2400" baseline="-25000" dirty="0" smtClean="0">
                <a:solidFill>
                  <a:srgbClr val="FF0000"/>
                </a:solidFill>
              </a:rPr>
              <a:t>3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39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Calculations 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two calculations triangles you use in chemistry with the appropriate units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6330462" y="461386"/>
            <a:ext cx="578265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concentration of 0.05 moles of 25cm</a:t>
            </a:r>
            <a:r>
              <a:rPr lang="en-GB" sz="1200" baseline="30000" dirty="0"/>
              <a:t>3</a:t>
            </a:r>
            <a:r>
              <a:rPr lang="en-GB" sz="1200" dirty="0"/>
              <a:t> HCl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Calculate the volume of 0.04moles of 0.1 </a:t>
            </a:r>
            <a:r>
              <a:rPr lang="en-GB" sz="1200" dirty="0" smtClean="0"/>
              <a:t>mol l</a:t>
            </a:r>
            <a:r>
              <a:rPr lang="en-GB" sz="1200" baseline="30000" dirty="0" smtClean="0"/>
              <a:t>-1</a:t>
            </a:r>
            <a:r>
              <a:rPr lang="en-GB" sz="1200" dirty="0" smtClean="0"/>
              <a:t> </a:t>
            </a:r>
            <a:r>
              <a:rPr lang="en-GB" sz="1200" dirty="0"/>
              <a:t>of H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30617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mass of:</a:t>
            </a:r>
          </a:p>
          <a:p>
            <a:pPr marL="228600" indent="-228600">
              <a:buAutoNum type="arabicParenR"/>
            </a:pPr>
            <a:r>
              <a:rPr lang="en-GB" sz="1200" dirty="0"/>
              <a:t>3 moles of K</a:t>
            </a:r>
            <a:r>
              <a:rPr lang="en-GB" sz="1200" baseline="-25000" dirty="0"/>
              <a:t>2</a:t>
            </a:r>
            <a:r>
              <a:rPr lang="en-GB" sz="1200" dirty="0"/>
              <a:t>S0</a:t>
            </a:r>
            <a:r>
              <a:rPr lang="en-GB" sz="1200" baseline="-25000" dirty="0"/>
              <a:t>4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0.025 moles of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578854"/>
            <a:ext cx="3061787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gram formula mass for the following:</a:t>
            </a:r>
          </a:p>
          <a:p>
            <a:r>
              <a:rPr lang="en-GB" sz="1200" dirty="0"/>
              <a:t>1) CO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2) K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3)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60" y="3582676"/>
            <a:ext cx="306178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number of moles of:</a:t>
            </a:r>
          </a:p>
          <a:p>
            <a:pPr marL="228600" indent="-228600">
              <a:buAutoNum type="arabicParenR"/>
            </a:pPr>
            <a:r>
              <a:rPr lang="en-GB" sz="1200" dirty="0"/>
              <a:t>15g of K</a:t>
            </a:r>
            <a:r>
              <a:rPr lang="en-GB" sz="1200" baseline="-25000" dirty="0"/>
              <a:t>2</a:t>
            </a:r>
            <a:r>
              <a:rPr lang="en-GB" sz="1200" dirty="0"/>
              <a:t>S0</a:t>
            </a:r>
            <a:r>
              <a:rPr lang="en-GB" sz="1200" baseline="-25000" dirty="0"/>
              <a:t>4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2) 0.04g of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877AB-5D2E-4674-B0B8-3B6FBAA7B89F}"/>
              </a:ext>
            </a:extLst>
          </p:cNvPr>
          <p:cNvSpPr txBox="1"/>
          <p:nvPr/>
        </p:nvSpPr>
        <p:spPr>
          <a:xfrm>
            <a:off x="6298213" y="3578854"/>
            <a:ext cx="5782654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mass of CO</a:t>
            </a:r>
            <a:r>
              <a:rPr lang="en-GB" sz="1200" baseline="-25000" dirty="0"/>
              <a:t>2</a:t>
            </a:r>
            <a:r>
              <a:rPr lang="en-GB" sz="1200" dirty="0"/>
              <a:t> produced from 5g of ethene (C</a:t>
            </a:r>
            <a:r>
              <a:rPr lang="en-GB" sz="1200" baseline="-25000" dirty="0"/>
              <a:t>2</a:t>
            </a:r>
            <a:r>
              <a:rPr lang="en-GB" sz="1200" dirty="0"/>
              <a:t>H</a:t>
            </a:r>
            <a:r>
              <a:rPr lang="en-GB" sz="1200" baseline="-25000" dirty="0"/>
              <a:t>4</a:t>
            </a:r>
            <a:r>
              <a:rPr lang="en-GB" sz="1200" dirty="0"/>
              <a:t>)</a:t>
            </a:r>
          </a:p>
          <a:p>
            <a:endParaRPr lang="en-GB" sz="1200" dirty="0"/>
          </a:p>
          <a:p>
            <a:pPr algn="ctr"/>
            <a:r>
              <a:rPr lang="en-GB" sz="1200" dirty="0"/>
              <a:t>C</a:t>
            </a:r>
            <a:r>
              <a:rPr lang="en-GB" sz="1200" baseline="-25000" dirty="0"/>
              <a:t>2</a:t>
            </a:r>
            <a:r>
              <a:rPr lang="en-GB" sz="1200" dirty="0"/>
              <a:t>H</a:t>
            </a:r>
            <a:r>
              <a:rPr lang="en-GB" sz="1200" baseline="-25000" dirty="0"/>
              <a:t>4</a:t>
            </a:r>
            <a:r>
              <a:rPr lang="en-GB" sz="1200" dirty="0"/>
              <a:t> + 3O</a:t>
            </a:r>
            <a:r>
              <a:rPr lang="en-GB" sz="1200" baseline="-25000" dirty="0"/>
              <a:t>2</a:t>
            </a:r>
            <a:r>
              <a:rPr lang="en-GB" sz="1200" dirty="0"/>
              <a:t> </a:t>
            </a:r>
            <a:r>
              <a:rPr lang="en-GB" sz="1200" dirty="0">
                <a:sym typeface="Wingdings" panose="05000000000000000000" pitchFamily="2" charset="2"/>
              </a:rPr>
              <a:t> 2CO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 + 2H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O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18" t="34384" r="80620" b="48522"/>
          <a:stretch/>
        </p:blipFill>
        <p:spPr>
          <a:xfrm>
            <a:off x="271232" y="1010069"/>
            <a:ext cx="2637692" cy="98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418" t="55581" r="79120" b="27325"/>
          <a:stretch/>
        </p:blipFill>
        <p:spPr>
          <a:xfrm>
            <a:off x="476847" y="2265731"/>
            <a:ext cx="2628000" cy="98059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73684" y="4180932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3684" y="4258402"/>
            <a:ext cx="3270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2061" y="4087713"/>
            <a:ext cx="93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x 12 = 12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1967" y="4182844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4547" y="4395251"/>
            <a:ext cx="25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2060" y="4279367"/>
            <a:ext cx="93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x 16 = 32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6200000">
            <a:off x="1358599" y="4438594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04724" y="4334184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1936" y="4499318"/>
            <a:ext cx="50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44g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94977" y="4898191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7557" y="5110598"/>
            <a:ext cx="3375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522" y="4922501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9522" y="4999971"/>
            <a:ext cx="45560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0547" y="4898191"/>
            <a:ext cx="0" cy="34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76907" y="5229700"/>
            <a:ext cx="25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4377" y="4860836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x 39 = 78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4377" y="4999335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x 32 = 32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4377" y="5141739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 x 16 = 64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6200000">
            <a:off x="1561722" y="5269040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07847" y="5164630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16960" y="5326020"/>
            <a:ext cx="50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174g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38485" y="5820615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8485" y="6036443"/>
            <a:ext cx="32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6546" y="5848518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06546" y="5925988"/>
            <a:ext cx="552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6967" y="5813717"/>
            <a:ext cx="0" cy="34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26967" y="6149426"/>
            <a:ext cx="23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9819" y="5777212"/>
            <a:ext cx="11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</a:t>
            </a:r>
            <a:r>
              <a:rPr lang="en-GB" sz="1200" dirty="0" smtClean="0">
                <a:solidFill>
                  <a:srgbClr val="FF0000"/>
                </a:solidFill>
              </a:rPr>
              <a:t> x 24.5 = 24.5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9374" y="5922113"/>
            <a:ext cx="103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x 14 = 28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0390" y="6062117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6</a:t>
            </a:r>
            <a:r>
              <a:rPr lang="en-GB" sz="1200" dirty="0" smtClean="0">
                <a:solidFill>
                  <a:srgbClr val="FF0000"/>
                </a:solidFill>
              </a:rPr>
              <a:t> x 16 = 96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6200000">
            <a:off x="1792667" y="6183728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06158" y="6075714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1066" y="6286071"/>
            <a:ext cx="63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148.5g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354997" y="859350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357577" y="1071757"/>
            <a:ext cx="3375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39542" y="883660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239542" y="961130"/>
            <a:ext cx="45560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440567" y="859350"/>
            <a:ext cx="0" cy="34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36927" y="1190859"/>
            <a:ext cx="25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704397" y="821995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x 39 = 78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04397" y="960494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x 32 = 32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04397" y="1102898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 x 16 = 64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6200000">
            <a:off x="5421742" y="1230199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467867" y="1125789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76980" y="1287179"/>
            <a:ext cx="50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174g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4777756" y="2137667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777756" y="2353495"/>
            <a:ext cx="32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45817" y="2165570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545817" y="2243040"/>
            <a:ext cx="552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866238" y="2130769"/>
            <a:ext cx="0" cy="34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866238" y="2466478"/>
            <a:ext cx="23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79090" y="2094264"/>
            <a:ext cx="11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</a:t>
            </a:r>
            <a:r>
              <a:rPr lang="en-GB" sz="1200" dirty="0" smtClean="0">
                <a:solidFill>
                  <a:srgbClr val="FF0000"/>
                </a:solidFill>
              </a:rPr>
              <a:t> x 24.5 = 24.5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98645" y="2239165"/>
            <a:ext cx="103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x 14 = 28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99661" y="2379169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6</a:t>
            </a:r>
            <a:r>
              <a:rPr lang="en-GB" sz="1200" dirty="0" smtClean="0">
                <a:solidFill>
                  <a:srgbClr val="FF0000"/>
                </a:solidFill>
              </a:rPr>
              <a:t> x 16 = 96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rot="16200000">
            <a:off x="5931938" y="2500780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45429" y="2392766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60337" y="2603123"/>
            <a:ext cx="63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148.5g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087527" y="3969609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090107" y="4182016"/>
            <a:ext cx="33757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72072" y="3993919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972072" y="4071389"/>
            <a:ext cx="45560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173097" y="3969609"/>
            <a:ext cx="0" cy="34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169457" y="4301118"/>
            <a:ext cx="25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4436927" y="3932254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 x 39 = 78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36927" y="4070753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x 32 = 32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36927" y="4213157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 x 16 = 64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rot="16200000">
            <a:off x="5154272" y="4340458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200397" y="4236048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09510" y="4397438"/>
            <a:ext cx="50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174g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4272908" y="5456455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272908" y="5672283"/>
            <a:ext cx="32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040969" y="5484358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040969" y="5561828"/>
            <a:ext cx="5521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61390" y="5449557"/>
            <a:ext cx="0" cy="34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361390" y="5785266"/>
            <a:ext cx="23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74242" y="5413052"/>
            <a:ext cx="11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</a:t>
            </a:r>
            <a:r>
              <a:rPr lang="en-GB" sz="1200" dirty="0" smtClean="0">
                <a:solidFill>
                  <a:srgbClr val="FF0000"/>
                </a:solidFill>
              </a:rPr>
              <a:t> x 24.5 = 24.5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93797" y="5557953"/>
            <a:ext cx="103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x 14 = 28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4813" y="5697957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6</a:t>
            </a:r>
            <a:r>
              <a:rPr lang="en-GB" sz="1200" dirty="0" smtClean="0">
                <a:solidFill>
                  <a:srgbClr val="FF0000"/>
                </a:solidFill>
              </a:rPr>
              <a:t> x 16 = 96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16200000">
            <a:off x="5427090" y="5819568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540581" y="5711554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55489" y="5921911"/>
            <a:ext cx="63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148.5g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17441" y="1656352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 = </a:t>
            </a:r>
            <a:r>
              <a:rPr lang="en-GB" sz="1200" dirty="0" err="1" smtClean="0">
                <a:solidFill>
                  <a:srgbClr val="FF0000"/>
                </a:solidFill>
              </a:rPr>
              <a:t>nGfm</a:t>
            </a:r>
            <a:r>
              <a:rPr lang="en-GB" sz="1200" dirty="0" smtClean="0">
                <a:solidFill>
                  <a:srgbClr val="FF0000"/>
                </a:solidFill>
              </a:rPr>
              <a:t>  =  3 x 174  =  522g</a:t>
            </a:r>
            <a:endParaRPr lang="en-GB" sz="12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328798" y="4786499"/>
                <a:ext cx="3221916" cy="37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𝐺𝑓𝑚</m:t>
                        </m:r>
                      </m:den>
                    </m:f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174</m:t>
                        </m:r>
                      </m:den>
                    </m:f>
                  </m:oMath>
                </a14:m>
                <a:r>
                  <a:rPr lang="en-GB" sz="1200" i="1" dirty="0" smtClean="0">
                    <a:solidFill>
                      <a:srgbClr val="FF0000"/>
                    </a:solidFill>
                  </a:rPr>
                  <a:t>  =  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0.086 moles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98" y="4786499"/>
                <a:ext cx="3221916" cy="374911"/>
              </a:xfrm>
              <a:prstGeom prst="rect">
                <a:avLst/>
              </a:prstGeom>
              <a:blipFill>
                <a:blip r:embed="rId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3506386" y="2999223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 = </a:t>
            </a:r>
            <a:r>
              <a:rPr lang="en-GB" sz="1200" dirty="0" err="1" smtClean="0">
                <a:solidFill>
                  <a:srgbClr val="FF0000"/>
                </a:solidFill>
              </a:rPr>
              <a:t>nGfm</a:t>
            </a:r>
            <a:r>
              <a:rPr lang="en-GB" sz="1200" dirty="0" smtClean="0">
                <a:solidFill>
                  <a:srgbClr val="FF0000"/>
                </a:solidFill>
              </a:rPr>
              <a:t>  =  0.025  x 148.5  =  3.71g</a:t>
            </a:r>
            <a:endParaRPr lang="en-GB" sz="12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3372280" y="6248227"/>
                <a:ext cx="3221916" cy="374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𝐺𝑓𝑚</m:t>
                        </m:r>
                      </m:den>
                    </m:f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148.5</m:t>
                        </m:r>
                      </m:den>
                    </m:f>
                  </m:oMath>
                </a14:m>
                <a:r>
                  <a:rPr lang="en-GB" sz="1200" i="1" dirty="0" smtClean="0">
                    <a:solidFill>
                      <a:srgbClr val="FF0000"/>
                    </a:solidFill>
                  </a:rPr>
                  <a:t>  =  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2.69x10</a:t>
                </a:r>
                <a:r>
                  <a:rPr lang="en-GB" sz="1200" baseline="30000" dirty="0" smtClean="0">
                    <a:solidFill>
                      <a:srgbClr val="FF0000"/>
                    </a:solidFill>
                  </a:rPr>
                  <a:t>-4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 moles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280" y="6248227"/>
                <a:ext cx="3221916" cy="374911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627809" y="1212580"/>
                <a:ext cx="3221916" cy="357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0.025</m:t>
                        </m:r>
                      </m:den>
                    </m:f>
                  </m:oMath>
                </a14:m>
                <a:r>
                  <a:rPr lang="en-GB" sz="1200" i="1" dirty="0" smtClean="0">
                    <a:solidFill>
                      <a:srgbClr val="FF0000"/>
                    </a:solidFill>
                  </a:rPr>
                  <a:t>  = 2 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moles / l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09" y="1212580"/>
                <a:ext cx="3221916" cy="357085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8788881" y="779505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 = 0.05 </a:t>
            </a:r>
            <a:r>
              <a:rPr lang="en-GB" sz="1200" dirty="0">
                <a:solidFill>
                  <a:srgbClr val="FF0000"/>
                </a:solidFill>
              </a:rPr>
              <a:t>m</a:t>
            </a:r>
            <a:r>
              <a:rPr lang="en-GB" sz="1200" dirty="0" smtClean="0">
                <a:solidFill>
                  <a:srgbClr val="FF0000"/>
                </a:solidFill>
              </a:rPr>
              <a:t>oles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788881" y="976000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V = 25cm</a:t>
            </a:r>
            <a:r>
              <a:rPr lang="en-GB" sz="1200" baseline="30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 = 0.025 l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6810216" y="2701579"/>
                <a:ext cx="3221916" cy="357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0.04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</m:oMath>
                </a14:m>
                <a:r>
                  <a:rPr lang="en-GB" sz="1200" i="1" dirty="0" smtClean="0">
                    <a:solidFill>
                      <a:srgbClr val="FF0000"/>
                    </a:solidFill>
                  </a:rPr>
                  <a:t>  = 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0.4 l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216" y="2701579"/>
                <a:ext cx="3221916" cy="357085"/>
              </a:xfrm>
              <a:prstGeom prst="rect">
                <a:avLst/>
              </a:prstGeom>
              <a:blipFill>
                <a:blip r:embed="rId7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/>
          <p:cNvSpPr txBox="1"/>
          <p:nvPr/>
        </p:nvSpPr>
        <p:spPr>
          <a:xfrm>
            <a:off x="8738727" y="2254922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 = 0.04 </a:t>
            </a:r>
            <a:r>
              <a:rPr lang="en-GB" sz="1200" dirty="0">
                <a:solidFill>
                  <a:srgbClr val="FF0000"/>
                </a:solidFill>
              </a:rPr>
              <a:t>m</a:t>
            </a:r>
            <a:r>
              <a:rPr lang="en-GB" sz="1200" dirty="0" smtClean="0">
                <a:solidFill>
                  <a:srgbClr val="FF0000"/>
                </a:solidFill>
              </a:rPr>
              <a:t>oles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738727" y="2451417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 = 0.1 mol l</a:t>
            </a:r>
            <a:r>
              <a:rPr lang="en-GB" sz="1200" baseline="30000" dirty="0" smtClean="0">
                <a:solidFill>
                  <a:srgbClr val="FF0000"/>
                </a:solidFill>
              </a:rPr>
              <a:t>-1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6360442" y="3595526"/>
            <a:ext cx="1650608" cy="255904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TextBox 116"/>
          <p:cNvSpPr txBox="1"/>
          <p:nvPr/>
        </p:nvSpPr>
        <p:spPr>
          <a:xfrm>
            <a:off x="6929254" y="3810714"/>
            <a:ext cx="40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Q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8881417" y="3605883"/>
            <a:ext cx="1306075" cy="22061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9"/>
          <p:cNvSpPr txBox="1"/>
          <p:nvPr/>
        </p:nvSpPr>
        <p:spPr>
          <a:xfrm>
            <a:off x="10197394" y="3584978"/>
            <a:ext cx="40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06214" y="4118252"/>
            <a:ext cx="40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249478" y="4124952"/>
            <a:ext cx="32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Q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270458" y="4510297"/>
            <a:ext cx="452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D:Q mole ratio:        1mole C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           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       2 moles CO</a:t>
            </a:r>
            <a:r>
              <a:rPr lang="en-GB" sz="1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132712" y="4922501"/>
            <a:ext cx="146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Fix units:</a:t>
            </a:r>
          </a:p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(question is in mass)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783610" y="5195425"/>
            <a:ext cx="88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 = </a:t>
            </a:r>
            <a:r>
              <a:rPr lang="en-GB" sz="1200" dirty="0" err="1" smtClean="0">
                <a:solidFill>
                  <a:srgbClr val="FF0000"/>
                </a:solidFill>
              </a:rPr>
              <a:t>nGfm</a:t>
            </a:r>
            <a:r>
              <a:rPr lang="en-GB" sz="12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     =  1 x 28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     =  28g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9073629" y="4772908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9073629" y="4850378"/>
            <a:ext cx="216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9201578" y="4702964"/>
            <a:ext cx="93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2x12=24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9151912" y="4774820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9154492" y="4987227"/>
            <a:ext cx="14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9221789" y="4848726"/>
            <a:ext cx="93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 4x1 =  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 rot="16200000">
            <a:off x="9777471" y="4967691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9816754" y="4882202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569959" y="5034130"/>
            <a:ext cx="50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28g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564725" y="5174147"/>
            <a:ext cx="88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 = </a:t>
            </a:r>
            <a:r>
              <a:rPr lang="en-GB" sz="1200" dirty="0" err="1" smtClean="0">
                <a:solidFill>
                  <a:srgbClr val="FF0000"/>
                </a:solidFill>
              </a:rPr>
              <a:t>nGfm</a:t>
            </a:r>
            <a:r>
              <a:rPr lang="en-GB" sz="12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     =  2 x 44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     =  44g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>
            <a:off x="10854744" y="4751630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0854744" y="4829100"/>
            <a:ext cx="216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0982693" y="4681686"/>
            <a:ext cx="935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1x12=12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10933027" y="4753542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10935607" y="4965949"/>
            <a:ext cx="14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1002904" y="4827448"/>
            <a:ext cx="935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2x16=32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rot="16200000">
            <a:off x="11558586" y="4946413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11597869" y="4860924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1351074" y="5012852"/>
            <a:ext cx="50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44g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235398" y="5872427"/>
            <a:ext cx="1468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D:Q ratio in grams: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9073629" y="5869612"/>
            <a:ext cx="452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28g  C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88g CO</a:t>
            </a:r>
            <a:r>
              <a:rPr lang="en-GB" sz="1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155766" y="6185613"/>
            <a:ext cx="146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Scale ratio to question data (5g)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961024" y="6214213"/>
            <a:ext cx="452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28g  C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88g CO</a:t>
            </a:r>
            <a:r>
              <a:rPr lang="en-GB" sz="1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961024" y="6444135"/>
                <a:ext cx="4525301" cy="353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5g  C</a:t>
                </a:r>
                <a:r>
                  <a:rPr lang="en-GB" sz="12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GB" sz="1200" baseline="-25000" dirty="0" smtClean="0">
                    <a:solidFill>
                      <a:srgbClr val="FF0000"/>
                    </a:solidFill>
                  </a:rPr>
                  <a:t>4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GB" sz="12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88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28</m:t>
                        </m:r>
                      </m:den>
                    </m:f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</a:rPr>
                  <a:t> x  5  </a:t>
                </a:r>
                <a:r>
                  <a:rPr lang="en-GB" sz="12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 15.7g CO</a:t>
                </a:r>
                <a:r>
                  <a:rPr lang="en-GB" sz="1200" baseline="-250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1024" y="6444135"/>
                <a:ext cx="4525301" cy="353495"/>
              </a:xfrm>
              <a:prstGeom prst="rect">
                <a:avLst/>
              </a:prstGeom>
              <a:blipFill>
                <a:blip r:embed="rId8"/>
                <a:stretch>
                  <a:fillRect l="-135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66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Acids and Bases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 neutral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following titration was carried out:</a:t>
            </a:r>
          </a:p>
          <a:p>
            <a:r>
              <a:rPr lang="en-GB" sz="1200" dirty="0"/>
              <a:t>Why is an indicator used?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Calculate the average volume of hydrochloric acid used in the titration.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Why is the rough titre not used?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What does concordant results mean?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What two pieces of equipment are used in titrations to measure accurate volumes?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41504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word equation for the following:</a:t>
            </a:r>
          </a:p>
          <a:p>
            <a:r>
              <a:rPr lang="en-GB" sz="1200" dirty="0"/>
              <a:t>Metal oxide +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hydroxide + acid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carbonate + acid 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Sodium oxide + hydrochloric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Potassium hydroxide + sulphuric acid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Calcium carbonate + nitric acid </a:t>
            </a:r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60" y="21048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spectator ions?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307" y="1363786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an acidic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9184" y="2256783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an alkali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3" y="3199111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an acidic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9182" y="4141439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an alkali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9181" y="5022240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 neutral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5924943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Name three metal bases: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59" y="2959288"/>
            <a:ext cx="415047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30 cm</a:t>
            </a:r>
            <a:r>
              <a:rPr lang="en-GB" sz="1200" baseline="30000" dirty="0"/>
              <a:t>3</a:t>
            </a:r>
            <a:r>
              <a:rPr lang="en-GB" sz="1200" dirty="0"/>
              <a:t> of 1 mol l</a:t>
            </a:r>
            <a:r>
              <a:rPr lang="en-GB" sz="1200" baseline="30000" dirty="0"/>
              <a:t>-1</a:t>
            </a:r>
            <a:r>
              <a:rPr lang="en-GB" sz="1200" dirty="0"/>
              <a:t> potassium hydroxide solution was neutralised by 50 cm</a:t>
            </a:r>
            <a:r>
              <a:rPr lang="en-GB" sz="1200" baseline="30000" dirty="0"/>
              <a:t>3</a:t>
            </a:r>
            <a:r>
              <a:rPr lang="en-GB" sz="1200" dirty="0"/>
              <a:t> of </a:t>
            </a:r>
            <a:r>
              <a:rPr lang="en-GB" sz="1200" dirty="0" smtClean="0"/>
              <a:t>sulfuric </a:t>
            </a:r>
            <a:r>
              <a:rPr lang="en-GB" sz="1200" dirty="0"/>
              <a:t>acid. Calculate the concentration of the sulphuric acid.</a:t>
            </a:r>
          </a:p>
          <a:p>
            <a:endParaRPr lang="en-GB" sz="1200" dirty="0"/>
          </a:p>
          <a:p>
            <a:r>
              <a:rPr lang="en-GB" sz="1200" dirty="0"/>
              <a:t>	H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  <a:r>
              <a:rPr lang="en-GB" sz="1200" dirty="0"/>
              <a:t> + 2KOH </a:t>
            </a:r>
            <a:r>
              <a:rPr lang="en-GB" sz="1200" dirty="0">
                <a:sym typeface="Wingdings" panose="05000000000000000000" pitchFamily="2" charset="2"/>
              </a:rPr>
              <a:t> K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SO</a:t>
            </a:r>
            <a:r>
              <a:rPr lang="en-GB" sz="1200" baseline="-25000" dirty="0">
                <a:sym typeface="Wingdings" panose="05000000000000000000" pitchFamily="2" charset="2"/>
              </a:rPr>
              <a:t>4</a:t>
            </a:r>
            <a:r>
              <a:rPr lang="en-GB" sz="1200" dirty="0">
                <a:sym typeface="Wingdings" panose="05000000000000000000" pitchFamily="2" charset="2"/>
              </a:rPr>
              <a:t> + 2H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O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9B8D274-B411-4202-84FE-467D2F4AA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8" t="28082" r="29039" b="41228"/>
          <a:stretch/>
        </p:blipFill>
        <p:spPr>
          <a:xfrm>
            <a:off x="7523358" y="584263"/>
            <a:ext cx="4518237" cy="1672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9163" y="903879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[H</a:t>
            </a:r>
            <a:r>
              <a:rPr lang="en-GB" sz="1200" baseline="30000" dirty="0" smtClean="0">
                <a:solidFill>
                  <a:srgbClr val="FF0000"/>
                </a:solidFill>
              </a:rPr>
              <a:t>+</a:t>
            </a:r>
            <a:r>
              <a:rPr lang="en-GB" sz="1200" dirty="0" smtClean="0">
                <a:solidFill>
                  <a:srgbClr val="FF0000"/>
                </a:solidFill>
              </a:rPr>
              <a:t>]  =   [OH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]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8986" y="1802974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[H</a:t>
            </a:r>
            <a:r>
              <a:rPr lang="en-GB" sz="1200" baseline="30000" dirty="0" smtClean="0">
                <a:solidFill>
                  <a:srgbClr val="FF0000"/>
                </a:solidFill>
              </a:rPr>
              <a:t>+</a:t>
            </a:r>
            <a:r>
              <a:rPr lang="en-GB" sz="1200" dirty="0" smtClean="0">
                <a:solidFill>
                  <a:srgbClr val="FF0000"/>
                </a:solidFill>
              </a:rPr>
              <a:t>]  &gt;   [OH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]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986" y="2715957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[H</a:t>
            </a:r>
            <a:r>
              <a:rPr lang="en-GB" sz="1200" baseline="30000" dirty="0" smtClean="0">
                <a:solidFill>
                  <a:srgbClr val="FF0000"/>
                </a:solidFill>
              </a:rPr>
              <a:t>+</a:t>
            </a:r>
            <a:r>
              <a:rPr lang="en-GB" sz="1200" dirty="0" smtClean="0">
                <a:solidFill>
                  <a:srgbClr val="FF0000"/>
                </a:solidFill>
              </a:rPr>
              <a:t>]  &lt;   [OH</a:t>
            </a:r>
            <a:r>
              <a:rPr lang="en-GB" sz="1200" baseline="30000" dirty="0" smtClean="0">
                <a:solidFill>
                  <a:srgbClr val="FF0000"/>
                </a:solidFill>
              </a:rPr>
              <a:t>-</a:t>
            </a:r>
            <a:r>
              <a:rPr lang="en-GB" sz="1200" dirty="0" smtClean="0">
                <a:solidFill>
                  <a:srgbClr val="FF0000"/>
                </a:solidFill>
              </a:rPr>
              <a:t>]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507" y="3628940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Non-metal oxides dissolve to make acids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059" y="4576029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Metal oxides dissolve to make acids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1474" y="5467658"/>
            <a:ext cx="587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012" y="6170260"/>
            <a:ext cx="58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Metal oxides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197" y="6190271"/>
            <a:ext cx="89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Metal hydroxides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6956" y="6190271"/>
            <a:ext cx="899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Metal carbonates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0516" y="2373454"/>
            <a:ext cx="372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Ions that do not take part in the reaction – remain unchanged at the end of reaction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23358" y="2994884"/>
            <a:ext cx="3726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So that the end point is visible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3020" y="3776496"/>
            <a:ext cx="157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Only use concordant results and ignore rough titre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386774" y="3929698"/>
                <a:ext cx="2200262" cy="442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(25.1+24.9)</m:t>
                          </m:r>
                        </m:num>
                        <m:den>
                          <m:r>
                            <a:rPr lang="en-GB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=25.0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774" y="3929698"/>
                <a:ext cx="2200262" cy="442814"/>
              </a:xfrm>
              <a:prstGeom prst="rect">
                <a:avLst/>
              </a:prstGeom>
              <a:blipFill>
                <a:blip r:embed="rId4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686943" y="4695437"/>
            <a:ext cx="279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It is done quickly / not as accurate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00588" y="5345419"/>
            <a:ext cx="279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Within 0.2cm</a:t>
            </a:r>
            <a:r>
              <a:rPr lang="en-GB" sz="1200" baseline="30000" dirty="0" smtClean="0">
                <a:solidFill>
                  <a:srgbClr val="FF0000"/>
                </a:solidFill>
              </a:rPr>
              <a:t>3 </a:t>
            </a:r>
            <a:r>
              <a:rPr lang="en-GB" sz="1200" dirty="0" smtClean="0">
                <a:solidFill>
                  <a:srgbClr val="FF0000"/>
                </a:solidFill>
              </a:rPr>
              <a:t>of each other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05650" y="6144104"/>
            <a:ext cx="2799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Pipettes &amp; burettes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301" y="6421103"/>
            <a:ext cx="430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(standard solutions are also used. These </a:t>
            </a:r>
            <a:r>
              <a:rPr lang="en-GB" sz="1200" dirty="0">
                <a:solidFill>
                  <a:srgbClr val="FF0000"/>
                </a:solidFill>
              </a:rPr>
              <a:t>are </a:t>
            </a:r>
            <a:r>
              <a:rPr lang="en-GB" sz="1200" dirty="0" smtClean="0">
                <a:solidFill>
                  <a:srgbClr val="FF0000"/>
                </a:solidFill>
              </a:rPr>
              <a:t>solutions with very accurately known concentrations.)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0284" y="623238"/>
            <a:ext cx="1749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Salt    +     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75670" y="840395"/>
            <a:ext cx="1749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Salt    +     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5670" y="1011244"/>
            <a:ext cx="2527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Salt    +     water     +  carbon dioxide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5130" y="1364192"/>
            <a:ext cx="211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Sodium chloride    +     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05232" y="1523102"/>
            <a:ext cx="2118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Potassium </a:t>
            </a:r>
            <a:r>
              <a:rPr lang="en-GB" sz="1200" dirty="0" err="1" smtClean="0">
                <a:solidFill>
                  <a:srgbClr val="FF0000"/>
                </a:solidFill>
              </a:rPr>
              <a:t>sulfate+water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90907" y="1672705"/>
            <a:ext cx="873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Calcium nitrate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13863" y="1779284"/>
            <a:ext cx="873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+   water   +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25496" y="1686315"/>
            <a:ext cx="873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Carbon dioxide</a:t>
            </a:r>
            <a:endParaRPr lang="en-GB" sz="11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51741" y="4038895"/>
                <a:ext cx="2478331" cy="843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</a:rPr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 </a:t>
                </a:r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41" y="4038895"/>
                <a:ext cx="2478331" cy="8436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86757" y="3852732"/>
                <a:ext cx="24783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𝑐𝑖𝑑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𝑠𝑖𝑑𝑒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757" y="3852732"/>
                <a:ext cx="247833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47165" y="3874106"/>
                <a:ext cx="24783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𝑙𝑘𝑎𝑙𝑖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𝑠𝑖𝑑𝑒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165" y="3874106"/>
                <a:ext cx="247833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101849" y="4609403"/>
                <a:ext cx="2478331" cy="843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</a:rPr>
                  <a:t> 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 </a:t>
                </a:r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49" y="4609403"/>
                <a:ext cx="2478331" cy="843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38647" y="5184496"/>
                <a:ext cx="2478331" cy="843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GB" sz="2000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</a:rPr>
                  <a:t>     =   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</a:rPr>
                  <a:t>  </a:t>
                </a:r>
                <a:endParaRPr lang="en-GB" sz="2000" dirty="0" smtClean="0">
                  <a:solidFill>
                    <a:srgbClr val="FF0000"/>
                  </a:solidFill>
                </a:endParaRP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47" y="5184496"/>
                <a:ext cx="2478331" cy="8436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294241" y="5806877"/>
                <a:ext cx="2478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1400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50 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</a:rPr>
                  <a:t> =   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 </a:t>
                </a:r>
                <a:endParaRPr lang="en-GB" sz="1400" dirty="0" smtClean="0">
                  <a:solidFill>
                    <a:srgbClr val="FF0000"/>
                  </a:solidFill>
                </a:endParaRPr>
              </a:p>
              <a:p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241" y="5806877"/>
                <a:ext cx="2478331" cy="523220"/>
              </a:xfrm>
              <a:prstGeom prst="rect">
                <a:avLst/>
              </a:prstGeom>
              <a:blipFill>
                <a:blip r:embed="rId10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101849" y="6146566"/>
                <a:ext cx="2948342" cy="84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000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GB" sz="2000" dirty="0" smtClean="0">
                    <a:solidFill>
                      <a:srgbClr val="FF0000"/>
                    </a:solidFill>
                  </a:rPr>
                  <a:t>  =   0.3 mol l</a:t>
                </a:r>
                <a:r>
                  <a:rPr lang="en-GB" sz="2000" baseline="30000" dirty="0" smtClean="0">
                    <a:solidFill>
                      <a:srgbClr val="FF0000"/>
                    </a:solidFill>
                  </a:rPr>
                  <a:t>-1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49" y="6146566"/>
                <a:ext cx="2948342" cy="8417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6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D71DA65-8C90-49FB-9EBA-AA493D82EE7A}"/>
              </a:ext>
            </a:extLst>
          </p:cNvPr>
          <p:cNvSpPr txBox="1"/>
          <p:nvPr/>
        </p:nvSpPr>
        <p:spPr>
          <a:xfrm>
            <a:off x="8073853" y="439205"/>
            <a:ext cx="401016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steps required to name a carbon compound.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 Homologous series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39205"/>
            <a:ext cx="37327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homologous series?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8" y="2453080"/>
            <a:ext cx="37327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the above trend.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939832" y="2334921"/>
            <a:ext cx="400619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alkane 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346077"/>
            <a:ext cx="371911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hydrocarbons?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AF99D5-87E9-4917-887D-FDF4A6976553}"/>
              </a:ext>
            </a:extLst>
          </p:cNvPr>
          <p:cNvSpPr txBox="1"/>
          <p:nvPr/>
        </p:nvSpPr>
        <p:spPr>
          <a:xfrm>
            <a:off x="75308" y="4440465"/>
            <a:ext cx="372296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What are saturated hydrocarbons?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What are unsaturated hydrocarbons?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Describe the test to distinguish between unsaturated and saturated compounds.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FBA1D-75F2-4E60-9D64-33BF6CA5123F}"/>
              </a:ext>
            </a:extLst>
          </p:cNvPr>
          <p:cNvSpPr txBox="1"/>
          <p:nvPr/>
        </p:nvSpPr>
        <p:spPr>
          <a:xfrm>
            <a:off x="83131" y="1340154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trend in boiling and melting points within a homologous series as molecular size increases?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ED9E4-A523-4C50-B1C7-1A4DA7943A68}"/>
              </a:ext>
            </a:extLst>
          </p:cNvPr>
          <p:cNvSpPr txBox="1"/>
          <p:nvPr/>
        </p:nvSpPr>
        <p:spPr>
          <a:xfrm>
            <a:off x="3935864" y="3875889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alkene 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A50D7-7513-400F-A713-249D6125E175}"/>
              </a:ext>
            </a:extLst>
          </p:cNvPr>
          <p:cNvSpPr txBox="1"/>
          <p:nvPr/>
        </p:nvSpPr>
        <p:spPr>
          <a:xfrm>
            <a:off x="3935865" y="5328368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cycloalkane 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5A47B-86DA-4ED8-A693-5CA3876F4E7F}"/>
              </a:ext>
            </a:extLst>
          </p:cNvPr>
          <p:cNvSpPr txBox="1"/>
          <p:nvPr/>
        </p:nvSpPr>
        <p:spPr>
          <a:xfrm>
            <a:off x="3935864" y="424623"/>
            <a:ext cx="401016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prefixes for carbon compounds?</a:t>
            </a:r>
          </a:p>
          <a:p>
            <a:r>
              <a:rPr lang="en-GB" sz="1200" dirty="0"/>
              <a:t>1 Carbon-		2 Carbons-</a:t>
            </a:r>
          </a:p>
          <a:p>
            <a:endParaRPr lang="en-GB" sz="1200" dirty="0"/>
          </a:p>
          <a:p>
            <a:r>
              <a:rPr lang="en-GB" sz="1200" dirty="0"/>
              <a:t>3 Carbons-		4 Carbons-</a:t>
            </a:r>
          </a:p>
          <a:p>
            <a:endParaRPr lang="en-GB" sz="1200" dirty="0"/>
          </a:p>
          <a:p>
            <a:r>
              <a:rPr lang="en-GB" sz="1200" dirty="0"/>
              <a:t>5 Carbons-		6 Carbons-</a:t>
            </a:r>
          </a:p>
          <a:p>
            <a:endParaRPr lang="en-GB" sz="1200" dirty="0"/>
          </a:p>
          <a:p>
            <a:r>
              <a:rPr lang="en-GB" sz="1200" dirty="0"/>
              <a:t>7 Carbons-		8 Carbons-</a:t>
            </a:r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7BBF0-58B9-4F0D-8F9F-38890EF8BF9B}"/>
              </a:ext>
            </a:extLst>
          </p:cNvPr>
          <p:cNvSpPr txBox="1"/>
          <p:nvPr/>
        </p:nvSpPr>
        <p:spPr>
          <a:xfrm>
            <a:off x="8069999" y="2247837"/>
            <a:ext cx="40101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general formula of:</a:t>
            </a:r>
          </a:p>
          <a:p>
            <a:r>
              <a:rPr lang="en-GB" sz="1200" dirty="0"/>
              <a:t>1. alkanes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 alkenes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3. cycloalkanes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2CC8BA-1673-468C-AD7E-9C89F10E0334}"/>
              </a:ext>
            </a:extLst>
          </p:cNvPr>
          <p:cNvSpPr txBox="1"/>
          <p:nvPr/>
        </p:nvSpPr>
        <p:spPr>
          <a:xfrm>
            <a:off x="8069999" y="4247846"/>
            <a:ext cx="4010162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2-methylpentane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r>
              <a:rPr lang="en-GB" sz="1200" dirty="0"/>
              <a:t>Draw 2-methylbut-2-ene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537" y="679357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Group of chemicals that share similar chemical properties and the same general formula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907" y="1786172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Increasing size, increases </a:t>
            </a:r>
            <a:r>
              <a:rPr lang="en-GB" sz="1200" dirty="0" err="1" smtClean="0">
                <a:solidFill>
                  <a:srgbClr val="FF0000"/>
                </a:solidFill>
              </a:rPr>
              <a:t>mp’s</a:t>
            </a:r>
            <a:r>
              <a:rPr lang="en-GB" sz="1200" dirty="0" smtClean="0">
                <a:solidFill>
                  <a:srgbClr val="FF0000"/>
                </a:solidFill>
              </a:rPr>
              <a:t>/</a:t>
            </a:r>
            <a:r>
              <a:rPr lang="en-GB" sz="1200" dirty="0" err="1" smtClean="0">
                <a:solidFill>
                  <a:srgbClr val="FF0000"/>
                </a:solidFill>
              </a:rPr>
              <a:t>bp’s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907" y="2730078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Larger molecules have stronger intermolecular forces which need more energy to overcome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537" y="3725164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Molecules made of hydrogen and carbon  only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537" y="4740827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Molecules with no C=C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537" y="5470408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Molecules with C=C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454" y="6287124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Unsaturated molecules decolourise bromine water immediately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8983" y="583564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meth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178" y="570499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eth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68983" y="978003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prop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62178" y="957822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but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81862" y="1347435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pent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62178" y="1347435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hex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72014" y="1707476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FF0000"/>
                </a:solidFill>
              </a:rPr>
              <a:t>hept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5057" y="1724163"/>
            <a:ext cx="675750" cy="27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Oct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92166" y="2792284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Chains of carbons, all single bonds, 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2n+2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1523" y="3314951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End in ‘ane’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00257" y="4291387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Chains, have C=C, 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1523" y="4871519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End in ‘ene’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92166" y="5718324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Rings, all single bonds, 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92166" y="6369199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Start with ‘cyclo’ end in ‘ane’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81115" y="771689"/>
            <a:ext cx="3543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1. Identify the longest chain (that contains  the FG)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81115" y="956356"/>
            <a:ext cx="3543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2. Name the parent giving the FG the LOWEST number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03215" y="1189813"/>
            <a:ext cx="3543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3. Identify, name and number any branches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03215" y="1430477"/>
            <a:ext cx="3809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4. Group any like branches and add a prefix (</a:t>
            </a:r>
            <a:r>
              <a:rPr lang="en-GB" sz="1200" dirty="0" err="1" smtClean="0">
                <a:solidFill>
                  <a:srgbClr val="FF0000"/>
                </a:solidFill>
              </a:rPr>
              <a:t>eg</a:t>
            </a:r>
            <a:r>
              <a:rPr lang="en-GB" sz="1200" dirty="0" smtClean="0">
                <a:solidFill>
                  <a:srgbClr val="FF0000"/>
                </a:solidFill>
              </a:rPr>
              <a:t> dimethyl)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81115" y="1660347"/>
            <a:ext cx="383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5.  Arrange branches in alphabetical order and then write name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98359" y="2711897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2n+2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98359" y="3268189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98359" y="3801839"/>
            <a:ext cx="288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56317" y="4508222"/>
            <a:ext cx="2432910" cy="855604"/>
            <a:chOff x="8656317" y="4508222"/>
            <a:chExt cx="2432910" cy="855604"/>
          </a:xfrm>
        </p:grpSpPr>
        <p:sp>
          <p:nvSpPr>
            <p:cNvPr id="57" name="TextBox 56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9630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354146" y="4808090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260271" y="508110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CH</a:t>
              </a:r>
              <a:r>
                <a:rPr lang="en-GB" sz="1200" baseline="-25000" dirty="0" smtClean="0">
                  <a:solidFill>
                    <a:srgbClr val="FF0000"/>
                  </a:solidFill>
                </a:rPr>
                <a:t>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Connector 4"/>
            <p:cNvCxnSpPr>
              <a:endCxn id="58" idx="1"/>
            </p:cNvCxnSpPr>
            <p:nvPr/>
          </p:nvCxnSpPr>
          <p:spPr>
            <a:xfrm>
              <a:off x="9172734" y="49404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233498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0588016" y="494489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8995140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9333918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9707267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10054848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10054847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0419179" y="47939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10419178" y="509354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0357364" y="4508222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0639941" y="481654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357364" y="5082660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992862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992862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644246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930669" y="508331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789813" y="5718324"/>
            <a:ext cx="2098467" cy="854953"/>
            <a:chOff x="8656317" y="4508873"/>
            <a:chExt cx="2098467" cy="854953"/>
          </a:xfrm>
        </p:grpSpPr>
        <p:sp>
          <p:nvSpPr>
            <p:cNvPr id="90" name="TextBox 89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99630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260271" y="508110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CH</a:t>
              </a:r>
              <a:r>
                <a:rPr lang="en-GB" sz="1200" baseline="-25000" dirty="0" smtClean="0">
                  <a:solidFill>
                    <a:srgbClr val="FF0000"/>
                  </a:solidFill>
                </a:rPr>
                <a:t>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Connector 95"/>
            <p:cNvCxnSpPr>
              <a:endCxn id="91" idx="1"/>
            </p:cNvCxnSpPr>
            <p:nvPr/>
          </p:nvCxnSpPr>
          <p:spPr>
            <a:xfrm>
              <a:off x="9172734" y="49404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9530010" y="4961324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0233498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530010" y="492867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8995140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9333918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9707267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10054848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10054847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0305498" y="479426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992862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992862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644246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930669" y="508331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29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2–Homologous series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81" y="470789"/>
            <a:ext cx="37327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isomers?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933209" y="5039622"/>
            <a:ext cx="401016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product made when hydrogen reacts with ethene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FBA1D-75F2-4E60-9D64-33BF6CA5123F}"/>
              </a:ext>
            </a:extLst>
          </p:cNvPr>
          <p:cNvSpPr txBox="1"/>
          <p:nvPr/>
        </p:nvSpPr>
        <p:spPr>
          <a:xfrm>
            <a:off x="78884" y="1646509"/>
            <a:ext cx="373272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butane and one of its isomers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ED9E4-A523-4C50-B1C7-1A4DA7943A68}"/>
              </a:ext>
            </a:extLst>
          </p:cNvPr>
          <p:cNvSpPr txBox="1"/>
          <p:nvPr/>
        </p:nvSpPr>
        <p:spPr>
          <a:xfrm>
            <a:off x="8102955" y="4845386"/>
            <a:ext cx="401016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product made when bromine reacts with but-1-ene.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5A47B-86DA-4ED8-A693-5CA3876F4E7F}"/>
              </a:ext>
            </a:extLst>
          </p:cNvPr>
          <p:cNvSpPr txBox="1"/>
          <p:nvPr/>
        </p:nvSpPr>
        <p:spPr>
          <a:xfrm>
            <a:off x="3935863" y="2791514"/>
            <a:ext cx="401016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an addition reaction?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85B74-D033-4D45-AEB4-D746EB23F074}"/>
              </a:ext>
            </a:extLst>
          </p:cNvPr>
          <p:cNvSpPr txBox="1"/>
          <p:nvPr/>
        </p:nvSpPr>
        <p:spPr>
          <a:xfrm>
            <a:off x="3943606" y="464206"/>
            <a:ext cx="399976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hex-1-ene and one of its isomers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4DA818-D1DF-413B-90A7-59C3B6717164}"/>
              </a:ext>
            </a:extLst>
          </p:cNvPr>
          <p:cNvSpPr txBox="1"/>
          <p:nvPr/>
        </p:nvSpPr>
        <p:spPr>
          <a:xfrm>
            <a:off x="78884" y="3761392"/>
            <a:ext cx="373272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propene and one of its isomers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6A56B-1537-4C70-BC7F-F3540DF678C9}"/>
              </a:ext>
            </a:extLst>
          </p:cNvPr>
          <p:cNvSpPr txBox="1"/>
          <p:nvPr/>
        </p:nvSpPr>
        <p:spPr>
          <a:xfrm>
            <a:off x="3924556" y="3831977"/>
            <a:ext cx="4010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meant by hydrogenation?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90C2D-D4A5-46E8-8ED1-314990494C68}"/>
              </a:ext>
            </a:extLst>
          </p:cNvPr>
          <p:cNvSpPr txBox="1"/>
          <p:nvPr/>
        </p:nvSpPr>
        <p:spPr>
          <a:xfrm>
            <a:off x="8078182" y="446180"/>
            <a:ext cx="4010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meant by hydration?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FEDE3C-4336-4E5D-89F9-20BE6A919D05}"/>
              </a:ext>
            </a:extLst>
          </p:cNvPr>
          <p:cNvSpPr txBox="1"/>
          <p:nvPr/>
        </p:nvSpPr>
        <p:spPr>
          <a:xfrm>
            <a:off x="8102953" y="3463482"/>
            <a:ext cx="4010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meant by halogenation?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EF64B-8C4E-4427-A0CF-CE06D0A1A7F0}"/>
              </a:ext>
            </a:extLst>
          </p:cNvPr>
          <p:cNvSpPr txBox="1"/>
          <p:nvPr/>
        </p:nvSpPr>
        <p:spPr>
          <a:xfrm>
            <a:off x="8087468" y="1784516"/>
            <a:ext cx="401016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product made when water reacts with propene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290" y="747787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Molecules with the same molecular formula but different structural formula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2263" y="1869252"/>
            <a:ext cx="2114402" cy="854953"/>
            <a:chOff x="8656317" y="4508873"/>
            <a:chExt cx="2114402" cy="854953"/>
          </a:xfrm>
        </p:grpSpPr>
        <p:sp>
          <p:nvSpPr>
            <p:cNvPr id="23" name="TextBox 22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99630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260271" y="508110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>
              <a:endCxn id="26" idx="1"/>
            </p:cNvCxnSpPr>
            <p:nvPr/>
          </p:nvCxnSpPr>
          <p:spPr>
            <a:xfrm>
              <a:off x="9172734" y="49404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233498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995140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9333918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707267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0054848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0054847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0321433" y="481654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92862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992862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644246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930669" y="508331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51433" y="2630142"/>
            <a:ext cx="1753310" cy="854953"/>
            <a:chOff x="8656317" y="4508873"/>
            <a:chExt cx="1753310" cy="854953"/>
          </a:xfrm>
        </p:grpSpPr>
        <p:sp>
          <p:nvSpPr>
            <p:cNvPr id="88" name="TextBox 87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260271" y="508110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CH</a:t>
              </a:r>
              <a:r>
                <a:rPr lang="en-GB" sz="1200" baseline="-25000" dirty="0" smtClean="0">
                  <a:solidFill>
                    <a:srgbClr val="FF0000"/>
                  </a:solidFill>
                </a:rPr>
                <a:t>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94" name="Straight Connector 93"/>
            <p:cNvCxnSpPr>
              <a:endCxn id="89" idx="1"/>
            </p:cNvCxnSpPr>
            <p:nvPr/>
          </p:nvCxnSpPr>
          <p:spPr>
            <a:xfrm>
              <a:off x="9172734" y="49404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8995140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9333918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9707267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9960341" y="480907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644246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930669" y="508331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2755" y="4115919"/>
            <a:ext cx="1765701" cy="851437"/>
            <a:chOff x="8656317" y="4508873"/>
            <a:chExt cx="1765701" cy="851437"/>
          </a:xfrm>
        </p:grpSpPr>
        <p:sp>
          <p:nvSpPr>
            <p:cNvPr id="122" name="TextBox 121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27" name="Straight Connector 126"/>
            <p:cNvCxnSpPr>
              <a:endCxn id="123" idx="1"/>
            </p:cNvCxnSpPr>
            <p:nvPr/>
          </p:nvCxnSpPr>
          <p:spPr>
            <a:xfrm>
              <a:off x="9172734" y="49404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9530010" y="492044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896448" y="494279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8995140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9972732" y="481812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930669" y="508331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9530327" y="495697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2041726" y="4487456"/>
            <a:ext cx="1314392" cy="1104331"/>
            <a:chOff x="9002229" y="4565313"/>
            <a:chExt cx="1314392" cy="1104331"/>
          </a:xfrm>
        </p:grpSpPr>
        <p:sp>
          <p:nvSpPr>
            <p:cNvPr id="151" name="TextBox 150"/>
            <p:cNvSpPr txBox="1"/>
            <p:nvPr/>
          </p:nvSpPr>
          <p:spPr>
            <a:xfrm>
              <a:off x="9446905" y="4843868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599608" y="5106002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9285088" y="5106001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54" name="Straight Connector 153"/>
            <p:cNvCxnSpPr>
              <a:endCxn id="152" idx="1"/>
            </p:cNvCxnSpPr>
            <p:nvPr/>
          </p:nvCxnSpPr>
          <p:spPr>
            <a:xfrm>
              <a:off x="9491840" y="524450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9801817" y="524449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9211659" y="524450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>
              <a:off x="9350210" y="538300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2700000">
              <a:off x="9416627" y="483617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9667992" y="538300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9867335" y="5107510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9606426" y="538892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9258090" y="456531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9002229" y="510600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9644434" y="45880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9283888" y="539264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rot="18900000" flipH="1">
              <a:off x="9417171" y="511482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8900000" flipH="1">
              <a:off x="9640049" y="486323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2700000">
              <a:off x="9599283" y="511087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4194663" y="814612"/>
            <a:ext cx="2729927" cy="854953"/>
            <a:chOff x="8656317" y="4508873"/>
            <a:chExt cx="2729927" cy="854953"/>
          </a:xfrm>
        </p:grpSpPr>
        <p:sp>
          <p:nvSpPr>
            <p:cNvPr id="174" name="TextBox 173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9996303" y="4801964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9172734" y="4929534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0856082" y="4934904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9707267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10054848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10054847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0936958" y="478965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9992862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9992862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9644246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0318077" y="4801104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10201298" y="493960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10376622" y="479310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TextBox 207"/>
            <p:cNvSpPr txBox="1"/>
            <p:nvPr/>
          </p:nvSpPr>
          <p:spPr>
            <a:xfrm>
              <a:off x="10314636" y="451152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0314636" y="508596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0640485" y="4799100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>
            <a:xfrm>
              <a:off x="10523706" y="493759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699030" y="479109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10637044" y="450952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0637044" y="508396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>
            <a:xfrm rot="5400000">
              <a:off x="10387686" y="508480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10712296" y="50869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9173181" y="495867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9" name="Group 258"/>
          <p:cNvGrpSpPr/>
          <p:nvPr/>
        </p:nvGrpSpPr>
        <p:grpSpPr>
          <a:xfrm>
            <a:off x="5168535" y="1808822"/>
            <a:ext cx="2729927" cy="864658"/>
            <a:chOff x="8656317" y="4508873"/>
            <a:chExt cx="2729927" cy="864658"/>
          </a:xfrm>
        </p:grpSpPr>
        <p:sp>
          <p:nvSpPr>
            <p:cNvPr id="260" name="TextBox 259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9996303" y="4801964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9175468" y="493879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9530010" y="49277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10856082" y="4934904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9000168" y="509451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10054848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10054847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5" name="TextBox 274"/>
            <p:cNvSpPr txBox="1"/>
            <p:nvPr/>
          </p:nvSpPr>
          <p:spPr>
            <a:xfrm>
              <a:off x="10936958" y="478965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9992862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9992862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8937147" y="5096532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10318077" y="4801104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84" name="Straight Connector 283"/>
            <p:cNvCxnSpPr/>
            <p:nvPr/>
          </p:nvCxnSpPr>
          <p:spPr>
            <a:xfrm>
              <a:off x="10201298" y="493960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5400000">
              <a:off x="10376622" y="479310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6" name="TextBox 285"/>
            <p:cNvSpPr txBox="1"/>
            <p:nvPr/>
          </p:nvSpPr>
          <p:spPr>
            <a:xfrm>
              <a:off x="10314636" y="451152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0314636" y="508596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0640485" y="4799100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>
            <a:xfrm>
              <a:off x="10523706" y="493759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5400000">
              <a:off x="10699030" y="479109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10637044" y="450952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10637044" y="508396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93" name="Straight Connector 292"/>
            <p:cNvCxnSpPr/>
            <p:nvPr/>
          </p:nvCxnSpPr>
          <p:spPr>
            <a:xfrm rot="5400000">
              <a:off x="10387686" y="508480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10712296" y="50869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9528528" y="49525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6" name="TextBox 295"/>
          <p:cNvSpPr txBox="1"/>
          <p:nvPr/>
        </p:nvSpPr>
        <p:spPr>
          <a:xfrm>
            <a:off x="4272686" y="3123343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C=C breaks open and a molecule adds into the newly created spaces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4212635" y="4212102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Addition reaction with hydrogen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8354195" y="877394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Addition reaction with 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8472305" y="3925146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Addition reaction with a halogen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4075084" y="5294069"/>
            <a:ext cx="2173244" cy="570090"/>
            <a:chOff x="8656317" y="4508873"/>
            <a:chExt cx="2173244" cy="570090"/>
          </a:xfrm>
        </p:grpSpPr>
        <p:sp>
          <p:nvSpPr>
            <p:cNvPr id="301" name="TextBox 300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9172734" y="4929534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10280058" y="493929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6" name="TextBox 315"/>
            <p:cNvSpPr txBox="1"/>
            <p:nvPr/>
          </p:nvSpPr>
          <p:spPr>
            <a:xfrm>
              <a:off x="10380275" y="479770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9602010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0034036" y="479038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36" name="Straight Connector 335"/>
            <p:cNvCxnSpPr/>
            <p:nvPr/>
          </p:nvCxnSpPr>
          <p:spPr>
            <a:xfrm>
              <a:off x="9173181" y="495867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7" name="TextBox 336"/>
          <p:cNvSpPr txBox="1"/>
          <p:nvPr/>
        </p:nvSpPr>
        <p:spPr>
          <a:xfrm>
            <a:off x="5244793" y="5564866"/>
            <a:ext cx="20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5898651" y="5885050"/>
            <a:ext cx="20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339" name="Group 338"/>
          <p:cNvGrpSpPr/>
          <p:nvPr/>
        </p:nvGrpSpPr>
        <p:grpSpPr>
          <a:xfrm>
            <a:off x="6206052" y="5881765"/>
            <a:ext cx="1394979" cy="873808"/>
            <a:chOff x="8656317" y="4508873"/>
            <a:chExt cx="1394979" cy="873808"/>
          </a:xfrm>
        </p:grpSpPr>
        <p:sp>
          <p:nvSpPr>
            <p:cNvPr id="340" name="TextBox 339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42" name="Straight Connector 341"/>
            <p:cNvCxnSpPr/>
            <p:nvPr/>
          </p:nvCxnSpPr>
          <p:spPr>
            <a:xfrm>
              <a:off x="9172734" y="494156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8" name="TextBox 347"/>
            <p:cNvSpPr txBox="1"/>
            <p:nvPr/>
          </p:nvSpPr>
          <p:spPr>
            <a:xfrm>
              <a:off x="9273839" y="5105682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9602010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927027" y="508622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57" name="Straight Connector 356"/>
            <p:cNvCxnSpPr/>
            <p:nvPr/>
          </p:nvCxnSpPr>
          <p:spPr>
            <a:xfrm rot="5400000">
              <a:off x="9340832" y="508627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5400000">
              <a:off x="9340832" y="508628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>
              <a:off x="9002941" y="508628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1" name="Group 360"/>
          <p:cNvGrpSpPr/>
          <p:nvPr/>
        </p:nvGrpSpPr>
        <p:grpSpPr>
          <a:xfrm>
            <a:off x="8102953" y="2041832"/>
            <a:ext cx="2564628" cy="864658"/>
            <a:chOff x="8656317" y="4508873"/>
            <a:chExt cx="2564628" cy="864658"/>
          </a:xfrm>
        </p:grpSpPr>
        <p:sp>
          <p:nvSpPr>
            <p:cNvPr id="362" name="TextBox 361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66" name="Straight Connector 365"/>
            <p:cNvCxnSpPr/>
            <p:nvPr/>
          </p:nvCxnSpPr>
          <p:spPr>
            <a:xfrm>
              <a:off x="9175468" y="493879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9530010" y="49277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>
              <a:off x="9000168" y="509451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7" name="TextBox 376"/>
            <p:cNvSpPr txBox="1"/>
            <p:nvPr/>
          </p:nvSpPr>
          <p:spPr>
            <a:xfrm>
              <a:off x="9944728" y="480705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8937147" y="5096532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10263884" y="4810145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+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>
            <a:xfrm rot="2700000">
              <a:off x="10749036" y="479609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8" name="TextBox 387"/>
            <p:cNvSpPr txBox="1"/>
            <p:nvPr/>
          </p:nvSpPr>
          <p:spPr>
            <a:xfrm>
              <a:off x="10416505" y="475799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10695117" y="504199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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10596763" y="4530052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O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10771659" y="476254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397" name="Straight Connector 396"/>
            <p:cNvCxnSpPr/>
            <p:nvPr/>
          </p:nvCxnSpPr>
          <p:spPr>
            <a:xfrm>
              <a:off x="9533123" y="495256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8900000" flipH="1">
              <a:off x="10575194" y="479211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9" name="Group 398"/>
          <p:cNvGrpSpPr/>
          <p:nvPr/>
        </p:nvGrpSpPr>
        <p:grpSpPr>
          <a:xfrm>
            <a:off x="10413057" y="2460722"/>
            <a:ext cx="1737697" cy="875235"/>
            <a:chOff x="8656317" y="4508873"/>
            <a:chExt cx="1737697" cy="875235"/>
          </a:xfrm>
        </p:grpSpPr>
        <p:sp>
          <p:nvSpPr>
            <p:cNvPr id="400" name="TextBox 399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02" name="TextBox 401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03" name="Straight Connector 402"/>
            <p:cNvCxnSpPr/>
            <p:nvPr/>
          </p:nvCxnSpPr>
          <p:spPr>
            <a:xfrm>
              <a:off x="9175468" y="493879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>
              <a:off x="9530010" y="494509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9000168" y="509451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1" name="TextBox 410"/>
            <p:cNvSpPr txBox="1"/>
            <p:nvPr/>
          </p:nvSpPr>
          <p:spPr>
            <a:xfrm>
              <a:off x="9944728" y="480705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8937147" y="5096532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8930669" y="450887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8656317" y="480110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25" name="Straight Connector 424"/>
            <p:cNvCxnSpPr/>
            <p:nvPr/>
          </p:nvCxnSpPr>
          <p:spPr>
            <a:xfrm rot="16200000">
              <a:off x="9346487" y="509744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16200000">
              <a:off x="9707267" y="508404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7" name="TextBox 426"/>
            <p:cNvSpPr txBox="1"/>
            <p:nvPr/>
          </p:nvSpPr>
          <p:spPr>
            <a:xfrm>
              <a:off x="9280502" y="5104840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9654881" y="510710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OH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18682" y="5146562"/>
            <a:ext cx="2741099" cy="1198846"/>
            <a:chOff x="8318682" y="5146562"/>
            <a:chExt cx="2741099" cy="1198846"/>
          </a:xfrm>
        </p:grpSpPr>
        <p:grpSp>
          <p:nvGrpSpPr>
            <p:cNvPr id="429" name="Group 428"/>
            <p:cNvGrpSpPr/>
            <p:nvPr/>
          </p:nvGrpSpPr>
          <p:grpSpPr>
            <a:xfrm>
              <a:off x="8318682" y="5146562"/>
              <a:ext cx="2741099" cy="1198846"/>
              <a:chOff x="8656317" y="4499829"/>
              <a:chExt cx="2741099" cy="1198846"/>
            </a:xfrm>
          </p:grpSpPr>
          <p:sp>
            <p:nvSpPr>
              <p:cNvPr id="430" name="TextBox 429"/>
              <p:cNvSpPr txBox="1"/>
              <p:nvPr/>
            </p:nvSpPr>
            <p:spPr>
              <a:xfrm>
                <a:off x="8943468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9280502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9638344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33" name="Straight Connector 432"/>
              <p:cNvCxnSpPr/>
              <p:nvPr/>
            </p:nvCxnSpPr>
            <p:spPr>
              <a:xfrm>
                <a:off x="9175468" y="4953350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9530010" y="4927763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>
                <a:off x="9879524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>
                <a:off x="8855830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>
                <a:off x="8995141" y="47939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5400000">
                <a:off x="9333919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>
                <a:off x="9707268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5400000">
                <a:off x="9705202" y="5109743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2" name="TextBox 441"/>
              <p:cNvSpPr txBox="1"/>
              <p:nvPr/>
            </p:nvSpPr>
            <p:spPr>
              <a:xfrm>
                <a:off x="9644246" y="451238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>
                <a:off x="9642181" y="5111764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8930669" y="4508873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9270667" y="449982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6" name="TextBox 445"/>
              <p:cNvSpPr txBox="1"/>
              <p:nvPr/>
            </p:nvSpPr>
            <p:spPr>
              <a:xfrm>
                <a:off x="8656317" y="4801104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>
                <a:off x="10496206" y="4814062"/>
                <a:ext cx="249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+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10739708" y="4805986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Br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0" name="TextBox 449"/>
              <p:cNvSpPr txBox="1"/>
              <p:nvPr/>
            </p:nvSpPr>
            <p:spPr>
              <a:xfrm>
                <a:off x="10286267" y="5421676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2" name="TextBox 451"/>
              <p:cNvSpPr txBox="1"/>
              <p:nvPr/>
            </p:nvSpPr>
            <p:spPr>
              <a:xfrm>
                <a:off x="11075910" y="4814063"/>
                <a:ext cx="321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Br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53" name="Straight Connector 452"/>
              <p:cNvCxnSpPr/>
              <p:nvPr/>
            </p:nvCxnSpPr>
            <p:spPr>
              <a:xfrm>
                <a:off x="9177330" y="4928355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>
                <a:off x="10991716" y="4944484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6" name="TextBox 455"/>
            <p:cNvSpPr txBox="1"/>
            <p:nvPr/>
          </p:nvSpPr>
          <p:spPr>
            <a:xfrm>
              <a:off x="9639255" y="544514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57" name="Straight Connector 456"/>
            <p:cNvCxnSpPr/>
            <p:nvPr/>
          </p:nvCxnSpPr>
          <p:spPr>
            <a:xfrm>
              <a:off x="9880435" y="558364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rot="5400000">
              <a:off x="9708179" y="542840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>
            <a:xfrm rot="5400000">
              <a:off x="9706113" y="575292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0" name="TextBox 459"/>
            <p:cNvSpPr txBox="1"/>
            <p:nvPr/>
          </p:nvSpPr>
          <p:spPr>
            <a:xfrm>
              <a:off x="9945639" y="5450231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9645157" y="515556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9643092" y="575494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6" name="Group 485"/>
          <p:cNvGrpSpPr/>
          <p:nvPr/>
        </p:nvGrpSpPr>
        <p:grpSpPr>
          <a:xfrm>
            <a:off x="10164892" y="5711050"/>
            <a:ext cx="2095526" cy="896738"/>
            <a:chOff x="8318682" y="5146562"/>
            <a:chExt cx="2095526" cy="896738"/>
          </a:xfrm>
        </p:grpSpPr>
        <p:grpSp>
          <p:nvGrpSpPr>
            <p:cNvPr id="487" name="Group 486"/>
            <p:cNvGrpSpPr/>
            <p:nvPr/>
          </p:nvGrpSpPr>
          <p:grpSpPr>
            <a:xfrm>
              <a:off x="8318682" y="5146562"/>
              <a:ext cx="1437215" cy="896738"/>
              <a:chOff x="8656317" y="4499829"/>
              <a:chExt cx="1437215" cy="896738"/>
            </a:xfrm>
          </p:grpSpPr>
          <p:sp>
            <p:nvSpPr>
              <p:cNvPr id="495" name="TextBox 494"/>
              <p:cNvSpPr txBox="1"/>
              <p:nvPr/>
            </p:nvSpPr>
            <p:spPr>
              <a:xfrm>
                <a:off x="8943468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6" name="TextBox 495"/>
              <p:cNvSpPr txBox="1"/>
              <p:nvPr/>
            </p:nvSpPr>
            <p:spPr>
              <a:xfrm>
                <a:off x="9280502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7" name="TextBox 496"/>
              <p:cNvSpPr txBox="1"/>
              <p:nvPr/>
            </p:nvSpPr>
            <p:spPr>
              <a:xfrm>
                <a:off x="9638344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98" name="Straight Connector 497"/>
              <p:cNvCxnSpPr/>
              <p:nvPr/>
            </p:nvCxnSpPr>
            <p:spPr>
              <a:xfrm>
                <a:off x="9175060" y="494727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>
                <a:off x="9530087" y="4945514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>
                <a:off x="9879524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>
                <a:off x="8855830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5400000">
                <a:off x="8995141" y="47939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>
                <a:off x="9333919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5400000">
                <a:off x="9707268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5400000">
                <a:off x="9705202" y="5109743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6" name="TextBox 505"/>
              <p:cNvSpPr txBox="1"/>
              <p:nvPr/>
            </p:nvSpPr>
            <p:spPr>
              <a:xfrm>
                <a:off x="9644246" y="451238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7" name="TextBox 506"/>
              <p:cNvSpPr txBox="1"/>
              <p:nvPr/>
            </p:nvSpPr>
            <p:spPr>
              <a:xfrm>
                <a:off x="9642181" y="5111764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8" name="TextBox 507"/>
              <p:cNvSpPr txBox="1"/>
              <p:nvPr/>
            </p:nvSpPr>
            <p:spPr>
              <a:xfrm>
                <a:off x="8930669" y="4508873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9" name="TextBox 508"/>
              <p:cNvSpPr txBox="1"/>
              <p:nvPr/>
            </p:nvSpPr>
            <p:spPr>
              <a:xfrm>
                <a:off x="9270667" y="449982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0" name="TextBox 509"/>
              <p:cNvSpPr txBox="1"/>
              <p:nvPr/>
            </p:nvSpPr>
            <p:spPr>
              <a:xfrm>
                <a:off x="8656317" y="4801104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2" name="TextBox 511"/>
              <p:cNvSpPr txBox="1"/>
              <p:nvPr/>
            </p:nvSpPr>
            <p:spPr>
              <a:xfrm>
                <a:off x="9285320" y="5115317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Br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4" name="TextBox 513"/>
              <p:cNvSpPr txBox="1"/>
              <p:nvPr/>
            </p:nvSpPr>
            <p:spPr>
              <a:xfrm>
                <a:off x="8946137" y="5119568"/>
                <a:ext cx="321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Br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17" name="Straight Connector 516"/>
              <p:cNvCxnSpPr/>
              <p:nvPr/>
            </p:nvCxnSpPr>
            <p:spPr>
              <a:xfrm rot="5400000">
                <a:off x="9004702" y="510679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8" name="TextBox 487"/>
            <p:cNvSpPr txBox="1"/>
            <p:nvPr/>
          </p:nvSpPr>
          <p:spPr>
            <a:xfrm>
              <a:off x="9639255" y="544514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89" name="Straight Connector 488"/>
            <p:cNvCxnSpPr/>
            <p:nvPr/>
          </p:nvCxnSpPr>
          <p:spPr>
            <a:xfrm>
              <a:off x="9880435" y="558364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 rot="5400000">
              <a:off x="9708179" y="542840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rot="5400000">
              <a:off x="9706113" y="575292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2" name="TextBox 491"/>
            <p:cNvSpPr txBox="1"/>
            <p:nvPr/>
          </p:nvSpPr>
          <p:spPr>
            <a:xfrm>
              <a:off x="9964922" y="546154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9645157" y="515556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94" name="TextBox 493"/>
            <p:cNvSpPr txBox="1"/>
            <p:nvPr/>
          </p:nvSpPr>
          <p:spPr>
            <a:xfrm>
              <a:off x="9643092" y="575494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518" name="Straight Connector 517"/>
            <p:cNvCxnSpPr/>
            <p:nvPr/>
          </p:nvCxnSpPr>
          <p:spPr>
            <a:xfrm rot="5400000">
              <a:off x="9005613" y="574997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1961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 Everyday consumer products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81" y="470789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alcohol </a:t>
            </a:r>
            <a:r>
              <a:rPr lang="en-GB" sz="1200" dirty="0" smtClean="0"/>
              <a:t> </a:t>
            </a:r>
            <a:r>
              <a:rPr lang="en-GB" sz="1200" dirty="0"/>
              <a:t>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8040788" y="440320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full structural formula of butan-2-ol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ED9E4-A523-4C50-B1C7-1A4DA7943A68}"/>
              </a:ext>
            </a:extLst>
          </p:cNvPr>
          <p:cNvSpPr txBox="1"/>
          <p:nvPr/>
        </p:nvSpPr>
        <p:spPr>
          <a:xfrm>
            <a:off x="8040787" y="2522935"/>
            <a:ext cx="401016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molecular formula of propan-1-ol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85B74-D033-4D45-AEB4-D746EB23F074}"/>
              </a:ext>
            </a:extLst>
          </p:cNvPr>
          <p:cNvSpPr txBox="1"/>
          <p:nvPr/>
        </p:nvSpPr>
        <p:spPr>
          <a:xfrm>
            <a:off x="70980" y="3655898"/>
            <a:ext cx="373272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general formula of </a:t>
            </a:r>
            <a:r>
              <a:rPr lang="en-GB" sz="1200" dirty="0" smtClean="0"/>
              <a:t>alcohols?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EF64B-8C4E-4427-A0CF-CE06D0A1A7F0}"/>
              </a:ext>
            </a:extLst>
          </p:cNvPr>
          <p:cNvSpPr txBox="1"/>
          <p:nvPr/>
        </p:nvSpPr>
        <p:spPr>
          <a:xfrm>
            <a:off x="8040787" y="1476337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shortened structural formula of hexan-3-ol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114C59-0562-4474-9148-FF4518339010}"/>
              </a:ext>
            </a:extLst>
          </p:cNvPr>
          <p:cNvSpPr txBox="1"/>
          <p:nvPr/>
        </p:nvSpPr>
        <p:spPr>
          <a:xfrm>
            <a:off x="70981" y="2086238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name is given to the functional group of </a:t>
            </a:r>
            <a:r>
              <a:rPr lang="en-GB" sz="1200" dirty="0" smtClean="0"/>
              <a:t>alcohols?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8A081F-424F-45D6-884F-CEB8F4C76F82}"/>
              </a:ext>
            </a:extLst>
          </p:cNvPr>
          <p:cNvSpPr txBox="1"/>
          <p:nvPr/>
        </p:nvSpPr>
        <p:spPr>
          <a:xfrm>
            <a:off x="70980" y="4539724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happens to the solubility of </a:t>
            </a:r>
            <a:r>
              <a:rPr lang="en-GB" sz="1200" dirty="0" smtClean="0"/>
              <a:t>as </a:t>
            </a:r>
            <a:r>
              <a:rPr lang="en-GB" sz="1200" dirty="0"/>
              <a:t>their size increases</a:t>
            </a:r>
            <a:r>
              <a:rPr lang="en-GB" sz="1200" dirty="0" smtClean="0"/>
              <a:t>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D296CB-E969-4931-B057-B3E62A6F56B0}"/>
              </a:ext>
            </a:extLst>
          </p:cNvPr>
          <p:cNvSpPr txBox="1"/>
          <p:nvPr/>
        </p:nvSpPr>
        <p:spPr>
          <a:xfrm>
            <a:off x="70980" y="5594512"/>
            <a:ext cx="37327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as alcohols </a:t>
            </a:r>
            <a:r>
              <a:rPr lang="en-GB" sz="1200" dirty="0" smtClean="0"/>
              <a:t>increase </a:t>
            </a:r>
            <a:r>
              <a:rPr lang="en-GB" sz="1200" dirty="0"/>
              <a:t>in size their melting and boiling points increase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AA8424-F5BD-4EB5-9EE8-5B4336A839DC}"/>
              </a:ext>
            </a:extLst>
          </p:cNvPr>
          <p:cNvSpPr txBox="1"/>
          <p:nvPr/>
        </p:nvSpPr>
        <p:spPr>
          <a:xfrm>
            <a:off x="3928606" y="477318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carboxylic acid </a:t>
            </a:r>
            <a:r>
              <a:rPr lang="en-GB" sz="1200" dirty="0" smtClean="0"/>
              <a:t> </a:t>
            </a:r>
            <a:r>
              <a:rPr lang="en-GB" sz="1200" dirty="0"/>
              <a:t>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F96E25-431E-42C2-8D91-1136BED35117}"/>
              </a:ext>
            </a:extLst>
          </p:cNvPr>
          <p:cNvSpPr txBox="1"/>
          <p:nvPr/>
        </p:nvSpPr>
        <p:spPr>
          <a:xfrm>
            <a:off x="3928605" y="3662427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carboxylic </a:t>
            </a:r>
            <a:r>
              <a:rPr lang="en-GB" sz="1200" dirty="0" smtClean="0"/>
              <a:t>acid </a:t>
            </a:r>
            <a:r>
              <a:rPr lang="en-GB" sz="1200" dirty="0"/>
              <a:t>is the main component of vinegar?</a:t>
            </a:r>
          </a:p>
          <a:p>
            <a:r>
              <a:rPr lang="en-GB" sz="1200" dirty="0"/>
              <a:t>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9747D4-E4B8-4157-BBBC-51401CC3DFAC}"/>
              </a:ext>
            </a:extLst>
          </p:cNvPr>
          <p:cNvSpPr txBox="1"/>
          <p:nvPr/>
        </p:nvSpPr>
        <p:spPr>
          <a:xfrm>
            <a:off x="3928606" y="2092767"/>
            <a:ext cx="373272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name is given to the functional group of carboxylic </a:t>
            </a:r>
            <a:r>
              <a:rPr lang="en-GB" sz="1200" dirty="0" smtClean="0"/>
              <a:t>acids?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837B89-2076-45D4-8A84-6CFA00CC7E42}"/>
              </a:ext>
            </a:extLst>
          </p:cNvPr>
          <p:cNvSpPr txBox="1"/>
          <p:nvPr/>
        </p:nvSpPr>
        <p:spPr>
          <a:xfrm>
            <a:off x="3928605" y="4546253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happens to the solubility of carboxylic </a:t>
            </a:r>
            <a:r>
              <a:rPr lang="en-GB" sz="1200" dirty="0" smtClean="0"/>
              <a:t>acid </a:t>
            </a:r>
            <a:r>
              <a:rPr lang="en-GB" sz="1200" dirty="0"/>
              <a:t>as their size increases?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B97F50-FAA9-4F52-A5BC-0FFFD6D9AF0A}"/>
              </a:ext>
            </a:extLst>
          </p:cNvPr>
          <p:cNvSpPr txBox="1"/>
          <p:nvPr/>
        </p:nvSpPr>
        <p:spPr>
          <a:xfrm>
            <a:off x="3928605" y="5601041"/>
            <a:ext cx="37327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as carboxylic acid </a:t>
            </a:r>
            <a:r>
              <a:rPr lang="en-GB" sz="1200" dirty="0" smtClean="0"/>
              <a:t>increase </a:t>
            </a:r>
            <a:r>
              <a:rPr lang="en-GB" sz="1200" dirty="0"/>
              <a:t>in size their melting and boiling points increase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14A0D9-C991-4BAB-8080-F8E7182BD3C4}"/>
              </a:ext>
            </a:extLst>
          </p:cNvPr>
          <p:cNvSpPr txBox="1"/>
          <p:nvPr/>
        </p:nvSpPr>
        <p:spPr>
          <a:xfrm>
            <a:off x="8040787" y="3569533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full structural formula of heptanoic acid.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BBDB24-8E48-481B-A0E7-0047D2F10FAD}"/>
              </a:ext>
            </a:extLst>
          </p:cNvPr>
          <p:cNvSpPr txBox="1"/>
          <p:nvPr/>
        </p:nvSpPr>
        <p:spPr>
          <a:xfrm>
            <a:off x="8040786" y="5693373"/>
            <a:ext cx="4010161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molecular formula of </a:t>
            </a:r>
            <a:r>
              <a:rPr lang="en-GB" sz="1200" dirty="0" err="1"/>
              <a:t>methanoic</a:t>
            </a:r>
            <a:r>
              <a:rPr lang="en-GB" sz="1200" dirty="0"/>
              <a:t> acid.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044FB-BAFE-410B-A470-700E441C5E67}"/>
              </a:ext>
            </a:extLst>
          </p:cNvPr>
          <p:cNvSpPr txBox="1"/>
          <p:nvPr/>
        </p:nvSpPr>
        <p:spPr>
          <a:xfrm>
            <a:off x="8040787" y="4616131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shortened structural formula of </a:t>
            </a:r>
            <a:r>
              <a:rPr lang="en-GB" sz="1200" dirty="0" err="1"/>
              <a:t>pentanoic</a:t>
            </a:r>
            <a:r>
              <a:rPr lang="en-GB" sz="1200" dirty="0"/>
              <a:t> acid.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236" y="832015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Have a hydroxyl functional group (-OH)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236" y="1470240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Names end in ‘</a:t>
            </a:r>
            <a:r>
              <a:rPr lang="en-GB" sz="1200" dirty="0" err="1" smtClean="0">
                <a:solidFill>
                  <a:srgbClr val="FF0000"/>
                </a:solidFill>
              </a:rPr>
              <a:t>ol</a:t>
            </a:r>
            <a:r>
              <a:rPr lang="en-GB" sz="1200" dirty="0" smtClean="0">
                <a:solidFill>
                  <a:srgbClr val="FF0000"/>
                </a:solidFill>
              </a:rPr>
              <a:t>’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236" y="2677770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hydroxyl functional group (-OH)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688" y="3968266"/>
            <a:ext cx="208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2n+1</a:t>
            </a:r>
            <a:r>
              <a:rPr lang="en-GB" sz="1200" dirty="0" smtClean="0">
                <a:solidFill>
                  <a:srgbClr val="FF0000"/>
                </a:solidFill>
              </a:rPr>
              <a:t>OH     (or C</a:t>
            </a:r>
            <a:r>
              <a:rPr lang="en-GB" sz="1200" baseline="-25000" dirty="0" smtClean="0">
                <a:solidFill>
                  <a:srgbClr val="FF0000"/>
                </a:solidFill>
              </a:rPr>
              <a:t>n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2n+2</a:t>
            </a:r>
            <a:r>
              <a:rPr lang="en-GB" sz="1200" dirty="0" smtClean="0">
                <a:solidFill>
                  <a:srgbClr val="FF0000"/>
                </a:solidFill>
              </a:rPr>
              <a:t>O)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3489" y="4893129"/>
            <a:ext cx="2805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Increasing alcohol size decreases solubility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334" y="6027339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Larger molecules have stronger intermolecular forces which need more energy to overcome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11290" y="881690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Have a carboxyl functional group (-COOH)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11290" y="1484231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End in ‘</a:t>
            </a:r>
            <a:r>
              <a:rPr lang="en-GB" sz="1200" dirty="0" err="1" smtClean="0">
                <a:solidFill>
                  <a:srgbClr val="FF0000"/>
                </a:solidFill>
              </a:rPr>
              <a:t>oic</a:t>
            </a:r>
            <a:r>
              <a:rPr lang="en-GB" sz="1200" dirty="0" smtClean="0">
                <a:solidFill>
                  <a:srgbClr val="FF0000"/>
                </a:solidFill>
              </a:rPr>
              <a:t> acid’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48993" y="2547404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carboxyl functional group (-COOH)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94212" y="2831060"/>
            <a:ext cx="747054" cy="697514"/>
            <a:chOff x="9211659" y="4866075"/>
            <a:chExt cx="747054" cy="697514"/>
          </a:xfrm>
        </p:grpSpPr>
        <p:sp>
          <p:nvSpPr>
            <p:cNvPr id="44" name="TextBox 43"/>
            <p:cNvSpPr txBox="1"/>
            <p:nvPr/>
          </p:nvSpPr>
          <p:spPr>
            <a:xfrm>
              <a:off x="9473874" y="4866075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O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285088" y="5106001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9211659" y="524450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509427" y="5286590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OH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8900000" flipH="1">
              <a:off x="9417171" y="511482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8900000" flipH="1">
              <a:off x="9456710" y="514860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2700000">
              <a:off x="9479113" y="532729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4248993" y="4093057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Ethanoic acid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47894" y="5046790"/>
            <a:ext cx="3385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Increasing carboxylic acid size decreases solubility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83161" y="6062706"/>
            <a:ext cx="32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Larger molecules have stronger intermolecular forces which need more energy to overcome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9326012" y="629930"/>
            <a:ext cx="2084817" cy="854301"/>
            <a:chOff x="9301427" y="4509525"/>
            <a:chExt cx="2084817" cy="854301"/>
          </a:xfrm>
        </p:grpSpPr>
        <p:sp>
          <p:nvSpPr>
            <p:cNvPr id="68" name="TextBox 67"/>
            <p:cNvSpPr txBox="1"/>
            <p:nvPr/>
          </p:nvSpPr>
          <p:spPr>
            <a:xfrm>
              <a:off x="9638344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996303" y="4801964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9879524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0856082" y="4934904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9707268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9707267" y="5084806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10054848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10054847" y="50935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0936958" y="478965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OH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992862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2862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644246" y="451238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644246" y="508682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301427" y="4807774"/>
              <a:ext cx="24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0318077" y="4801104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0201298" y="493960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10376622" y="479310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0314636" y="451152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314636" y="5085967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640485" y="4799100"/>
              <a:ext cx="24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523706" y="493759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10699030" y="479109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10637044" y="450952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637044" y="5083963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5400000">
              <a:off x="10387686" y="508480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10712296" y="5086947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8266309" y="1781670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CH(OH)CH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0258270" y="2132843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CH(OH)(CH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044364" y="1974477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614925" y="2892266"/>
            <a:ext cx="711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7</a:t>
            </a:r>
            <a:r>
              <a:rPr lang="en-GB" sz="1200" dirty="0" smtClean="0">
                <a:solidFill>
                  <a:srgbClr val="FF0000"/>
                </a:solidFill>
              </a:rPr>
              <a:t>OH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9622387" y="3052010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399828" y="3203334"/>
            <a:ext cx="711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8</a:t>
            </a:r>
            <a:r>
              <a:rPr lang="en-GB" sz="1200" dirty="0" smtClean="0">
                <a:solidFill>
                  <a:srgbClr val="FF0000"/>
                </a:solidFill>
              </a:rPr>
              <a:t>O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454247" y="3751523"/>
            <a:ext cx="2961190" cy="854953"/>
            <a:chOff x="8454247" y="3751523"/>
            <a:chExt cx="2961190" cy="854953"/>
          </a:xfrm>
        </p:grpSpPr>
        <p:grpSp>
          <p:nvGrpSpPr>
            <p:cNvPr id="108" name="Group 107"/>
            <p:cNvGrpSpPr/>
            <p:nvPr/>
          </p:nvGrpSpPr>
          <p:grpSpPr>
            <a:xfrm>
              <a:off x="8454247" y="3751523"/>
              <a:ext cx="2430013" cy="854953"/>
              <a:chOff x="8656317" y="4508873"/>
              <a:chExt cx="2430013" cy="854953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8943468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9280502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638344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9996303" y="4801964"/>
                <a:ext cx="249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9174118" y="493839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9530010" y="49404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9879524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8855830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>
                <a:off x="8995141" y="47939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>
                <a:off x="9333919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9707268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>
                <a:off x="9707267" y="5084806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>
                <a:off x="10054848" y="47939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>
                <a:off x="10054847" y="509354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5" name="TextBox 124"/>
              <p:cNvSpPr txBox="1"/>
              <p:nvPr/>
            </p:nvSpPr>
            <p:spPr>
              <a:xfrm>
                <a:off x="9992862" y="451238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9992862" y="5086827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644246" y="451238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9264542" y="508077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8930669" y="4508873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9270667" y="4524105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656317" y="4801104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0318077" y="4801104"/>
                <a:ext cx="249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>
                <a:off x="10201298" y="493960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>
                <a:off x="10376622" y="479310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5" name="TextBox 134"/>
              <p:cNvSpPr txBox="1"/>
              <p:nvPr/>
            </p:nvSpPr>
            <p:spPr>
              <a:xfrm>
                <a:off x="10314636" y="451152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0314636" y="5085967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0640485" y="4799100"/>
                <a:ext cx="249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8" name="Straight Connector 137"/>
              <p:cNvCxnSpPr/>
              <p:nvPr/>
            </p:nvCxnSpPr>
            <p:spPr>
              <a:xfrm>
                <a:off x="10523706" y="493759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>
                <a:off x="10699030" y="4791098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0637044" y="4509525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0637044" y="5083963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 rot="5400000">
                <a:off x="10387686" y="508480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>
                <a:off x="10712296" y="508694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5400000">
                <a:off x="8994377" y="5074615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>
                <a:off x="9333917" y="5076099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9647324" y="508521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923304" y="5076528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0668383" y="3806929"/>
              <a:ext cx="747054" cy="697514"/>
              <a:chOff x="9211659" y="4866075"/>
              <a:chExt cx="747054" cy="697514"/>
            </a:xfrm>
          </p:grpSpPr>
          <p:sp>
            <p:nvSpPr>
              <p:cNvPr id="150" name="TextBox 149"/>
              <p:cNvSpPr txBox="1"/>
              <p:nvPr/>
            </p:nvSpPr>
            <p:spPr>
              <a:xfrm>
                <a:off x="9473874" y="4866075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O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9285088" y="5106001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>
                <a:off x="9211659" y="5244500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TextBox 152"/>
              <p:cNvSpPr txBox="1"/>
              <p:nvPr/>
            </p:nvSpPr>
            <p:spPr>
              <a:xfrm>
                <a:off x="9509427" y="5286590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OH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4" name="Straight Connector 153"/>
              <p:cNvCxnSpPr/>
              <p:nvPr/>
            </p:nvCxnSpPr>
            <p:spPr>
              <a:xfrm rot="18900000" flipH="1">
                <a:off x="9417171" y="5114823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8900000" flipH="1">
                <a:off x="9456710" y="5148608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2700000">
                <a:off x="9479113" y="5327296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7" name="TextBox 156"/>
          <p:cNvSpPr txBox="1"/>
          <p:nvPr/>
        </p:nvSpPr>
        <p:spPr>
          <a:xfrm>
            <a:off x="9156029" y="5018394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(CH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COOH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634463" y="5985505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HCOOH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33713" y="6182657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0696261" y="6293538"/>
            <a:ext cx="1851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O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82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 Energy from fuels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7327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word is used to describe a reaction or process that releases heat energy?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8" y="2453080"/>
            <a:ext cx="37424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fuel?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346077"/>
            <a:ext cx="371911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happens during a combustion reaction?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AF99D5-87E9-4917-887D-FDF4A6976553}"/>
              </a:ext>
            </a:extLst>
          </p:cNvPr>
          <p:cNvSpPr txBox="1"/>
          <p:nvPr/>
        </p:nvSpPr>
        <p:spPr>
          <a:xfrm>
            <a:off x="65548" y="4440465"/>
            <a:ext cx="37327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What is produced when a hydrocarbon or alcohol burns in a plentiful supply of oxygen (complete combustion)?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FBA1D-75F2-4E60-9D64-33BF6CA5123F}"/>
              </a:ext>
            </a:extLst>
          </p:cNvPr>
          <p:cNvSpPr txBox="1"/>
          <p:nvPr/>
        </p:nvSpPr>
        <p:spPr>
          <a:xfrm>
            <a:off x="65547" y="1340154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word is used to describe a reaction or process that takes in heat energy?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A50D7-7513-400F-A713-249D6125E175}"/>
              </a:ext>
            </a:extLst>
          </p:cNvPr>
          <p:cNvSpPr txBox="1"/>
          <p:nvPr/>
        </p:nvSpPr>
        <p:spPr>
          <a:xfrm>
            <a:off x="8064095" y="470789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formula allows the energy released when a fuel burns to be calculated?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5A47B-86DA-4ED8-A693-5CA3876F4E7F}"/>
              </a:ext>
            </a:extLst>
          </p:cNvPr>
          <p:cNvSpPr txBox="1"/>
          <p:nvPr/>
        </p:nvSpPr>
        <p:spPr>
          <a:xfrm>
            <a:off x="3935864" y="443466"/>
            <a:ext cx="40101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a word equation, chemical equation and balanced chemical equation for when propane reacts completely oxygen.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E990EE-FD22-4981-8766-CD82A9689DC1}"/>
              </a:ext>
            </a:extLst>
          </p:cNvPr>
          <p:cNvSpPr txBox="1"/>
          <p:nvPr/>
        </p:nvSpPr>
        <p:spPr>
          <a:xfrm>
            <a:off x="75308" y="5491200"/>
            <a:ext cx="37327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What is produced when a hydrocarbon or alcohol burns in a limited supply of oxygen (incomplete combustion)?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3B2017-0BF1-41DE-9E40-8B9B9F21F55A}"/>
              </a:ext>
            </a:extLst>
          </p:cNvPr>
          <p:cNvSpPr txBox="1"/>
          <p:nvPr/>
        </p:nvSpPr>
        <p:spPr>
          <a:xfrm>
            <a:off x="8064095" y="1508829"/>
            <a:ext cx="401016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units for each term in the above equation?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BA481C-903F-4911-AF50-6B5638C6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35" y="2907612"/>
            <a:ext cx="2077810" cy="17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3129F1-5820-4DF0-BACA-1D4A66FDB4FF}"/>
              </a:ext>
            </a:extLst>
          </p:cNvPr>
          <p:cNvSpPr txBox="1"/>
          <p:nvPr/>
        </p:nvSpPr>
        <p:spPr>
          <a:xfrm>
            <a:off x="6005804" y="2920749"/>
            <a:ext cx="194022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Using this apparatus which measurements would need to be taken to allow the energy released to be calculated</a:t>
            </a:r>
            <a:r>
              <a:rPr lang="en-GB" sz="1200" dirty="0" smtClean="0"/>
              <a:t>?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3924C5-D8BA-4A45-980E-D4EE789E2ADC}"/>
              </a:ext>
            </a:extLst>
          </p:cNvPr>
          <p:cNvSpPr txBox="1"/>
          <p:nvPr/>
        </p:nvSpPr>
        <p:spPr>
          <a:xfrm>
            <a:off x="4000722" y="4859708"/>
            <a:ext cx="3945305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Give examples of possible sources of error within this experiment. Include a way of preventing the error.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3BB00F-3A77-4327-A8CA-548042EEB8CF}"/>
              </a:ext>
            </a:extLst>
          </p:cNvPr>
          <p:cNvSpPr txBox="1"/>
          <p:nvPr/>
        </p:nvSpPr>
        <p:spPr>
          <a:xfrm>
            <a:off x="8064095" y="2546869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energy released when 50cm</a:t>
            </a:r>
            <a:r>
              <a:rPr lang="en-GB" sz="1200" baseline="30000" dirty="0"/>
              <a:t>3 </a:t>
            </a:r>
            <a:r>
              <a:rPr lang="en-GB" sz="1200" dirty="0"/>
              <a:t> of water is heated from 10.3</a:t>
            </a:r>
            <a:r>
              <a:rPr lang="en-GB" sz="1200" baseline="30000" dirty="0"/>
              <a:t>o</a:t>
            </a:r>
            <a:r>
              <a:rPr lang="en-GB" sz="1200" dirty="0"/>
              <a:t>C to 28.4</a:t>
            </a:r>
            <a:r>
              <a:rPr lang="en-GB" sz="1200" baseline="30000" dirty="0"/>
              <a:t>o</a:t>
            </a:r>
            <a:r>
              <a:rPr lang="en-GB" sz="1200" dirty="0"/>
              <a:t>C. Include the correct units for your answer.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804925-5E38-4AA6-8461-8060F9ACCB3B}"/>
              </a:ext>
            </a:extLst>
          </p:cNvPr>
          <p:cNvSpPr txBox="1"/>
          <p:nvPr/>
        </p:nvSpPr>
        <p:spPr>
          <a:xfrm>
            <a:off x="8064095" y="3964176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temperature rise when 100g of water absorbs 26.7 kJ of energy. Include the correct units for your answer.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72E63A8-99AB-4361-AEBA-FA1435C2D33E}"/>
              </a:ext>
            </a:extLst>
          </p:cNvPr>
          <p:cNvSpPr txBox="1"/>
          <p:nvPr/>
        </p:nvSpPr>
        <p:spPr>
          <a:xfrm>
            <a:off x="8064095" y="5381483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specific heat capacity of the sodium chloride solution which requires 15.6kJ of energy to heat 100g of solution by 24</a:t>
            </a:r>
            <a:r>
              <a:rPr lang="en-GB" sz="1200" baseline="30000" dirty="0"/>
              <a:t>o</a:t>
            </a:r>
            <a:r>
              <a:rPr lang="en-GB" sz="1200" dirty="0"/>
              <a:t>C. Include the correct units for your answer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95880" y="934020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Exothermic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880" y="1896554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Endothermic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644" y="2795511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 substance that burns to release energy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0714" y="3667249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Fuel reacts with oxygen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0714" y="4962136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Carbon dioxide and 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644" y="6028896"/>
            <a:ext cx="322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Carbon monoxide  +  soot (carbon)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48838" y="1072519"/>
            <a:ext cx="349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Propane    +  oxygen 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carbon dioxide +  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8838" y="1486452"/>
            <a:ext cx="349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H</a:t>
            </a:r>
            <a:r>
              <a:rPr lang="en-GB" sz="1200" baseline="-25000" dirty="0" smtClean="0">
                <a:solidFill>
                  <a:srgbClr val="FF0000"/>
                </a:solidFill>
              </a:rPr>
              <a:t>8</a:t>
            </a:r>
            <a:r>
              <a:rPr lang="en-GB" sz="1200" dirty="0" smtClean="0">
                <a:solidFill>
                  <a:srgbClr val="FF0000"/>
                </a:solidFill>
              </a:rPr>
              <a:t>       +       5O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   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     3CO</a:t>
            </a:r>
            <a:r>
              <a:rPr lang="en-GB" sz="1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+       4H</a:t>
            </a:r>
            <a:r>
              <a:rPr lang="en-GB" sz="1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9013" y="3805748"/>
            <a:ext cx="173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-Starting and ending water temp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9013" y="4206405"/>
            <a:ext cx="165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 Mass of water present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(or a volume that can be converted to mass)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29896" y="5249561"/>
            <a:ext cx="404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Error source: Heat loss.   FIX: heat shield / loose fitting lid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5964" y="5561602"/>
            <a:ext cx="4046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Error source: poor heat transfer.   FIX: copper can used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5964" y="5850787"/>
            <a:ext cx="4046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Error source: measuring temp of can instead of water.  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FIX: keep thermometer off can when taking measurement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29896" y="6315938"/>
            <a:ext cx="4764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Error source: Incomplete combustion. FIX: good O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supply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29263" y="898556"/>
            <a:ext cx="126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r>
              <a:rPr lang="en-GB" sz="1200" baseline="-25000" dirty="0" smtClean="0">
                <a:solidFill>
                  <a:srgbClr val="FF0000"/>
                </a:solidFill>
              </a:rPr>
              <a:t>h</a:t>
            </a:r>
            <a:r>
              <a:rPr lang="en-GB" sz="1200" dirty="0" smtClean="0">
                <a:solidFill>
                  <a:srgbClr val="FF0000"/>
                </a:solidFill>
              </a:rPr>
              <a:t> = </a:t>
            </a:r>
            <a:r>
              <a:rPr lang="en-GB" sz="1200" dirty="0" err="1" smtClean="0">
                <a:solidFill>
                  <a:srgbClr val="FF0000"/>
                </a:solidFill>
              </a:rPr>
              <a:t>cm∆T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62056" y="1674026"/>
            <a:ext cx="126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r>
              <a:rPr lang="en-GB" sz="1200" baseline="-25000" dirty="0" smtClean="0">
                <a:solidFill>
                  <a:srgbClr val="FF0000"/>
                </a:solidFill>
              </a:rPr>
              <a:t>h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= energy in kJ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73643" y="1865536"/>
            <a:ext cx="376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 = heat capacity for water kJ kg</a:t>
            </a:r>
            <a:r>
              <a:rPr lang="en-GB" sz="1200" baseline="30000" dirty="0" smtClean="0">
                <a:solidFill>
                  <a:srgbClr val="FF0000"/>
                </a:solidFill>
              </a:rPr>
              <a:t>-1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baseline="30000" dirty="0" smtClean="0">
                <a:solidFill>
                  <a:srgbClr val="FF0000"/>
                </a:solidFill>
              </a:rPr>
              <a:t>o</a:t>
            </a:r>
            <a:r>
              <a:rPr lang="en-GB" sz="1200" dirty="0" smtClean="0">
                <a:solidFill>
                  <a:srgbClr val="FF0000"/>
                </a:solidFill>
              </a:rPr>
              <a:t>C</a:t>
            </a:r>
            <a:r>
              <a:rPr lang="en-GB" sz="1200" baseline="30000" dirty="0" smtClean="0">
                <a:solidFill>
                  <a:srgbClr val="FF0000"/>
                </a:solidFill>
              </a:rPr>
              <a:t>-1</a:t>
            </a:r>
            <a:r>
              <a:rPr lang="en-GB" sz="1200" baseline="-250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(unit in </a:t>
            </a:r>
            <a:r>
              <a:rPr lang="en-GB" sz="1200" dirty="0" err="1" smtClean="0">
                <a:solidFill>
                  <a:srgbClr val="FF0000"/>
                </a:solidFill>
              </a:rPr>
              <a:t>databook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73643" y="2035053"/>
            <a:ext cx="2744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 = mass of water in kg (1 litre = 1kg)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73643" y="2244861"/>
            <a:ext cx="2417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∆T = change in temperature (</a:t>
            </a:r>
            <a:r>
              <a:rPr lang="en-GB" sz="1200" baseline="30000" dirty="0" err="1" smtClean="0">
                <a:solidFill>
                  <a:srgbClr val="FF0000"/>
                </a:solidFill>
              </a:rPr>
              <a:t>o</a:t>
            </a:r>
            <a:r>
              <a:rPr lang="en-GB" sz="1200" dirty="0" err="1" smtClean="0">
                <a:solidFill>
                  <a:srgbClr val="FF0000"/>
                </a:solidFill>
              </a:rPr>
              <a:t>C</a:t>
            </a:r>
            <a:r>
              <a:rPr lang="en-GB" sz="1200" dirty="0" smtClean="0">
                <a:solidFill>
                  <a:srgbClr val="FF0000"/>
                </a:solidFill>
              </a:rPr>
              <a:t>)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49492" y="2960190"/>
            <a:ext cx="126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r>
              <a:rPr lang="en-GB" sz="1200" baseline="-25000" dirty="0" smtClean="0">
                <a:solidFill>
                  <a:srgbClr val="FF0000"/>
                </a:solidFill>
              </a:rPr>
              <a:t>h</a:t>
            </a:r>
            <a:r>
              <a:rPr lang="en-GB" sz="1200" dirty="0" smtClean="0">
                <a:solidFill>
                  <a:srgbClr val="FF0000"/>
                </a:solidFill>
              </a:rPr>
              <a:t> = </a:t>
            </a:r>
            <a:r>
              <a:rPr lang="en-GB" sz="1200" dirty="0" err="1" smtClean="0">
                <a:solidFill>
                  <a:srgbClr val="FF0000"/>
                </a:solidFill>
              </a:rPr>
              <a:t>cm∆T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604467" y="3471788"/>
            <a:ext cx="155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r>
              <a:rPr lang="en-GB" sz="1200" baseline="-25000" dirty="0" smtClean="0">
                <a:solidFill>
                  <a:srgbClr val="FF0000"/>
                </a:solidFill>
              </a:rPr>
              <a:t>h</a:t>
            </a:r>
            <a:r>
              <a:rPr lang="en-GB" sz="1200" dirty="0" smtClean="0">
                <a:solidFill>
                  <a:srgbClr val="FF0000"/>
                </a:solidFill>
              </a:rPr>
              <a:t> = 4.18 x 0.05 x 18.1</a:t>
            </a:r>
          </a:p>
          <a:p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</a:rPr>
              <a:t>    = 3.78kJ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053839" y="3054310"/>
            <a:ext cx="186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 = 50cm</a:t>
            </a:r>
            <a:r>
              <a:rPr lang="en-GB" sz="1200" baseline="30000" dirty="0" smtClean="0">
                <a:solidFill>
                  <a:srgbClr val="FF0000"/>
                </a:solidFill>
              </a:rPr>
              <a:t>3 </a:t>
            </a:r>
            <a:r>
              <a:rPr lang="en-GB" sz="1200" dirty="0" smtClean="0">
                <a:solidFill>
                  <a:srgbClr val="FF0000"/>
                </a:solidFill>
              </a:rPr>
              <a:t>in kg = 0.05kg</a:t>
            </a:r>
            <a:r>
              <a:rPr lang="en-GB" sz="1200" baseline="30000" dirty="0" smtClean="0">
                <a:solidFill>
                  <a:srgbClr val="FF0000"/>
                </a:solidFill>
              </a:rPr>
              <a:t>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074120" y="3230155"/>
            <a:ext cx="18079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∆T = 28.4-10.3 = 18.1</a:t>
            </a:r>
            <a:r>
              <a:rPr lang="en-GB" sz="1200" baseline="30000" dirty="0" smtClean="0">
                <a:solidFill>
                  <a:srgbClr val="FF0000"/>
                </a:solidFill>
              </a:rPr>
              <a:t>o</a:t>
            </a:r>
            <a:r>
              <a:rPr lang="en-GB" sz="1200" dirty="0" smtClean="0">
                <a:solidFill>
                  <a:srgbClr val="FF0000"/>
                </a:solidFill>
              </a:rPr>
              <a:t>C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280108" y="4434830"/>
                <a:ext cx="1265571" cy="357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∆T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𝐸h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08" y="4434830"/>
                <a:ext cx="1265571" cy="357342"/>
              </a:xfrm>
              <a:prstGeom prst="rect">
                <a:avLst/>
              </a:prstGeom>
              <a:blipFill>
                <a:blip r:embed="rId4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9552619" y="4426267"/>
            <a:ext cx="126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</a:t>
            </a:r>
            <a:r>
              <a:rPr lang="en-GB" sz="1200" baseline="-25000" dirty="0" smtClean="0">
                <a:solidFill>
                  <a:srgbClr val="FF0000"/>
                </a:solidFill>
              </a:rPr>
              <a:t>h</a:t>
            </a:r>
            <a:r>
              <a:rPr lang="en-GB" sz="1200" dirty="0" smtClean="0">
                <a:solidFill>
                  <a:srgbClr val="FF0000"/>
                </a:solidFill>
              </a:rPr>
              <a:t> = 26.7kJ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387785" y="4426266"/>
            <a:ext cx="1585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m=100g in kg = 0.1kg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87943" y="2890801"/>
            <a:ext cx="186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c</a:t>
            </a:r>
            <a:r>
              <a:rPr lang="en-GB" sz="1200" dirty="0" smtClean="0">
                <a:solidFill>
                  <a:srgbClr val="FF0000"/>
                </a:solidFill>
              </a:rPr>
              <a:t> = 4.18 (</a:t>
            </a:r>
            <a:r>
              <a:rPr lang="en-GB" sz="1200" dirty="0" err="1" smtClean="0">
                <a:solidFill>
                  <a:srgbClr val="FF0000"/>
                </a:solidFill>
              </a:rPr>
              <a:t>databook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93293" y="4653672"/>
            <a:ext cx="1585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C=4.18 (</a:t>
            </a:r>
            <a:r>
              <a:rPr lang="en-GB" sz="1200" dirty="0" err="1" smtClean="0">
                <a:solidFill>
                  <a:srgbClr val="FF0000"/>
                </a:solidFill>
              </a:rPr>
              <a:t>databook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80107" y="4891200"/>
                <a:ext cx="1913186" cy="37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∆T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26.7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(4.18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0.1)</m:t>
                        </m:r>
                      </m:den>
                    </m:f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</a:rPr>
                  <a:t> = 63.9</a:t>
                </a:r>
                <a:r>
                  <a:rPr lang="en-GB" sz="1200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107" y="4891200"/>
                <a:ext cx="1913186" cy="378309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191230" y="6083017"/>
                <a:ext cx="1265571" cy="357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∆T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𝐸h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GB" sz="1200" dirty="0">
                            <a:solidFill>
                              <a:srgbClr val="FF0000"/>
                            </a:solidFill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GB" sz="1200" dirty="0">
                            <a:solidFill>
                              <a:srgbClr val="FF0000"/>
                            </a:solidFill>
                          </a:rPr>
                          <m:t>T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230" y="6083017"/>
                <a:ext cx="1265571" cy="357342"/>
              </a:xfrm>
              <a:prstGeom prst="rect">
                <a:avLst/>
              </a:prstGeom>
              <a:blipFill>
                <a:blip r:embed="rId6"/>
                <a:stretch>
                  <a:fillRect l="-48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093665" y="6097524"/>
                <a:ext cx="1265571" cy="356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15.6</m:t>
                        </m:r>
                      </m:num>
                      <m:den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105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24)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665" y="6097524"/>
                <a:ext cx="1265571" cy="356829"/>
              </a:xfrm>
              <a:prstGeom prst="rect">
                <a:avLst/>
              </a:prstGeom>
              <a:blipFill>
                <a:blip r:embed="rId7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844518" y="6083530"/>
                <a:ext cx="2074181" cy="344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0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15.6</m:t>
                        </m:r>
                      </m:num>
                      <m:den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GB" sz="105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0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24)</m:t>
                        </m:r>
                      </m:den>
                    </m:f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</a:rPr>
                  <a:t>  =  6.5 kJ  kg</a:t>
                </a:r>
                <a:r>
                  <a:rPr lang="en-GB" sz="1200" baseline="30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GB" sz="1200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GB" sz="1200" baseline="30000" dirty="0" smtClean="0">
                    <a:solidFill>
                      <a:srgbClr val="FF0000"/>
                    </a:solidFill>
                  </a:rPr>
                  <a:t>-1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518" y="6083530"/>
                <a:ext cx="2074181" cy="344774"/>
              </a:xfrm>
              <a:prstGeom prst="rect">
                <a:avLst/>
              </a:prstGeom>
              <a:blipFill>
                <a:blip r:embed="rId8"/>
                <a:stretch>
                  <a:fillRect l="-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23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Metals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is a simple cell:</a:t>
            </a:r>
          </a:p>
          <a:p>
            <a:endParaRPr lang="en-GB" sz="1200" dirty="0"/>
          </a:p>
          <a:p>
            <a:r>
              <a:rPr lang="en-GB" sz="1200" dirty="0"/>
              <a:t>What is the purpose of the electrolyte?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Why is the electrolyte an ionic solution?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Write the reduction, oxidation and redox reaction for the cell above:</a:t>
            </a:r>
          </a:p>
          <a:p>
            <a:r>
              <a:rPr lang="en-GB" sz="1200" dirty="0"/>
              <a:t>Reduction:</a:t>
            </a:r>
          </a:p>
          <a:p>
            <a:r>
              <a:rPr lang="en-GB" sz="1200" dirty="0"/>
              <a:t>Oxidation:</a:t>
            </a:r>
          </a:p>
          <a:p>
            <a:endParaRPr lang="en-GB" sz="1200" dirty="0"/>
          </a:p>
          <a:p>
            <a:r>
              <a:rPr lang="en-GB" sz="1200" dirty="0"/>
              <a:t>Redox:</a:t>
            </a:r>
          </a:p>
          <a:p>
            <a:endParaRPr lang="en-GB" sz="1200" dirty="0"/>
          </a:p>
          <a:p>
            <a:r>
              <a:rPr lang="en-GB" sz="1200" dirty="0"/>
              <a:t>Show on the diagram the path of electron flow.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70490" y="2797502"/>
            <a:ext cx="41504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word equation for the following:</a:t>
            </a:r>
          </a:p>
          <a:p>
            <a:r>
              <a:rPr lang="en-GB" sz="1200" dirty="0"/>
              <a:t>Metal + oxygen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+ water 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+ dilute acid 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Zinc  + oxygen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Lithium + water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Magnesium + hydrochloric acid </a:t>
            </a:r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metallic bonding?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42766" y="5519313"/>
            <a:ext cx="306178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Metals can be extracted from their ore. Metal ions from metal atoms, what is this reaction called?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structure of a metallic lattice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E8B5B-2DFB-4980-9606-F58997BAD3FD}"/>
              </a:ext>
            </a:extLst>
          </p:cNvPr>
          <p:cNvSpPr txBox="1"/>
          <p:nvPr/>
        </p:nvSpPr>
        <p:spPr>
          <a:xfrm>
            <a:off x="54490" y="2656538"/>
            <a:ext cx="30617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can metals conduct electricity?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CBC07-C2E8-47B2-9529-F342D2331EE9}"/>
              </a:ext>
            </a:extLst>
          </p:cNvPr>
          <p:cNvSpPr txBox="1"/>
          <p:nvPr/>
        </p:nvSpPr>
        <p:spPr>
          <a:xfrm>
            <a:off x="52145" y="3371647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If a metal is found </a:t>
            </a:r>
            <a:r>
              <a:rPr lang="en-GB" sz="1200" dirty="0" err="1"/>
              <a:t>uncombined</a:t>
            </a:r>
            <a:r>
              <a:rPr lang="en-GB" sz="1200" dirty="0"/>
              <a:t> in the Earths crust, what does this suggest about its reactivity?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83B2F-A3A4-498E-AE8A-C572AB5D099C}"/>
              </a:ext>
            </a:extLst>
          </p:cNvPr>
          <p:cNvSpPr txBox="1"/>
          <p:nvPr/>
        </p:nvSpPr>
        <p:spPr>
          <a:xfrm>
            <a:off x="63867" y="4438448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given to a naturally occurring rocks that contain metal compounds?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three methods of extracting metals from ores and what metals would be extracted using each method?</a:t>
            </a:r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r>
              <a:rPr lang="en-GB" sz="1200" dirty="0"/>
              <a:t>3.</a:t>
            </a:r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B7A491-2295-45C1-B786-763517674351}"/>
              </a:ext>
            </a:extLst>
          </p:cNvPr>
          <p:cNvSpPr txBox="1"/>
          <p:nvPr/>
        </p:nvSpPr>
        <p:spPr>
          <a:xfrm>
            <a:off x="3144513" y="2100453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is a D.C supply used in electrolysis?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BAD74-49F7-49CD-BE25-B5FAEA641AF8}"/>
              </a:ext>
            </a:extLst>
          </p:cNvPr>
          <p:cNvSpPr txBox="1"/>
          <p:nvPr/>
        </p:nvSpPr>
        <p:spPr>
          <a:xfrm>
            <a:off x="3170490" y="4417880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an oxidation reaction in terms of electrons?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D62C7B-4714-425F-9ABA-68980B6AA83B}"/>
              </a:ext>
            </a:extLst>
          </p:cNvPr>
          <p:cNvSpPr txBox="1"/>
          <p:nvPr/>
        </p:nvSpPr>
        <p:spPr>
          <a:xfrm>
            <a:off x="3170489" y="5134532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reduction reaction in terms of electrons?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C78F32-4C3C-44FF-B1F7-0FD31871ED13}"/>
              </a:ext>
            </a:extLst>
          </p:cNvPr>
          <p:cNvSpPr txBox="1"/>
          <p:nvPr/>
        </p:nvSpPr>
        <p:spPr>
          <a:xfrm>
            <a:off x="3196278" y="5849639"/>
            <a:ext cx="415047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ion-electron equation for iron (II) ions forming iron (III) ions. What is this reaction called?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4665F-C249-4999-9391-41B772ADA935}"/>
              </a:ext>
            </a:extLst>
          </p:cNvPr>
          <p:cNvSpPr txBox="1"/>
          <p:nvPr/>
        </p:nvSpPr>
        <p:spPr>
          <a:xfrm>
            <a:off x="7384557" y="3439152"/>
            <a:ext cx="46546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is a half cell:</a:t>
            </a:r>
          </a:p>
          <a:p>
            <a:endParaRPr lang="en-GB" sz="1200" dirty="0"/>
          </a:p>
          <a:p>
            <a:r>
              <a:rPr lang="en-GB" sz="1200" dirty="0"/>
              <a:t>What is the purpose of the ion bridge?</a:t>
            </a:r>
          </a:p>
          <a:p>
            <a:endParaRPr lang="en-GB" sz="1200" dirty="0"/>
          </a:p>
          <a:p>
            <a:r>
              <a:rPr lang="en-GB" sz="1200" dirty="0"/>
              <a:t>Show  the path of electron flow.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96EDE-646A-42C5-9371-512D5815E494}"/>
              </a:ext>
            </a:extLst>
          </p:cNvPr>
          <p:cNvSpPr txBox="1"/>
          <p:nvPr/>
        </p:nvSpPr>
        <p:spPr>
          <a:xfrm>
            <a:off x="7365799" y="4519203"/>
            <a:ext cx="465469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non-metal can be used as electrodes in half-cells?</a:t>
            </a:r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EBDA10-383A-46B5-8333-9942FC0F0E62}"/>
              </a:ext>
            </a:extLst>
          </p:cNvPr>
          <p:cNvSpPr txBox="1"/>
          <p:nvPr/>
        </p:nvSpPr>
        <p:spPr>
          <a:xfrm>
            <a:off x="7384556" y="5065148"/>
            <a:ext cx="46546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Electrons flow from the metal _______________ in the electrochemical series to the metal ________________ in the electrochemical series.</a:t>
            </a:r>
          </a:p>
          <a:p>
            <a:endParaRPr lang="en-GB" sz="12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F423E8-FDD8-47A9-91B2-99A804930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8" r="68892"/>
          <a:stretch/>
        </p:blipFill>
        <p:spPr bwMode="auto">
          <a:xfrm>
            <a:off x="10479747" y="666426"/>
            <a:ext cx="1103631" cy="133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8EA08D-23DA-4AFD-9140-FE9BD628E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63" t="20787" r="37540" b="55048"/>
          <a:stretch/>
        </p:blipFill>
        <p:spPr>
          <a:xfrm>
            <a:off x="9963624" y="3503540"/>
            <a:ext cx="2075630" cy="88688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05C3FBB-2C28-4C18-A9B8-A7662E27A783}"/>
              </a:ext>
            </a:extLst>
          </p:cNvPr>
          <p:cNvSpPr txBox="1"/>
          <p:nvPr/>
        </p:nvSpPr>
        <p:spPr>
          <a:xfrm>
            <a:off x="7412971" y="5775487"/>
            <a:ext cx="46546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further apart metals are in an electrochemical series, the _______________ the voltage.</a:t>
            </a:r>
          </a:p>
          <a:p>
            <a:endParaRPr lang="en-GB" sz="1200" dirty="0"/>
          </a:p>
          <a:p>
            <a:r>
              <a:rPr lang="en-GB" sz="1200" dirty="0"/>
              <a:t>When copper is connected to copper in an electrochemical cell the voltage is ___________.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847" y="767218"/>
            <a:ext cx="2345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Attraction between positive metal ions and a sea of delocalised electrons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35" name="Picture 34" descr="http://www.memrise.com/s3_proxy/?f=uploads/mems/341625800013060110214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1" y="1782881"/>
            <a:ext cx="1637590" cy="71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31224" y="2866266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They have free moving electrons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37" y="3906923"/>
            <a:ext cx="268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Low reactivity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(as it hasn’t combined with oxygen)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78098" y="836476"/>
            <a:ext cx="3786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Electrolysis (most reactive set – Al and up in the ECS)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356" y="6151503"/>
            <a:ext cx="216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Reduction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(metal ions gain electrons to become atoms again)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78098" y="1223733"/>
            <a:ext cx="407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Heating with C or CO (moderate reactivity  </a:t>
            </a:r>
            <a:r>
              <a:rPr lang="en-GB" sz="1200" dirty="0" err="1" smtClean="0">
                <a:solidFill>
                  <a:srgbClr val="FF0000"/>
                </a:solidFill>
              </a:rPr>
              <a:t>eg</a:t>
            </a:r>
            <a:r>
              <a:rPr lang="en-GB" sz="1200" dirty="0" smtClean="0">
                <a:solidFill>
                  <a:srgbClr val="FF0000"/>
                </a:solidFill>
              </a:rPr>
              <a:t> Mg – Cu in ECS)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7877" y="1585308"/>
            <a:ext cx="4076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Heat alone / no extraction needed ( low reactivity </a:t>
            </a:r>
            <a:r>
              <a:rPr lang="en-GB" sz="1200" dirty="0" err="1" smtClean="0">
                <a:solidFill>
                  <a:srgbClr val="FF0000"/>
                </a:solidFill>
              </a:rPr>
              <a:t>egAg</a:t>
            </a:r>
            <a:r>
              <a:rPr lang="en-GB" sz="1200" dirty="0" smtClean="0">
                <a:solidFill>
                  <a:srgbClr val="FF0000"/>
                </a:solidFill>
              </a:rPr>
              <a:t>/Au/Pt)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69959" y="2321468"/>
            <a:ext cx="407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So that the products can be easily identified (</a:t>
            </a:r>
            <a:r>
              <a:rPr lang="en-GB" sz="1200" dirty="0" err="1" smtClean="0">
                <a:solidFill>
                  <a:srgbClr val="FF0000"/>
                </a:solidFill>
              </a:rPr>
              <a:t>ie</a:t>
            </a:r>
            <a:r>
              <a:rPr lang="en-GB" sz="1200" dirty="0" smtClean="0">
                <a:solidFill>
                  <a:srgbClr val="FF0000"/>
                </a:solidFill>
              </a:rPr>
              <a:t> the metals will ALWAYS form on the negative electrode and vice versa)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24661" y="2967540"/>
            <a:ext cx="139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Metal oxide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24661" y="3144431"/>
            <a:ext cx="210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Metal hydroxide  +  hydrogen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21894" y="3363672"/>
            <a:ext cx="210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Salt   +  hydrogen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49080" y="3681833"/>
            <a:ext cx="1390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Zinc oxide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49080" y="3871050"/>
            <a:ext cx="2107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Lithium hydroxide  +  hydrogen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78556" y="4078325"/>
            <a:ext cx="22569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FF0000"/>
                </a:solidFill>
              </a:rPr>
              <a:t>Magnesium chloride + hydrogen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11733" y="4685803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Oxidation Is Loss of electrons (OILRIG)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1733" y="5388313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Reduction Is Gain of electrons (OILRIG)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75640" y="6052486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(use </a:t>
            </a:r>
            <a:r>
              <a:rPr lang="en-GB" sz="1200" dirty="0" err="1" smtClean="0">
                <a:solidFill>
                  <a:srgbClr val="FF0000"/>
                </a:solidFill>
              </a:rPr>
              <a:t>databook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pg</a:t>
            </a:r>
            <a:r>
              <a:rPr lang="en-GB" sz="1200" dirty="0" smtClean="0">
                <a:solidFill>
                  <a:srgbClr val="FF0000"/>
                </a:solidFill>
              </a:rPr>
              <a:t> 10)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11732" y="6320394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Fe</a:t>
            </a:r>
            <a:r>
              <a:rPr lang="en-GB" sz="1200" baseline="30000" dirty="0" smtClean="0">
                <a:solidFill>
                  <a:srgbClr val="FF0000"/>
                </a:solidFill>
              </a:rPr>
              <a:t>2+</a:t>
            </a:r>
            <a:r>
              <a:rPr lang="en-GB" sz="1200" dirty="0" smtClean="0">
                <a:solidFill>
                  <a:srgbClr val="FF0000"/>
                </a:solidFill>
              </a:rPr>
              <a:t>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Fe</a:t>
            </a:r>
            <a:r>
              <a:rPr lang="en-GB" sz="1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3+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+    e</a:t>
            </a:r>
            <a:r>
              <a:rPr lang="en-GB" sz="1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  (oxidation)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95037" y="1136550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Complete the circuit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95037" y="1672070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Must conduct electricity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07143" y="2333971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Zn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Zn</a:t>
            </a:r>
            <a:r>
              <a:rPr lang="en-GB" sz="1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2+ 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     2e</a:t>
            </a:r>
            <a:r>
              <a:rPr lang="en-GB" sz="1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88385" y="2138297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Cu</a:t>
            </a:r>
            <a:r>
              <a:rPr lang="en-GB" sz="1200" baseline="30000" dirty="0" smtClean="0">
                <a:solidFill>
                  <a:srgbClr val="FF0000"/>
                </a:solidFill>
              </a:rPr>
              <a:t>2+</a:t>
            </a:r>
            <a:r>
              <a:rPr lang="en-GB" sz="1200" dirty="0" smtClean="0">
                <a:solidFill>
                  <a:srgbClr val="FF0000"/>
                </a:solidFill>
              </a:rPr>
              <a:t>  +    2e</a:t>
            </a:r>
            <a:r>
              <a:rPr lang="en-GB" sz="1200" baseline="30000" dirty="0" smtClean="0">
                <a:solidFill>
                  <a:srgbClr val="FF0000"/>
                </a:solidFill>
              </a:rPr>
              <a:t>-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Cu</a:t>
            </a:r>
            <a:r>
              <a:rPr lang="en-GB" sz="1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12611" y="2284160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(use </a:t>
            </a:r>
            <a:r>
              <a:rPr lang="en-GB" sz="1200" dirty="0" err="1" smtClean="0">
                <a:solidFill>
                  <a:srgbClr val="FF0000"/>
                </a:solidFill>
              </a:rPr>
              <a:t>databook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  <a:r>
              <a:rPr lang="en-GB" sz="1200" dirty="0" err="1" smtClean="0">
                <a:solidFill>
                  <a:srgbClr val="FF0000"/>
                </a:solidFill>
              </a:rPr>
              <a:t>pg</a:t>
            </a:r>
            <a:r>
              <a:rPr lang="en-GB" sz="1200" dirty="0" smtClean="0">
                <a:solidFill>
                  <a:srgbClr val="FF0000"/>
                </a:solidFill>
              </a:rPr>
              <a:t> 10)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88385" y="2675317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Zn  +   </a:t>
            </a:r>
            <a:r>
              <a:rPr lang="en-GB" sz="1200" dirty="0">
                <a:solidFill>
                  <a:srgbClr val="FF0000"/>
                </a:solidFill>
              </a:rPr>
              <a:t>Cu</a:t>
            </a:r>
            <a:r>
              <a:rPr lang="en-GB" sz="1200" baseline="30000" dirty="0">
                <a:solidFill>
                  <a:srgbClr val="FF0000"/>
                </a:solidFill>
              </a:rPr>
              <a:t>2+</a:t>
            </a:r>
            <a:r>
              <a:rPr lang="en-GB" sz="1200" dirty="0">
                <a:solidFill>
                  <a:srgbClr val="FF0000"/>
                </a:solidFill>
              </a:rPr>
              <a:t>  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Zn</a:t>
            </a:r>
            <a:r>
              <a:rPr lang="en-GB" sz="1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2+    </a:t>
            </a:r>
            <a:r>
              <a:rPr lang="en-GB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     Cu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718276" y="672445"/>
            <a:ext cx="534186" cy="232528"/>
          </a:xfrm>
          <a:custGeom>
            <a:avLst/>
            <a:gdLst>
              <a:gd name="connsiteX0" fmla="*/ 0 w 534186"/>
              <a:gd name="connsiteY0" fmla="*/ 232528 h 232528"/>
              <a:gd name="connsiteX1" fmla="*/ 0 w 534186"/>
              <a:gd name="connsiteY1" fmla="*/ 169683 h 232528"/>
              <a:gd name="connsiteX2" fmla="*/ 21996 w 534186"/>
              <a:gd name="connsiteY2" fmla="*/ 119407 h 232528"/>
              <a:gd name="connsiteX3" fmla="*/ 53419 w 534186"/>
              <a:gd name="connsiteY3" fmla="*/ 81699 h 232528"/>
              <a:gd name="connsiteX4" fmla="*/ 100553 w 534186"/>
              <a:gd name="connsiteY4" fmla="*/ 43992 h 232528"/>
              <a:gd name="connsiteX5" fmla="*/ 138260 w 534186"/>
              <a:gd name="connsiteY5" fmla="*/ 15712 h 232528"/>
              <a:gd name="connsiteX6" fmla="*/ 201105 w 534186"/>
              <a:gd name="connsiteY6" fmla="*/ 0 h 232528"/>
              <a:gd name="connsiteX7" fmla="*/ 295373 w 534186"/>
              <a:gd name="connsiteY7" fmla="*/ 0 h 232528"/>
              <a:gd name="connsiteX8" fmla="*/ 370788 w 534186"/>
              <a:gd name="connsiteY8" fmla="*/ 12569 h 232528"/>
              <a:gd name="connsiteX9" fmla="*/ 424206 w 534186"/>
              <a:gd name="connsiteY9" fmla="*/ 56561 h 232528"/>
              <a:gd name="connsiteX10" fmla="*/ 468198 w 534186"/>
              <a:gd name="connsiteY10" fmla="*/ 100553 h 232528"/>
              <a:gd name="connsiteX11" fmla="*/ 515332 w 534186"/>
              <a:gd name="connsiteY11" fmla="*/ 150829 h 232528"/>
              <a:gd name="connsiteX12" fmla="*/ 534186 w 534186"/>
              <a:gd name="connsiteY12" fmla="*/ 226244 h 23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186" h="232528">
                <a:moveTo>
                  <a:pt x="0" y="232528"/>
                </a:moveTo>
                <a:lnTo>
                  <a:pt x="0" y="169683"/>
                </a:lnTo>
                <a:lnTo>
                  <a:pt x="21996" y="119407"/>
                </a:lnTo>
                <a:lnTo>
                  <a:pt x="53419" y="81699"/>
                </a:lnTo>
                <a:lnTo>
                  <a:pt x="100553" y="43992"/>
                </a:lnTo>
                <a:lnTo>
                  <a:pt x="138260" y="15712"/>
                </a:lnTo>
                <a:lnTo>
                  <a:pt x="201105" y="0"/>
                </a:lnTo>
                <a:lnTo>
                  <a:pt x="295373" y="0"/>
                </a:lnTo>
                <a:lnTo>
                  <a:pt x="370788" y="12569"/>
                </a:lnTo>
                <a:lnTo>
                  <a:pt x="424206" y="56561"/>
                </a:lnTo>
                <a:lnTo>
                  <a:pt x="468198" y="100553"/>
                </a:lnTo>
                <a:lnTo>
                  <a:pt x="515332" y="150829"/>
                </a:lnTo>
                <a:lnTo>
                  <a:pt x="534186" y="226244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7470226" y="3946221"/>
            <a:ext cx="300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Complete the circuit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0511367" y="3471333"/>
            <a:ext cx="948266" cy="228600"/>
          </a:xfrm>
          <a:custGeom>
            <a:avLst/>
            <a:gdLst>
              <a:gd name="connsiteX0" fmla="*/ 948266 w 948266"/>
              <a:gd name="connsiteY0" fmla="*/ 228600 h 228600"/>
              <a:gd name="connsiteX1" fmla="*/ 931333 w 948266"/>
              <a:gd name="connsiteY1" fmla="*/ 135467 h 228600"/>
              <a:gd name="connsiteX2" fmla="*/ 893233 w 948266"/>
              <a:gd name="connsiteY2" fmla="*/ 67734 h 228600"/>
              <a:gd name="connsiteX3" fmla="*/ 808566 w 948266"/>
              <a:gd name="connsiteY3" fmla="*/ 21167 h 228600"/>
              <a:gd name="connsiteX4" fmla="*/ 664633 w 948266"/>
              <a:gd name="connsiteY4" fmla="*/ 8467 h 228600"/>
              <a:gd name="connsiteX5" fmla="*/ 537633 w 948266"/>
              <a:gd name="connsiteY5" fmla="*/ 0 h 228600"/>
              <a:gd name="connsiteX6" fmla="*/ 423333 w 948266"/>
              <a:gd name="connsiteY6" fmla="*/ 0 h 228600"/>
              <a:gd name="connsiteX7" fmla="*/ 275166 w 948266"/>
              <a:gd name="connsiteY7" fmla="*/ 12700 h 228600"/>
              <a:gd name="connsiteX8" fmla="*/ 148166 w 948266"/>
              <a:gd name="connsiteY8" fmla="*/ 4234 h 228600"/>
              <a:gd name="connsiteX9" fmla="*/ 29633 w 948266"/>
              <a:gd name="connsiteY9" fmla="*/ 29634 h 228600"/>
              <a:gd name="connsiteX10" fmla="*/ 0 w 948266"/>
              <a:gd name="connsiteY10" fmla="*/ 101600 h 228600"/>
              <a:gd name="connsiteX11" fmla="*/ 12700 w 948266"/>
              <a:gd name="connsiteY11" fmla="*/ 224367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266" h="228600">
                <a:moveTo>
                  <a:pt x="948266" y="228600"/>
                </a:moveTo>
                <a:lnTo>
                  <a:pt x="931333" y="135467"/>
                </a:lnTo>
                <a:lnTo>
                  <a:pt x="893233" y="67734"/>
                </a:lnTo>
                <a:lnTo>
                  <a:pt x="808566" y="21167"/>
                </a:lnTo>
                <a:lnTo>
                  <a:pt x="664633" y="8467"/>
                </a:lnTo>
                <a:lnTo>
                  <a:pt x="537633" y="0"/>
                </a:lnTo>
                <a:lnTo>
                  <a:pt x="423333" y="0"/>
                </a:lnTo>
                <a:lnTo>
                  <a:pt x="275166" y="12700"/>
                </a:lnTo>
                <a:lnTo>
                  <a:pt x="148166" y="4234"/>
                </a:lnTo>
                <a:lnTo>
                  <a:pt x="29633" y="29634"/>
                </a:lnTo>
                <a:lnTo>
                  <a:pt x="0" y="101600"/>
                </a:lnTo>
                <a:lnTo>
                  <a:pt x="12700" y="224367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7583594" y="4703869"/>
            <a:ext cx="428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Graphite (has delocalised electrons and is fairly unreactive)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653389" y="5038113"/>
            <a:ext cx="86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higher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76941" y="5260892"/>
            <a:ext cx="86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lower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2937" y="5933392"/>
            <a:ext cx="86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higher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13796" y="6519293"/>
            <a:ext cx="86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0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1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Plastics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From the following co-polymer, draw the two monomers used to make it.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Plastics are materials known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Polymers are long chain molecules formed by joining what together?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E8B5B-2DFB-4980-9606-F58997BAD3FD}"/>
              </a:ext>
            </a:extLst>
          </p:cNvPr>
          <p:cNvSpPr txBox="1"/>
          <p:nvPr/>
        </p:nvSpPr>
        <p:spPr>
          <a:xfrm>
            <a:off x="54490" y="2656538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of the reaction called forming a polymer? 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CBC07-C2E8-47B2-9529-F342D2331EE9}"/>
              </a:ext>
            </a:extLst>
          </p:cNvPr>
          <p:cNvSpPr txBox="1"/>
          <p:nvPr/>
        </p:nvSpPr>
        <p:spPr>
          <a:xfrm>
            <a:off x="52145" y="3542125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Name the monomers used to make the following:</a:t>
            </a:r>
          </a:p>
          <a:p>
            <a:pPr marL="228600" indent="-228600">
              <a:buAutoNum type="arabicPeriod"/>
            </a:pPr>
            <a:r>
              <a:rPr lang="en-GB" sz="1200" dirty="0"/>
              <a:t>Polystyrene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Polyethene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 err="1"/>
              <a:t>Polyvinylchlride</a:t>
            </a: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Is a monomer saturated or unsaturated? What does this mean?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BBD66F-7113-4504-BD22-8E76FC411193}"/>
              </a:ext>
            </a:extLst>
          </p:cNvPr>
          <p:cNvSpPr txBox="1"/>
          <p:nvPr/>
        </p:nvSpPr>
        <p:spPr>
          <a:xfrm>
            <a:off x="49563" y="5197862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Name the polymer made from the following monomers:</a:t>
            </a:r>
          </a:p>
          <a:p>
            <a:pPr marL="228600" indent="-228600">
              <a:buAutoNum type="arabicPeriod"/>
            </a:pPr>
            <a:r>
              <a:rPr lang="en-GB" sz="1200" dirty="0"/>
              <a:t>Propene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Styrene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 err="1"/>
              <a:t>Tetraflouroethene</a:t>
            </a: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BEC8E9-0E08-4DB5-8290-690BEF421A65}"/>
              </a:ext>
            </a:extLst>
          </p:cNvPr>
          <p:cNvSpPr txBox="1"/>
          <p:nvPr/>
        </p:nvSpPr>
        <p:spPr>
          <a:xfrm>
            <a:off x="3175200" y="1376394"/>
            <a:ext cx="4150473" cy="54476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section of a polymer showing three of the following monomers joined together: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Draw the repeating unit for the above polymer you have drawn.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2057F5E0-45CA-4DEA-BB30-665ECD379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t="31324" r="40122" b="28232"/>
          <a:stretch/>
        </p:blipFill>
        <p:spPr bwMode="auto">
          <a:xfrm>
            <a:off x="4533300" y="1835752"/>
            <a:ext cx="1061587" cy="106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94219E-232F-47A8-AF57-015525A46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34" t="75805" r="39335" b="6980"/>
          <a:stretch/>
        </p:blipFill>
        <p:spPr>
          <a:xfrm>
            <a:off x="8183106" y="1213835"/>
            <a:ext cx="2715570" cy="12438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0847" y="767218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polymers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512" y="2074563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monomers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061" y="3053165"/>
            <a:ext cx="234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Polymerisation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(addition polymerisation)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44361" y="3884440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styrene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4361" y="4253531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ethene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3659" y="4595852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FF0000"/>
                </a:solidFill>
              </a:rPr>
              <a:t>vinylchloride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1744" y="5498135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FF0000"/>
                </a:solidFill>
              </a:rPr>
              <a:t>polypropene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61023" y="5902871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polystyrene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3558" y="6261918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FF0000"/>
                </a:solidFill>
              </a:rPr>
              <a:t>polytetrafluoroethene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9263" y="864219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Unsaturated – has a C=C</a:t>
            </a:r>
            <a:endParaRPr lang="en-GB" sz="1200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118796" y="3543743"/>
            <a:ext cx="2230500" cy="854301"/>
            <a:chOff x="8653760" y="3752175"/>
            <a:chExt cx="2230500" cy="854301"/>
          </a:xfrm>
        </p:grpSpPr>
        <p:grpSp>
          <p:nvGrpSpPr>
            <p:cNvPr id="30" name="Group 29"/>
            <p:cNvGrpSpPr/>
            <p:nvPr/>
          </p:nvGrpSpPr>
          <p:grpSpPr>
            <a:xfrm>
              <a:off x="8653760" y="3752175"/>
              <a:ext cx="2230500" cy="854301"/>
              <a:chOff x="8855830" y="4509525"/>
              <a:chExt cx="2230500" cy="854301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8943468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280502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638344" y="4801964"/>
                <a:ext cx="2338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996303" y="4801964"/>
                <a:ext cx="249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9174118" y="493839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9530010" y="49404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9879524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855830" y="494046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8995141" y="47939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9333919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9707268" y="478522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9707267" y="5084806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0054848" y="479396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10054847" y="509354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9992862" y="451238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9992862" y="5086827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9654113" y="4552999"/>
                <a:ext cx="66328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rgbClr val="FF0000"/>
                    </a:solidFill>
                  </a:rPr>
                  <a:t>NC</a:t>
                </a:r>
                <a:r>
                  <a:rPr lang="en-GB" sz="800" baseline="-25000" dirty="0">
                    <a:solidFill>
                      <a:srgbClr val="FF0000"/>
                    </a:solidFill>
                  </a:rPr>
                  <a:t>12</a:t>
                </a:r>
                <a:r>
                  <a:rPr lang="en-GB" sz="800" dirty="0">
                    <a:solidFill>
                      <a:srgbClr val="FF0000"/>
                    </a:solidFill>
                  </a:rPr>
                  <a:t>H</a:t>
                </a:r>
                <a:r>
                  <a:rPr lang="en-GB" sz="800" baseline="-25000" dirty="0">
                    <a:solidFill>
                      <a:srgbClr val="FF0000"/>
                    </a:solidFill>
                  </a:rPr>
                  <a:t>18</a:t>
                </a:r>
                <a:endParaRPr lang="en-GB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9264542" y="508077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947489" y="4562695"/>
                <a:ext cx="79575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" dirty="0" smtClean="0">
                    <a:solidFill>
                      <a:srgbClr val="FF0000"/>
                    </a:solidFill>
                  </a:rPr>
                  <a:t>NC</a:t>
                </a:r>
                <a:r>
                  <a:rPr lang="en-GB" sz="700" baseline="-25000" dirty="0" smtClean="0">
                    <a:solidFill>
                      <a:srgbClr val="FF0000"/>
                    </a:solidFill>
                  </a:rPr>
                  <a:t>12</a:t>
                </a:r>
                <a:r>
                  <a:rPr lang="en-GB" sz="70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GB" sz="700" baseline="-25000" dirty="0" smtClean="0">
                    <a:solidFill>
                      <a:srgbClr val="FF0000"/>
                    </a:solidFill>
                  </a:rPr>
                  <a:t>18</a:t>
                </a:r>
                <a:endParaRPr lang="en-GB" sz="7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9270667" y="4524105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318077" y="4801104"/>
                <a:ext cx="249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10201298" y="4939601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10358782" y="4793102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0307860" y="4562695"/>
                <a:ext cx="62247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solidFill>
                      <a:srgbClr val="FF0000"/>
                    </a:solidFill>
                  </a:rPr>
                  <a:t>NC</a:t>
                </a:r>
                <a:r>
                  <a:rPr lang="en-GB" sz="800" baseline="-25000" dirty="0">
                    <a:solidFill>
                      <a:srgbClr val="FF0000"/>
                    </a:solidFill>
                  </a:rPr>
                  <a:t>12</a:t>
                </a:r>
                <a:r>
                  <a:rPr lang="en-GB" sz="800" dirty="0">
                    <a:solidFill>
                      <a:srgbClr val="FF0000"/>
                    </a:solidFill>
                  </a:rPr>
                  <a:t>H</a:t>
                </a:r>
                <a:r>
                  <a:rPr lang="en-GB" sz="800" baseline="-25000" dirty="0">
                    <a:solidFill>
                      <a:srgbClr val="FF0000"/>
                    </a:solidFill>
                  </a:rPr>
                  <a:t>18</a:t>
                </a:r>
                <a:endParaRPr lang="en-GB" sz="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314636" y="5085967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0640485" y="4799100"/>
                <a:ext cx="249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C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10523706" y="493759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10699030" y="4791098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TextBox 71"/>
              <p:cNvSpPr txBox="1"/>
              <p:nvPr/>
            </p:nvSpPr>
            <p:spPr>
              <a:xfrm>
                <a:off x="10637044" y="4509525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0637044" y="5083963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rot="5400000">
                <a:off x="10387686" y="508480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10712296" y="5086947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8994377" y="5074615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9333917" y="5076099"/>
                <a:ext cx="144000" cy="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9647324" y="5085219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923304" y="5076528"/>
                <a:ext cx="4492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H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10668383" y="4185354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741366" y="5606692"/>
            <a:ext cx="887416" cy="833673"/>
            <a:chOff x="8855830" y="4524105"/>
            <a:chExt cx="887416" cy="833673"/>
          </a:xfrm>
        </p:grpSpPr>
        <p:sp>
          <p:nvSpPr>
            <p:cNvPr id="83" name="TextBox 82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9174118" y="493839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530010" y="49404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855830" y="494046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9264542" y="508077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947489" y="4562695"/>
              <a:ext cx="7957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>
                  <a:solidFill>
                    <a:srgbClr val="FF0000"/>
                  </a:solidFill>
                </a:rPr>
                <a:t>NC</a:t>
              </a:r>
              <a:r>
                <a:rPr lang="en-GB" sz="700" baseline="-25000" dirty="0" smtClean="0">
                  <a:solidFill>
                    <a:srgbClr val="FF0000"/>
                  </a:solidFill>
                </a:rPr>
                <a:t>12</a:t>
              </a:r>
              <a:r>
                <a:rPr lang="en-GB" sz="700" dirty="0" smtClean="0">
                  <a:solidFill>
                    <a:srgbClr val="FF0000"/>
                  </a:solidFill>
                </a:rPr>
                <a:t>H</a:t>
              </a:r>
              <a:r>
                <a:rPr lang="en-GB" sz="700" baseline="-25000" dirty="0" smtClean="0">
                  <a:solidFill>
                    <a:srgbClr val="FF0000"/>
                  </a:solidFill>
                </a:rPr>
                <a:t>18</a:t>
              </a:r>
              <a:endParaRPr lang="en-GB" sz="700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5400000">
              <a:off x="8994377" y="507461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9333917" y="507609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8923304" y="507652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8155297" y="2784752"/>
            <a:ext cx="796649" cy="856495"/>
            <a:chOff x="8923304" y="4501283"/>
            <a:chExt cx="796649" cy="856495"/>
          </a:xfrm>
        </p:grpSpPr>
        <p:sp>
          <p:nvSpPr>
            <p:cNvPr id="121" name="TextBox 120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9174118" y="492674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9174118" y="496580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9264542" y="508077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CH</a:t>
              </a:r>
              <a:r>
                <a:rPr lang="en-GB" sz="1200" baseline="-25000" dirty="0" smtClean="0">
                  <a:solidFill>
                    <a:srgbClr val="FF0000"/>
                  </a:solidFill>
                </a:rPr>
                <a:t>3</a:t>
              </a:r>
              <a:endParaRPr lang="en-GB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924196" y="4501283"/>
              <a:ext cx="79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CH</a:t>
              </a:r>
              <a:r>
                <a:rPr lang="en-GB" sz="1200" baseline="-25000" dirty="0" smtClean="0">
                  <a:solidFill>
                    <a:srgbClr val="FF0000"/>
                  </a:solidFill>
                </a:rPr>
                <a:t>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8994377" y="507461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9333917" y="507609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8923304" y="507652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0239701" y="2795262"/>
            <a:ext cx="815921" cy="857340"/>
            <a:chOff x="8923304" y="4500438"/>
            <a:chExt cx="815921" cy="857340"/>
          </a:xfrm>
        </p:grpSpPr>
        <p:sp>
          <p:nvSpPr>
            <p:cNvPr id="136" name="TextBox 135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>
            <a:xfrm>
              <a:off x="9170641" y="492796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9170641" y="496518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9264542" y="508077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943468" y="4500438"/>
              <a:ext cx="79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CN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9270667" y="452410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47" name="Straight Connector 146"/>
            <p:cNvCxnSpPr/>
            <p:nvPr/>
          </p:nvCxnSpPr>
          <p:spPr>
            <a:xfrm rot="5400000">
              <a:off x="8994377" y="507461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9333917" y="507609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8923304" y="507652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693572" y="4600526"/>
            <a:ext cx="3804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 different answer is possible as they haven’t told you one of the monomers. This will not happen in your exam.</a:t>
            </a:r>
          </a:p>
        </p:txBody>
      </p:sp>
      <p:grpSp>
        <p:nvGrpSpPr>
          <p:cNvPr id="204" name="Group 203"/>
          <p:cNvGrpSpPr/>
          <p:nvPr/>
        </p:nvGrpSpPr>
        <p:grpSpPr>
          <a:xfrm>
            <a:off x="8145113" y="5394068"/>
            <a:ext cx="800708" cy="855751"/>
            <a:chOff x="8923304" y="4501283"/>
            <a:chExt cx="800708" cy="855751"/>
          </a:xfrm>
        </p:grpSpPr>
        <p:sp>
          <p:nvSpPr>
            <p:cNvPr id="205" name="TextBox 204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07" name="Straight Connector 206"/>
            <p:cNvCxnSpPr/>
            <p:nvPr/>
          </p:nvCxnSpPr>
          <p:spPr>
            <a:xfrm>
              <a:off x="9174118" y="4926743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9174118" y="496580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1" name="TextBox 210"/>
            <p:cNvSpPr txBox="1"/>
            <p:nvPr/>
          </p:nvSpPr>
          <p:spPr>
            <a:xfrm>
              <a:off x="9274726" y="5080035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8924196" y="4501283"/>
              <a:ext cx="79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9274726" y="4503544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CN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14" name="Straight Connector 213"/>
            <p:cNvCxnSpPr/>
            <p:nvPr/>
          </p:nvCxnSpPr>
          <p:spPr>
            <a:xfrm rot="5400000">
              <a:off x="8994377" y="507461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9333917" y="507609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/>
            <p:cNvSpPr txBox="1"/>
            <p:nvPr/>
          </p:nvSpPr>
          <p:spPr>
            <a:xfrm>
              <a:off x="8923304" y="507652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CH</a:t>
              </a:r>
              <a:r>
                <a:rPr lang="en-GB" sz="1200" baseline="-25000" dirty="0" smtClean="0">
                  <a:solidFill>
                    <a:srgbClr val="FF0000"/>
                  </a:solidFill>
                </a:rPr>
                <a:t>3</a:t>
              </a:r>
              <a:endParaRPr lang="en-GB" sz="1200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10229517" y="5387458"/>
            <a:ext cx="815921" cy="874460"/>
            <a:chOff x="8923304" y="4483318"/>
            <a:chExt cx="815921" cy="874460"/>
          </a:xfrm>
        </p:grpSpPr>
        <p:sp>
          <p:nvSpPr>
            <p:cNvPr id="218" name="TextBox 217"/>
            <p:cNvSpPr txBox="1"/>
            <p:nvPr/>
          </p:nvSpPr>
          <p:spPr>
            <a:xfrm>
              <a:off x="8943468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9280502" y="4801964"/>
              <a:ext cx="23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20" name="Straight Connector 219"/>
            <p:cNvCxnSpPr/>
            <p:nvPr/>
          </p:nvCxnSpPr>
          <p:spPr>
            <a:xfrm>
              <a:off x="9170641" y="4927960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9170641" y="4965188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8995141" y="4793962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9333919" y="4785221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TextBox 223"/>
            <p:cNvSpPr txBox="1"/>
            <p:nvPr/>
          </p:nvSpPr>
          <p:spPr>
            <a:xfrm>
              <a:off x="9264542" y="5080779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8943468" y="4500438"/>
              <a:ext cx="795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9271769" y="448331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CH</a:t>
              </a:r>
              <a:r>
                <a:rPr lang="en-GB" sz="1200" baseline="-25000" dirty="0" smtClean="0">
                  <a:solidFill>
                    <a:srgbClr val="FF0000"/>
                  </a:solidFill>
                </a:rPr>
                <a:t>3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227" name="Straight Connector 226"/>
            <p:cNvCxnSpPr/>
            <p:nvPr/>
          </p:nvCxnSpPr>
          <p:spPr>
            <a:xfrm rot="5400000">
              <a:off x="8994377" y="5074615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>
              <a:off x="9333917" y="5076099"/>
              <a:ext cx="1440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8923304" y="5076528"/>
              <a:ext cx="4492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H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289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Fertilisers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/>
              <a:t>What is the catalyst used in this process?</a:t>
            </a:r>
          </a:p>
          <a:p>
            <a:endParaRPr lang="en-GB" sz="1200"/>
          </a:p>
          <a:p>
            <a:endParaRPr lang="en-GB" sz="120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three elements required for plant growth are: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purpose of fertilisers?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EE8B5B-2DFB-4980-9606-F58997BAD3FD}"/>
              </a:ext>
            </a:extLst>
          </p:cNvPr>
          <p:cNvSpPr txBox="1"/>
          <p:nvPr/>
        </p:nvSpPr>
        <p:spPr>
          <a:xfrm>
            <a:off x="54490" y="2656538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do fertilisers need to be soluble?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1CBC07-C2E8-47B2-9529-F342D2331EE9}"/>
              </a:ext>
            </a:extLst>
          </p:cNvPr>
          <p:cNvSpPr txBox="1"/>
          <p:nvPr/>
        </p:nvSpPr>
        <p:spPr>
          <a:xfrm>
            <a:off x="52145" y="3542125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formula for ammonia?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two reactants for the Haber process?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BBD66F-7113-4504-BD22-8E76FC411193}"/>
              </a:ext>
            </a:extLst>
          </p:cNvPr>
          <p:cNvSpPr txBox="1"/>
          <p:nvPr/>
        </p:nvSpPr>
        <p:spPr>
          <a:xfrm>
            <a:off x="59180" y="4645158"/>
            <a:ext cx="306178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When ammonia dissolves in water, what colour would pH paper turn?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BEC8E9-0E08-4DB5-8290-690BEF421A65}"/>
              </a:ext>
            </a:extLst>
          </p:cNvPr>
          <p:cNvSpPr txBox="1"/>
          <p:nvPr/>
        </p:nvSpPr>
        <p:spPr>
          <a:xfrm>
            <a:off x="3175200" y="1376394"/>
            <a:ext cx="41504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a balanced chemical equation to show the production of ammonia.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2ECBD-2330-4240-AD4E-7101CFA49DB2}"/>
              </a:ext>
            </a:extLst>
          </p:cNvPr>
          <p:cNvSpPr txBox="1"/>
          <p:nvPr/>
        </p:nvSpPr>
        <p:spPr>
          <a:xfrm>
            <a:off x="59947" y="5916584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of the process used to make ammonia?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C4C652-AF38-4A46-BB4A-6498007816DC}"/>
              </a:ext>
            </a:extLst>
          </p:cNvPr>
          <p:cNvSpPr txBox="1"/>
          <p:nvPr/>
        </p:nvSpPr>
        <p:spPr>
          <a:xfrm>
            <a:off x="3172617" y="2815156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production of ammonia is a reversible reaction, draw the arrows used to represent this.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042A2-F106-4A85-8DFC-64DBBD727B2B}"/>
              </a:ext>
            </a:extLst>
          </p:cNvPr>
          <p:cNvSpPr txBox="1"/>
          <p:nvPr/>
        </p:nvSpPr>
        <p:spPr>
          <a:xfrm>
            <a:off x="3172617" y="3714056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catalyst is used in the Haber process?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6D233F-442C-4958-ABE6-DC57B841DC23}"/>
              </a:ext>
            </a:extLst>
          </p:cNvPr>
          <p:cNvSpPr txBox="1"/>
          <p:nvPr/>
        </p:nvSpPr>
        <p:spPr>
          <a:xfrm>
            <a:off x="3201032" y="4439892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purpose of adding a catalyst?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84E8FC-1799-4D77-A26E-38EF867140E8}"/>
              </a:ext>
            </a:extLst>
          </p:cNvPr>
          <p:cNvSpPr txBox="1"/>
          <p:nvPr/>
        </p:nvSpPr>
        <p:spPr>
          <a:xfrm>
            <a:off x="3213949" y="5150229"/>
            <a:ext cx="41504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name of the process used to make Nitric acid?</a:t>
            </a:r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5C1B12-884A-4E8E-8B2A-E1AAE4ECBC87}"/>
              </a:ext>
            </a:extLst>
          </p:cNvPr>
          <p:cNvSpPr txBox="1"/>
          <p:nvPr/>
        </p:nvSpPr>
        <p:spPr>
          <a:xfrm>
            <a:off x="3226867" y="5860566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three starting materials in this process?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8AE5F-EFFA-4514-9D42-05E14DC3B9AB}"/>
              </a:ext>
            </a:extLst>
          </p:cNvPr>
          <p:cNvSpPr txBox="1"/>
          <p:nvPr/>
        </p:nvSpPr>
        <p:spPr>
          <a:xfrm>
            <a:off x="7384315" y="1382170"/>
            <a:ext cx="4654697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following equations:</a:t>
            </a:r>
          </a:p>
          <a:p>
            <a:endParaRPr lang="en-GB" sz="1200" dirty="0"/>
          </a:p>
          <a:p>
            <a:r>
              <a:rPr lang="en-GB" sz="1200" dirty="0"/>
              <a:t>Ammonia + Nitric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Potassium hydroxide + Nitric acid 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Circle the salts produced above.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Give two reasons why these salts would be good fertilisers.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What is the name given to the reactions above?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0C5BBA-73E9-4BEA-A204-38FFA6EF9B08}"/>
              </a:ext>
            </a:extLst>
          </p:cNvPr>
          <p:cNvSpPr txBox="1"/>
          <p:nvPr/>
        </p:nvSpPr>
        <p:spPr>
          <a:xfrm>
            <a:off x="7384315" y="4670724"/>
            <a:ext cx="465469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 smtClean="0"/>
              <a:t>Calculate the percentage of nitrogen in the fertiliser ammonium nitrate (NH</a:t>
            </a:r>
            <a:r>
              <a:rPr lang="en-GB" sz="1200" baseline="-25000" dirty="0"/>
              <a:t>4</a:t>
            </a:r>
            <a:r>
              <a:rPr lang="en-GB" sz="1200" dirty="0"/>
              <a:t>NO</a:t>
            </a:r>
            <a:r>
              <a:rPr lang="en-GB" sz="1200" baseline="-25000" dirty="0"/>
              <a:t>3</a:t>
            </a:r>
            <a:r>
              <a:rPr lang="en-GB" sz="1200" dirty="0"/>
              <a:t>)?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882" y="857354"/>
            <a:ext cx="2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NPK  - nitrogen, phosphorous and potassium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882" y="1952496"/>
            <a:ext cx="2588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Replace soil nutrients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882" y="2934200"/>
            <a:ext cx="2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So that they can be absorbed with water in the roots of plants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8534" y="3946511"/>
            <a:ext cx="807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554" y="5315352"/>
            <a:ext cx="290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Blue/purple – ammonia solution is an alkali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059" y="6328254"/>
            <a:ext cx="290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Haber process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4752" y="808897"/>
            <a:ext cx="89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  +   H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1860" y="2018068"/>
            <a:ext cx="290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  +   3H</a:t>
            </a:r>
            <a:r>
              <a:rPr lang="en-GB" sz="1200" baseline="-25000" dirty="0" smtClean="0">
                <a:solidFill>
                  <a:srgbClr val="FF0000"/>
                </a:solidFill>
              </a:rPr>
              <a:t>2     </a:t>
            </a:r>
            <a:r>
              <a:rPr lang="en-GB" sz="1200" dirty="0" smtClean="0">
                <a:solidFill>
                  <a:srgbClr val="FF0000"/>
                </a:solidFill>
              </a:rPr>
              <a:t>⇌    2NH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45339" y="3210536"/>
            <a:ext cx="392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⇌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69612" y="4004275"/>
            <a:ext cx="290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Iron       (H&amp;I are together in the alphabet)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45190" y="4645158"/>
            <a:ext cx="358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Speed up reaction. Allow reaction to take place at a lower temperature therefore lowering fuel costs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22423" y="5424217"/>
            <a:ext cx="358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Ostwald process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22" y="6263380"/>
            <a:ext cx="41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First the NH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 and O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are converted to NO</a:t>
            </a:r>
            <a:r>
              <a:rPr lang="en-GB" sz="1200" baseline="-25000" dirty="0" smtClean="0">
                <a:solidFill>
                  <a:srgbClr val="FF0000"/>
                </a:solidFill>
              </a:rPr>
              <a:t>2 </a:t>
            </a:r>
            <a:r>
              <a:rPr lang="en-GB" sz="1200" dirty="0" smtClean="0">
                <a:solidFill>
                  <a:srgbClr val="FF0000"/>
                </a:solidFill>
              </a:rPr>
              <a:t>, then water is added to dissolve the NO</a:t>
            </a:r>
            <a:r>
              <a:rPr lang="en-GB" sz="1200" baseline="-25000" dirty="0" smtClean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 into nitric acid (HNO</a:t>
            </a:r>
            <a:r>
              <a:rPr lang="en-GB" sz="1200" baseline="-25000" dirty="0" smtClean="0">
                <a:solidFill>
                  <a:srgbClr val="FF0000"/>
                </a:solidFill>
              </a:rPr>
              <a:t>3</a:t>
            </a:r>
            <a:r>
              <a:rPr lang="en-GB" sz="1200" dirty="0" smtClean="0">
                <a:solidFill>
                  <a:srgbClr val="FF0000"/>
                </a:solidFill>
              </a:rPr>
              <a:t>) 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1032" y="6038890"/>
            <a:ext cx="4428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Ammonia, oxygen and water are needed to make </a:t>
            </a:r>
            <a:r>
              <a:rPr lang="en-GB" sz="1200" dirty="0" err="1" smtClean="0">
                <a:solidFill>
                  <a:srgbClr val="FF0000"/>
                </a:solidFill>
              </a:rPr>
              <a:t>nitroc</a:t>
            </a:r>
            <a:r>
              <a:rPr lang="en-GB" sz="1200" dirty="0" smtClean="0">
                <a:solidFill>
                  <a:srgbClr val="FF0000"/>
                </a:solidFill>
              </a:rPr>
              <a:t> acid.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94029" y="778348"/>
            <a:ext cx="3584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Platinum       (O&amp;P are together in the alphabet)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47676" y="1746452"/>
            <a:ext cx="2707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Ammonium nitrate +  water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56972" y="2110734"/>
            <a:ext cx="189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potassium nitrate   +  water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147676" y="1746451"/>
            <a:ext cx="1292772" cy="3073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9956972" y="2110734"/>
            <a:ext cx="1292772" cy="285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368036" y="3273959"/>
            <a:ext cx="189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Have NP or K.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Are soluble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68036" y="4083388"/>
            <a:ext cx="189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Neutralisation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674709" y="5055058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674709" y="5271058"/>
            <a:ext cx="576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558099" y="5086223"/>
            <a:ext cx="0" cy="768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558098" y="5163058"/>
            <a:ext cx="68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812617" y="5082217"/>
            <a:ext cx="0" cy="34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811825" y="5423092"/>
            <a:ext cx="43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195854" y="5140319"/>
            <a:ext cx="110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 x 1    =  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02850" y="5281577"/>
            <a:ext cx="103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x 14  = 14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211556" y="5452716"/>
            <a:ext cx="891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3 x 16 = 48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rot="16200000">
            <a:off x="8923099" y="5585695"/>
            <a:ext cx="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937702" y="5460975"/>
            <a:ext cx="26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+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18374" y="5648115"/>
            <a:ext cx="639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80g</a:t>
            </a:r>
            <a:endParaRPr lang="en-GB" sz="1200" i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23828" y="5086223"/>
            <a:ext cx="0" cy="5061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923828" y="5592351"/>
            <a:ext cx="324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191474" y="4999733"/>
            <a:ext cx="103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 x 14  = 14</a:t>
            </a:r>
            <a:endParaRPr lang="en-GB" sz="12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229268" y="6045857"/>
                <a:ext cx="3129588" cy="360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FF0000"/>
                    </a:solidFill>
                  </a:rPr>
                  <a:t>% by mass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𝐺𝑓𝑚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</a:rPr>
                  <a:t> 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 x 100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</a:rPr>
                  <a:t> </a:t>
                </a:r>
                <a:r>
                  <a:rPr lang="en-GB" sz="1200" dirty="0" smtClean="0">
                    <a:solidFill>
                      <a:srgbClr val="FF0000"/>
                    </a:solidFill>
                  </a:rPr>
                  <a:t> x 100   =    35%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68" y="6045857"/>
                <a:ext cx="3129588" cy="360227"/>
              </a:xfrm>
              <a:prstGeom prst="rect">
                <a:avLst/>
              </a:prstGeom>
              <a:blipFill>
                <a:blip r:embed="rId3"/>
                <a:stretch>
                  <a:fillRect l="-195" b="-3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92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Periodic Table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09" y="510053"/>
            <a:ext cx="22599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1 elements.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74108" y="517293"/>
            <a:ext cx="207128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7 elements.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2" y="2679090"/>
            <a:ext cx="225992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the reactivity changes as you go down group 1.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74108" y="1426566"/>
            <a:ext cx="207128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7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2962" y="4107510"/>
            <a:ext cx="2259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1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72962" y="5359982"/>
            <a:ext cx="225992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1 metals lose an electron.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374108" y="3292335"/>
            <a:ext cx="2071283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group 7 elements gain an electron?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E78D4-FEA1-4FCF-81F0-08443E237BA7}"/>
              </a:ext>
            </a:extLst>
          </p:cNvPr>
          <p:cNvSpPr txBox="1"/>
          <p:nvPr/>
        </p:nvSpPr>
        <p:spPr>
          <a:xfrm>
            <a:off x="6354993" y="503590"/>
            <a:ext cx="5814393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Labels the groups, high-light the metals and non-metals and identify the atomic number on the below Periodic table.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C85F21-3E90-4543-A109-B99560CAD1DD}"/>
              </a:ext>
            </a:extLst>
          </p:cNvPr>
          <p:cNvGrpSpPr/>
          <p:nvPr/>
        </p:nvGrpSpPr>
        <p:grpSpPr>
          <a:xfrm>
            <a:off x="6464090" y="863884"/>
            <a:ext cx="5589505" cy="3988391"/>
            <a:chOff x="6361965" y="1081580"/>
            <a:chExt cx="5727910" cy="39883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ECF8558-1A60-4DC7-BF61-759B2B838230}"/>
                </a:ext>
              </a:extLst>
            </p:cNvPr>
            <p:cNvGrpSpPr/>
            <p:nvPr/>
          </p:nvGrpSpPr>
          <p:grpSpPr>
            <a:xfrm>
              <a:off x="6361965" y="1081580"/>
              <a:ext cx="5727910" cy="3988391"/>
              <a:chOff x="6361965" y="1081580"/>
              <a:chExt cx="5727910" cy="3988391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BFFD67D-60F5-4314-A9BA-39D4C48354FD}"/>
                  </a:ext>
                </a:extLst>
              </p:cNvPr>
              <p:cNvGrpSpPr/>
              <p:nvPr/>
            </p:nvGrpSpPr>
            <p:grpSpPr>
              <a:xfrm>
                <a:off x="6361965" y="1081580"/>
                <a:ext cx="5727910" cy="3988391"/>
                <a:chOff x="6361965" y="1081580"/>
                <a:chExt cx="5727910" cy="398839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67375E44-790A-4FDC-ABCA-A31C5AB05CE1}"/>
                    </a:ext>
                  </a:extLst>
                </p:cNvPr>
                <p:cNvGrpSpPr/>
                <p:nvPr/>
              </p:nvGrpSpPr>
              <p:grpSpPr>
                <a:xfrm>
                  <a:off x="6361965" y="1081580"/>
                  <a:ext cx="5727910" cy="3988391"/>
                  <a:chOff x="6361965" y="1081580"/>
                  <a:chExt cx="5727910" cy="3988391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D3124F9D-D75C-4200-AAC2-C374C3E92313}"/>
                      </a:ext>
                    </a:extLst>
                  </p:cNvPr>
                  <p:cNvGrpSpPr/>
                  <p:nvPr/>
                </p:nvGrpSpPr>
                <p:grpSpPr>
                  <a:xfrm>
                    <a:off x="6361965" y="1178225"/>
                    <a:ext cx="5727910" cy="3891746"/>
                    <a:chOff x="6361965" y="1178225"/>
                    <a:chExt cx="5727910" cy="3891746"/>
                  </a:xfrm>
                </p:grpSpPr>
                <p:pic>
                  <p:nvPicPr>
                    <p:cNvPr id="45" name="Picture 2" descr="Image result for periodic table">
                      <a:extLst>
                        <a:ext uri="{FF2B5EF4-FFF2-40B4-BE49-F238E27FC236}">
                          <a16:creationId xmlns:a16="http://schemas.microsoft.com/office/drawing/2014/main" id="{3B601EF7-FA86-4060-AD20-758E4786942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480" t="4347" r="1959" b="10641"/>
                    <a:stretch/>
                  </p:blipFill>
                  <p:spPr bwMode="auto">
                    <a:xfrm>
                      <a:off x="6361965" y="1178225"/>
                      <a:ext cx="5727910" cy="389174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239F0D88-B2DA-478B-AFD3-FB99BF0C3D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1427" y="2327893"/>
                      <a:ext cx="2934268" cy="16276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5971B4F-FF7D-4626-80F2-D46A7AD0E6A8}"/>
                      </a:ext>
                    </a:extLst>
                  </p:cNvPr>
                  <p:cNvSpPr/>
                  <p:nvPr/>
                </p:nvSpPr>
                <p:spPr>
                  <a:xfrm flipV="1">
                    <a:off x="6400836" y="1081580"/>
                    <a:ext cx="423045" cy="24440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6C112D7-868A-4257-A60C-2136D1BCC6CA}"/>
                    </a:ext>
                  </a:extLst>
                </p:cNvPr>
                <p:cNvSpPr/>
                <p:nvPr/>
              </p:nvSpPr>
              <p:spPr>
                <a:xfrm flipV="1">
                  <a:off x="6764758" y="1467581"/>
                  <a:ext cx="423045" cy="2444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AE3642-CA08-4145-8C23-5EB548555AD8}"/>
                  </a:ext>
                </a:extLst>
              </p:cNvPr>
              <p:cNvSpPr/>
              <p:nvPr/>
            </p:nvSpPr>
            <p:spPr>
              <a:xfrm flipV="1">
                <a:off x="10085695" y="1453932"/>
                <a:ext cx="1601857" cy="2716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4668D1-9E5E-4AC3-A8EA-3DD65A20A700}"/>
                </a:ext>
              </a:extLst>
            </p:cNvPr>
            <p:cNvSpPr/>
            <p:nvPr/>
          </p:nvSpPr>
          <p:spPr>
            <a:xfrm flipV="1">
              <a:off x="11653182" y="1085764"/>
              <a:ext cx="423045" cy="2444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EE1768-7ED5-4B7B-A4F2-AD7740283F2E}"/>
              </a:ext>
            </a:extLst>
          </p:cNvPr>
          <p:cNvSpPr txBox="1"/>
          <p:nvPr/>
        </p:nvSpPr>
        <p:spPr>
          <a:xfrm>
            <a:off x="72962" y="1411690"/>
            <a:ext cx="225992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Are group 1 elements reactive or unreactive?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67C34B-2980-4497-B3A6-4B4DE747F0AD}"/>
              </a:ext>
            </a:extLst>
          </p:cNvPr>
          <p:cNvSpPr txBox="1"/>
          <p:nvPr/>
        </p:nvSpPr>
        <p:spPr>
          <a:xfrm>
            <a:off x="2374108" y="5342770"/>
            <a:ext cx="207128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State the name of group 8/0 elements.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48DFB5-A940-41EE-B8AC-24A5B6502E70}"/>
              </a:ext>
            </a:extLst>
          </p:cNvPr>
          <p:cNvSpPr txBox="1"/>
          <p:nvPr/>
        </p:nvSpPr>
        <p:spPr>
          <a:xfrm>
            <a:off x="4498451" y="507770"/>
            <a:ext cx="1819860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why the group 0/8 elements have similar chemical properties?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C0F6E22-CCDC-403B-B956-C74B57E44F29}"/>
              </a:ext>
            </a:extLst>
          </p:cNvPr>
          <p:cNvSpPr txBox="1"/>
          <p:nvPr/>
        </p:nvSpPr>
        <p:spPr>
          <a:xfrm>
            <a:off x="4482073" y="3042200"/>
            <a:ext cx="181986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Are group 8 elements reactive or unreactive? Why?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77D7C3-D32A-4B95-9772-041C69C1CF41}"/>
              </a:ext>
            </a:extLst>
          </p:cNvPr>
          <p:cNvSpPr txBox="1"/>
          <p:nvPr/>
        </p:nvSpPr>
        <p:spPr>
          <a:xfrm>
            <a:off x="4562345" y="5366555"/>
            <a:ext cx="749125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Define the following:</a:t>
            </a:r>
          </a:p>
          <a:p>
            <a:r>
              <a:rPr lang="en-GB" sz="1200" dirty="0"/>
              <a:t>Element:</a:t>
            </a:r>
          </a:p>
          <a:p>
            <a:endParaRPr lang="en-GB" sz="1200" dirty="0"/>
          </a:p>
          <a:p>
            <a:r>
              <a:rPr lang="en-GB" sz="1200" dirty="0"/>
              <a:t>Atom:</a:t>
            </a:r>
          </a:p>
          <a:p>
            <a:endParaRPr lang="en-GB" sz="1200" dirty="0"/>
          </a:p>
          <a:p>
            <a:r>
              <a:rPr lang="en-GB" sz="1200" dirty="0"/>
              <a:t>Ion:</a:t>
            </a: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61817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3 – Nuclear Chemistry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does the term half-life mean?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480736"/>
            <a:ext cx="306178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Where does radioactive decay occur in an atom?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42766" y="5162855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Alpha particles are attracted to a _______________ plate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Beta particles are attracted to a ______________ plate.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r>
              <a:rPr lang="en-GB" sz="1200" dirty="0">
                <a:sym typeface="Wingdings" panose="05000000000000000000" pitchFamily="2" charset="2"/>
              </a:rPr>
              <a:t>Gamma particles are not deflected by an electric field.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515D5-8296-45C1-BDCB-32E996123CA9}"/>
              </a:ext>
            </a:extLst>
          </p:cNvPr>
          <p:cNvSpPr txBox="1"/>
          <p:nvPr/>
        </p:nvSpPr>
        <p:spPr>
          <a:xfrm>
            <a:off x="42768" y="1561601"/>
            <a:ext cx="306178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Unstable nuclei become more stable by giving out which three forms of radiation? </a:t>
            </a:r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r>
              <a:rPr lang="en-GB" sz="1200" dirty="0"/>
              <a:t>3.</a:t>
            </a:r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83B2F-A3A4-498E-AE8A-C572AB5D099C}"/>
              </a:ext>
            </a:extLst>
          </p:cNvPr>
          <p:cNvSpPr txBox="1"/>
          <p:nvPr/>
        </p:nvSpPr>
        <p:spPr>
          <a:xfrm>
            <a:off x="42765" y="3170084"/>
            <a:ext cx="3061787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Alpha particles are stopped by: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Beta particles are stopped by: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Gamma particles are stopped by: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AA8FE-915D-4D34-AA82-1E6669CA56A6}"/>
              </a:ext>
            </a:extLst>
          </p:cNvPr>
          <p:cNvSpPr txBox="1"/>
          <p:nvPr/>
        </p:nvSpPr>
        <p:spPr>
          <a:xfrm>
            <a:off x="3162284" y="4800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An alpha particle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BAD74-49F7-49CD-BE25-B5FAEA641AF8}"/>
              </a:ext>
            </a:extLst>
          </p:cNvPr>
          <p:cNvSpPr txBox="1"/>
          <p:nvPr/>
        </p:nvSpPr>
        <p:spPr>
          <a:xfrm>
            <a:off x="3154538" y="4034359"/>
            <a:ext cx="415047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following equations and decide whether the isotope is undergoing alpha or beta decay.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1.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15DFAC-755F-4D52-A945-C402E33EFAC0}"/>
              </a:ext>
            </a:extLst>
          </p:cNvPr>
          <p:cNvSpPr txBox="1"/>
          <p:nvPr/>
        </p:nvSpPr>
        <p:spPr>
          <a:xfrm>
            <a:off x="3159701" y="1376393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beta particle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35A93A-912D-4A03-AEC6-7E37201474D1}"/>
              </a:ext>
            </a:extLst>
          </p:cNvPr>
          <p:cNvSpPr txBox="1"/>
          <p:nvPr/>
        </p:nvSpPr>
        <p:spPr>
          <a:xfrm>
            <a:off x="3172617" y="2241716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proton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15F82E-5FA1-49B4-AD6F-0809DA777512}"/>
              </a:ext>
            </a:extLst>
          </p:cNvPr>
          <p:cNvSpPr txBox="1"/>
          <p:nvPr/>
        </p:nvSpPr>
        <p:spPr>
          <a:xfrm>
            <a:off x="3154538" y="3138041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neutron can be represented as: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158AF1-7040-4200-841A-76121C06167A}"/>
              </a:ext>
            </a:extLst>
          </p:cNvPr>
          <p:cNvSpPr txBox="1"/>
          <p:nvPr/>
        </p:nvSpPr>
        <p:spPr>
          <a:xfrm>
            <a:off x="7415314" y="1785125"/>
            <a:ext cx="465469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affect would increasing the temperature have on the half-life of an isotope?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04B555-5079-4A6A-AD5A-1C53F497F361}"/>
              </a:ext>
            </a:extLst>
          </p:cNvPr>
          <p:cNvSpPr txBox="1"/>
          <p:nvPr/>
        </p:nvSpPr>
        <p:spPr>
          <a:xfrm>
            <a:off x="7443728" y="3223884"/>
            <a:ext cx="46546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16 g of a radioisotope has a half-life of 20 days.  What mass of the original isotope will still be left after 60 days?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3F0F02-EDF6-41FF-A316-26287BFD1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82" t="53777" r="27091" b="37527"/>
          <a:stretch/>
        </p:blipFill>
        <p:spPr>
          <a:xfrm>
            <a:off x="3422092" y="4617476"/>
            <a:ext cx="3704095" cy="104519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FE97CD3-4132-4CAB-AC50-90F7760A7895}"/>
              </a:ext>
            </a:extLst>
          </p:cNvPr>
          <p:cNvSpPr txBox="1"/>
          <p:nvPr/>
        </p:nvSpPr>
        <p:spPr>
          <a:xfrm>
            <a:off x="7443727" y="5021649"/>
            <a:ext cx="4654697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 luminous watch dial containing a material with a half life of 2.5 years has only 1/8</a:t>
            </a:r>
            <a:r>
              <a:rPr lang="en-GB" sz="1200" baseline="30000" dirty="0"/>
              <a:t>th</a:t>
            </a:r>
            <a:r>
              <a:rPr lang="en-GB" sz="1200" dirty="0"/>
              <a:t> of its original glow. How old is the watch?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6468" y="895573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nucleus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846" y="1970492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Alpha  </a:t>
            </a:r>
            <a:r>
              <a:rPr lang="el-GR" sz="1200" dirty="0" smtClean="0">
                <a:solidFill>
                  <a:srgbClr val="FF0000"/>
                </a:solidFill>
              </a:rPr>
              <a:t>α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0846" y="2315263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Beta  </a:t>
            </a:r>
            <a:r>
              <a:rPr lang="el-GR" sz="1200" dirty="0" smtClean="0">
                <a:solidFill>
                  <a:srgbClr val="FF0000"/>
                </a:solidFill>
              </a:rPr>
              <a:t>β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846" y="2656382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Gamma </a:t>
            </a:r>
            <a:r>
              <a:rPr lang="el-GR" sz="1200" dirty="0" smtClean="0">
                <a:solidFill>
                  <a:srgbClr val="FF0000"/>
                </a:solidFill>
              </a:rPr>
              <a:t>γ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261" y="3415039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Few cm of air / paper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7261" y="4001080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Thin Al foil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498" y="4555078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Thick concrete or </a:t>
            </a:r>
            <a:r>
              <a:rPr lang="en-GB" sz="1200" dirty="0" err="1" smtClean="0">
                <a:solidFill>
                  <a:srgbClr val="FF0000"/>
                </a:solidFill>
              </a:rPr>
              <a:t>Pb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0498" y="5310127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negative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699" y="5833616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positive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3375" y="824515"/>
            <a:ext cx="79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3862" y="824515"/>
            <a:ext cx="79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α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0563" y="885597"/>
            <a:ext cx="384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8588" y="795512"/>
            <a:ext cx="2345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48588" y="981983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16297" y="790189"/>
            <a:ext cx="137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4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1583" y="943544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09044" y="1701679"/>
            <a:ext cx="79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β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97825" y="1667353"/>
            <a:ext cx="137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47289" y="1823016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887381" y="1693068"/>
            <a:ext cx="79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50303" y="1658742"/>
            <a:ext cx="137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00875" y="1812097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-1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52959" y="1739234"/>
            <a:ext cx="384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or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0864" y="2530148"/>
            <a:ext cx="79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75590" y="2687616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97424" y="3471164"/>
            <a:ext cx="79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86205" y="3436838"/>
            <a:ext cx="137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57442" y="3590769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75590" y="2503727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72097" y="4753895"/>
            <a:ext cx="3683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U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96204" y="5263960"/>
            <a:ext cx="594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97554" y="4711019"/>
            <a:ext cx="568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238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99297" y="4864207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92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2905" y="5261858"/>
            <a:ext cx="491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234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51795" y="5462334"/>
            <a:ext cx="389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91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17489" y="955069"/>
            <a:ext cx="4133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Time taken for half of the nuclei to decay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17489" y="2317316"/>
            <a:ext cx="4133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None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006388" y="4220048"/>
            <a:ext cx="53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8g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04872" y="4220049"/>
            <a:ext cx="53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16g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794666" y="4209462"/>
            <a:ext cx="53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4</a:t>
            </a:r>
            <a:r>
              <a:rPr lang="en-GB" sz="1200" dirty="0" smtClean="0">
                <a:solidFill>
                  <a:srgbClr val="FF0000"/>
                </a:solidFill>
              </a:rPr>
              <a:t>g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596182" y="4206640"/>
            <a:ext cx="53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</a:t>
            </a:r>
            <a:r>
              <a:rPr lang="en-GB" sz="1200" dirty="0" smtClean="0">
                <a:solidFill>
                  <a:srgbClr val="FF0000"/>
                </a:solidFill>
              </a:rPr>
              <a:t>g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395709" y="4058946"/>
            <a:ext cx="751002" cy="179110"/>
          </a:xfrm>
          <a:custGeom>
            <a:avLst/>
            <a:gdLst>
              <a:gd name="connsiteX0" fmla="*/ 0 w 751002"/>
              <a:gd name="connsiteY0" fmla="*/ 179110 h 179110"/>
              <a:gd name="connsiteX1" fmla="*/ 31422 w 751002"/>
              <a:gd name="connsiteY1" fmla="*/ 135118 h 179110"/>
              <a:gd name="connsiteX2" fmla="*/ 106837 w 751002"/>
              <a:gd name="connsiteY2" fmla="*/ 65988 h 179110"/>
              <a:gd name="connsiteX3" fmla="*/ 210532 w 751002"/>
              <a:gd name="connsiteY3" fmla="*/ 18854 h 179110"/>
              <a:gd name="connsiteX4" fmla="*/ 395925 w 751002"/>
              <a:gd name="connsiteY4" fmla="*/ 0 h 179110"/>
              <a:gd name="connsiteX5" fmla="*/ 553039 w 751002"/>
              <a:gd name="connsiteY5" fmla="*/ 15712 h 179110"/>
              <a:gd name="connsiteX6" fmla="*/ 628453 w 751002"/>
              <a:gd name="connsiteY6" fmla="*/ 50277 h 179110"/>
              <a:gd name="connsiteX7" fmla="*/ 691299 w 751002"/>
              <a:gd name="connsiteY7" fmla="*/ 91126 h 179110"/>
              <a:gd name="connsiteX8" fmla="*/ 751002 w 751002"/>
              <a:gd name="connsiteY8" fmla="*/ 141402 h 1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02" h="179110">
                <a:moveTo>
                  <a:pt x="0" y="179110"/>
                </a:moveTo>
                <a:lnTo>
                  <a:pt x="31422" y="135118"/>
                </a:lnTo>
                <a:lnTo>
                  <a:pt x="106837" y="65988"/>
                </a:lnTo>
                <a:lnTo>
                  <a:pt x="210532" y="18854"/>
                </a:lnTo>
                <a:lnTo>
                  <a:pt x="395925" y="0"/>
                </a:lnTo>
                <a:lnTo>
                  <a:pt x="553039" y="15712"/>
                </a:lnTo>
                <a:lnTo>
                  <a:pt x="628453" y="50277"/>
                </a:lnTo>
                <a:lnTo>
                  <a:pt x="691299" y="91126"/>
                </a:lnTo>
                <a:lnTo>
                  <a:pt x="751002" y="141402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9164169" y="4039356"/>
            <a:ext cx="751002" cy="179110"/>
          </a:xfrm>
          <a:custGeom>
            <a:avLst/>
            <a:gdLst>
              <a:gd name="connsiteX0" fmla="*/ 0 w 751002"/>
              <a:gd name="connsiteY0" fmla="*/ 179110 h 179110"/>
              <a:gd name="connsiteX1" fmla="*/ 31422 w 751002"/>
              <a:gd name="connsiteY1" fmla="*/ 135118 h 179110"/>
              <a:gd name="connsiteX2" fmla="*/ 106837 w 751002"/>
              <a:gd name="connsiteY2" fmla="*/ 65988 h 179110"/>
              <a:gd name="connsiteX3" fmla="*/ 210532 w 751002"/>
              <a:gd name="connsiteY3" fmla="*/ 18854 h 179110"/>
              <a:gd name="connsiteX4" fmla="*/ 395925 w 751002"/>
              <a:gd name="connsiteY4" fmla="*/ 0 h 179110"/>
              <a:gd name="connsiteX5" fmla="*/ 553039 w 751002"/>
              <a:gd name="connsiteY5" fmla="*/ 15712 h 179110"/>
              <a:gd name="connsiteX6" fmla="*/ 628453 w 751002"/>
              <a:gd name="connsiteY6" fmla="*/ 50277 h 179110"/>
              <a:gd name="connsiteX7" fmla="*/ 691299 w 751002"/>
              <a:gd name="connsiteY7" fmla="*/ 91126 h 179110"/>
              <a:gd name="connsiteX8" fmla="*/ 751002 w 751002"/>
              <a:gd name="connsiteY8" fmla="*/ 141402 h 1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02" h="179110">
                <a:moveTo>
                  <a:pt x="0" y="179110"/>
                </a:moveTo>
                <a:lnTo>
                  <a:pt x="31422" y="135118"/>
                </a:lnTo>
                <a:lnTo>
                  <a:pt x="106837" y="65988"/>
                </a:lnTo>
                <a:lnTo>
                  <a:pt x="210532" y="18854"/>
                </a:lnTo>
                <a:lnTo>
                  <a:pt x="395925" y="0"/>
                </a:lnTo>
                <a:lnTo>
                  <a:pt x="553039" y="15712"/>
                </a:lnTo>
                <a:lnTo>
                  <a:pt x="628453" y="50277"/>
                </a:lnTo>
                <a:lnTo>
                  <a:pt x="691299" y="91126"/>
                </a:lnTo>
                <a:lnTo>
                  <a:pt x="751002" y="141402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>
            <a:off x="9932629" y="4015599"/>
            <a:ext cx="751002" cy="179110"/>
          </a:xfrm>
          <a:custGeom>
            <a:avLst/>
            <a:gdLst>
              <a:gd name="connsiteX0" fmla="*/ 0 w 751002"/>
              <a:gd name="connsiteY0" fmla="*/ 179110 h 179110"/>
              <a:gd name="connsiteX1" fmla="*/ 31422 w 751002"/>
              <a:gd name="connsiteY1" fmla="*/ 135118 h 179110"/>
              <a:gd name="connsiteX2" fmla="*/ 106837 w 751002"/>
              <a:gd name="connsiteY2" fmla="*/ 65988 h 179110"/>
              <a:gd name="connsiteX3" fmla="*/ 210532 w 751002"/>
              <a:gd name="connsiteY3" fmla="*/ 18854 h 179110"/>
              <a:gd name="connsiteX4" fmla="*/ 395925 w 751002"/>
              <a:gd name="connsiteY4" fmla="*/ 0 h 179110"/>
              <a:gd name="connsiteX5" fmla="*/ 553039 w 751002"/>
              <a:gd name="connsiteY5" fmla="*/ 15712 h 179110"/>
              <a:gd name="connsiteX6" fmla="*/ 628453 w 751002"/>
              <a:gd name="connsiteY6" fmla="*/ 50277 h 179110"/>
              <a:gd name="connsiteX7" fmla="*/ 691299 w 751002"/>
              <a:gd name="connsiteY7" fmla="*/ 91126 h 179110"/>
              <a:gd name="connsiteX8" fmla="*/ 751002 w 751002"/>
              <a:gd name="connsiteY8" fmla="*/ 141402 h 1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02" h="179110">
                <a:moveTo>
                  <a:pt x="0" y="179110"/>
                </a:moveTo>
                <a:lnTo>
                  <a:pt x="31422" y="135118"/>
                </a:lnTo>
                <a:lnTo>
                  <a:pt x="106837" y="65988"/>
                </a:lnTo>
                <a:lnTo>
                  <a:pt x="210532" y="18854"/>
                </a:lnTo>
                <a:lnTo>
                  <a:pt x="395925" y="0"/>
                </a:lnTo>
                <a:lnTo>
                  <a:pt x="553039" y="15712"/>
                </a:lnTo>
                <a:lnTo>
                  <a:pt x="628453" y="50277"/>
                </a:lnTo>
                <a:lnTo>
                  <a:pt x="691299" y="91126"/>
                </a:lnTo>
                <a:lnTo>
                  <a:pt x="751002" y="141402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8432991" y="3803759"/>
            <a:ext cx="78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20days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230280" y="3776436"/>
            <a:ext cx="78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20days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081963" y="3783765"/>
            <a:ext cx="78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20days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615958" y="6023409"/>
            <a:ext cx="53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½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814442" y="6023410"/>
            <a:ext cx="53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1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404236" y="6012823"/>
            <a:ext cx="533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¼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8005279" y="5862307"/>
            <a:ext cx="751002" cy="179110"/>
          </a:xfrm>
          <a:custGeom>
            <a:avLst/>
            <a:gdLst>
              <a:gd name="connsiteX0" fmla="*/ 0 w 751002"/>
              <a:gd name="connsiteY0" fmla="*/ 179110 h 179110"/>
              <a:gd name="connsiteX1" fmla="*/ 31422 w 751002"/>
              <a:gd name="connsiteY1" fmla="*/ 135118 h 179110"/>
              <a:gd name="connsiteX2" fmla="*/ 106837 w 751002"/>
              <a:gd name="connsiteY2" fmla="*/ 65988 h 179110"/>
              <a:gd name="connsiteX3" fmla="*/ 210532 w 751002"/>
              <a:gd name="connsiteY3" fmla="*/ 18854 h 179110"/>
              <a:gd name="connsiteX4" fmla="*/ 395925 w 751002"/>
              <a:gd name="connsiteY4" fmla="*/ 0 h 179110"/>
              <a:gd name="connsiteX5" fmla="*/ 553039 w 751002"/>
              <a:gd name="connsiteY5" fmla="*/ 15712 h 179110"/>
              <a:gd name="connsiteX6" fmla="*/ 628453 w 751002"/>
              <a:gd name="connsiteY6" fmla="*/ 50277 h 179110"/>
              <a:gd name="connsiteX7" fmla="*/ 691299 w 751002"/>
              <a:gd name="connsiteY7" fmla="*/ 91126 h 179110"/>
              <a:gd name="connsiteX8" fmla="*/ 751002 w 751002"/>
              <a:gd name="connsiteY8" fmla="*/ 141402 h 1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02" h="179110">
                <a:moveTo>
                  <a:pt x="0" y="179110"/>
                </a:moveTo>
                <a:lnTo>
                  <a:pt x="31422" y="135118"/>
                </a:lnTo>
                <a:lnTo>
                  <a:pt x="106837" y="65988"/>
                </a:lnTo>
                <a:lnTo>
                  <a:pt x="210532" y="18854"/>
                </a:lnTo>
                <a:lnTo>
                  <a:pt x="395925" y="0"/>
                </a:lnTo>
                <a:lnTo>
                  <a:pt x="553039" y="15712"/>
                </a:lnTo>
                <a:lnTo>
                  <a:pt x="628453" y="50277"/>
                </a:lnTo>
                <a:lnTo>
                  <a:pt x="691299" y="91126"/>
                </a:lnTo>
                <a:lnTo>
                  <a:pt x="751002" y="141402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reeform 83"/>
          <p:cNvSpPr/>
          <p:nvPr/>
        </p:nvSpPr>
        <p:spPr>
          <a:xfrm>
            <a:off x="8773739" y="5842717"/>
            <a:ext cx="751002" cy="179110"/>
          </a:xfrm>
          <a:custGeom>
            <a:avLst/>
            <a:gdLst>
              <a:gd name="connsiteX0" fmla="*/ 0 w 751002"/>
              <a:gd name="connsiteY0" fmla="*/ 179110 h 179110"/>
              <a:gd name="connsiteX1" fmla="*/ 31422 w 751002"/>
              <a:gd name="connsiteY1" fmla="*/ 135118 h 179110"/>
              <a:gd name="connsiteX2" fmla="*/ 106837 w 751002"/>
              <a:gd name="connsiteY2" fmla="*/ 65988 h 179110"/>
              <a:gd name="connsiteX3" fmla="*/ 210532 w 751002"/>
              <a:gd name="connsiteY3" fmla="*/ 18854 h 179110"/>
              <a:gd name="connsiteX4" fmla="*/ 395925 w 751002"/>
              <a:gd name="connsiteY4" fmla="*/ 0 h 179110"/>
              <a:gd name="connsiteX5" fmla="*/ 553039 w 751002"/>
              <a:gd name="connsiteY5" fmla="*/ 15712 h 179110"/>
              <a:gd name="connsiteX6" fmla="*/ 628453 w 751002"/>
              <a:gd name="connsiteY6" fmla="*/ 50277 h 179110"/>
              <a:gd name="connsiteX7" fmla="*/ 691299 w 751002"/>
              <a:gd name="connsiteY7" fmla="*/ 91126 h 179110"/>
              <a:gd name="connsiteX8" fmla="*/ 751002 w 751002"/>
              <a:gd name="connsiteY8" fmla="*/ 141402 h 1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02" h="179110">
                <a:moveTo>
                  <a:pt x="0" y="179110"/>
                </a:moveTo>
                <a:lnTo>
                  <a:pt x="31422" y="135118"/>
                </a:lnTo>
                <a:lnTo>
                  <a:pt x="106837" y="65988"/>
                </a:lnTo>
                <a:lnTo>
                  <a:pt x="210532" y="18854"/>
                </a:lnTo>
                <a:lnTo>
                  <a:pt x="395925" y="0"/>
                </a:lnTo>
                <a:lnTo>
                  <a:pt x="553039" y="15712"/>
                </a:lnTo>
                <a:lnTo>
                  <a:pt x="628453" y="50277"/>
                </a:lnTo>
                <a:lnTo>
                  <a:pt x="691299" y="91126"/>
                </a:lnTo>
                <a:lnTo>
                  <a:pt x="751002" y="141402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reeform 84"/>
          <p:cNvSpPr/>
          <p:nvPr/>
        </p:nvSpPr>
        <p:spPr>
          <a:xfrm>
            <a:off x="9542199" y="5818960"/>
            <a:ext cx="751002" cy="179110"/>
          </a:xfrm>
          <a:custGeom>
            <a:avLst/>
            <a:gdLst>
              <a:gd name="connsiteX0" fmla="*/ 0 w 751002"/>
              <a:gd name="connsiteY0" fmla="*/ 179110 h 179110"/>
              <a:gd name="connsiteX1" fmla="*/ 31422 w 751002"/>
              <a:gd name="connsiteY1" fmla="*/ 135118 h 179110"/>
              <a:gd name="connsiteX2" fmla="*/ 106837 w 751002"/>
              <a:gd name="connsiteY2" fmla="*/ 65988 h 179110"/>
              <a:gd name="connsiteX3" fmla="*/ 210532 w 751002"/>
              <a:gd name="connsiteY3" fmla="*/ 18854 h 179110"/>
              <a:gd name="connsiteX4" fmla="*/ 395925 w 751002"/>
              <a:gd name="connsiteY4" fmla="*/ 0 h 179110"/>
              <a:gd name="connsiteX5" fmla="*/ 553039 w 751002"/>
              <a:gd name="connsiteY5" fmla="*/ 15712 h 179110"/>
              <a:gd name="connsiteX6" fmla="*/ 628453 w 751002"/>
              <a:gd name="connsiteY6" fmla="*/ 50277 h 179110"/>
              <a:gd name="connsiteX7" fmla="*/ 691299 w 751002"/>
              <a:gd name="connsiteY7" fmla="*/ 91126 h 179110"/>
              <a:gd name="connsiteX8" fmla="*/ 751002 w 751002"/>
              <a:gd name="connsiteY8" fmla="*/ 141402 h 17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1002" h="179110">
                <a:moveTo>
                  <a:pt x="0" y="179110"/>
                </a:moveTo>
                <a:lnTo>
                  <a:pt x="31422" y="135118"/>
                </a:lnTo>
                <a:lnTo>
                  <a:pt x="106837" y="65988"/>
                </a:lnTo>
                <a:lnTo>
                  <a:pt x="210532" y="18854"/>
                </a:lnTo>
                <a:lnTo>
                  <a:pt x="395925" y="0"/>
                </a:lnTo>
                <a:lnTo>
                  <a:pt x="553039" y="15712"/>
                </a:lnTo>
                <a:lnTo>
                  <a:pt x="628453" y="50277"/>
                </a:lnTo>
                <a:lnTo>
                  <a:pt x="691299" y="91126"/>
                </a:lnTo>
                <a:lnTo>
                  <a:pt x="751002" y="141402"/>
                </a:ln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8042561" y="5607120"/>
            <a:ext cx="78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2.5 years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839850" y="5579797"/>
            <a:ext cx="78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2.5 years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691533" y="5587126"/>
            <a:ext cx="780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2.5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10191427" y="6024538"/>
                <a:ext cx="5332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1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</a:rPr>
                  <a:t> </a:t>
                </a:r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427" y="6024538"/>
                <a:ext cx="533283" cy="276999"/>
              </a:xfrm>
              <a:prstGeom prst="rect">
                <a:avLst/>
              </a:prstGeom>
              <a:blipFill>
                <a:blip r:embed="rId4"/>
                <a:stretch>
                  <a:fillRect l="-24138" t="-91304" r="-33333" b="-1456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10859981" y="5964785"/>
            <a:ext cx="117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3 x t½   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= 3 x </a:t>
            </a:r>
            <a:r>
              <a:rPr lang="en-GB" sz="1200" smtClean="0">
                <a:solidFill>
                  <a:srgbClr val="FF0000"/>
                </a:solidFill>
              </a:rPr>
              <a:t>2.5 years</a:t>
            </a:r>
            <a:endParaRPr lang="en-GB" sz="1200" dirty="0" smtClean="0">
              <a:solidFill>
                <a:srgbClr val="FF0000"/>
              </a:solidFill>
            </a:endParaRPr>
          </a:p>
          <a:p>
            <a:r>
              <a:rPr lang="en-GB" sz="1200" dirty="0" smtClean="0">
                <a:solidFill>
                  <a:srgbClr val="FF0000"/>
                </a:solidFill>
              </a:rPr>
              <a:t>=7.5 years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9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Bonding 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3238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covalent bond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02124" y="3939323"/>
            <a:ext cx="329699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name is given to describe the shapes of the following molecules.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6" name="Rectangle 35"/>
          <p:cNvSpPr/>
          <p:nvPr/>
        </p:nvSpPr>
        <p:spPr>
          <a:xfrm flipV="1">
            <a:off x="11666830" y="1076848"/>
            <a:ext cx="423045" cy="24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CBD35F-822A-4287-9540-F410D9A45033}"/>
              </a:ext>
            </a:extLst>
          </p:cNvPr>
          <p:cNvSpPr txBox="1"/>
          <p:nvPr/>
        </p:nvSpPr>
        <p:spPr>
          <a:xfrm>
            <a:off x="3455389" y="460705"/>
            <a:ext cx="268171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holds the electrons together in a covalent bond 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F709A-CE5E-40C1-976A-6FF460C2D1AC}"/>
              </a:ext>
            </a:extLst>
          </p:cNvPr>
          <p:cNvSpPr txBox="1"/>
          <p:nvPr/>
        </p:nvSpPr>
        <p:spPr>
          <a:xfrm>
            <a:off x="3468458" y="1934266"/>
            <a:ext cx="268171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group in the periodic table are monatomic? What does this mean.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FC867-F3E2-4491-8EA4-7772867403A4}"/>
              </a:ext>
            </a:extLst>
          </p:cNvPr>
          <p:cNvSpPr txBox="1"/>
          <p:nvPr/>
        </p:nvSpPr>
        <p:spPr>
          <a:xfrm>
            <a:off x="3464608" y="3195955"/>
            <a:ext cx="267249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elements are diatomic? What does this mean.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7FE39D-6129-4BB7-A0EF-03996890B4E4}"/>
              </a:ext>
            </a:extLst>
          </p:cNvPr>
          <p:cNvSpPr txBox="1"/>
          <p:nvPr/>
        </p:nvSpPr>
        <p:spPr>
          <a:xfrm>
            <a:off x="3496490" y="5215819"/>
            <a:ext cx="267249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N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805DF2-872C-4D74-A891-07734BDA3597}"/>
              </a:ext>
            </a:extLst>
          </p:cNvPr>
          <p:cNvSpPr txBox="1"/>
          <p:nvPr/>
        </p:nvSpPr>
        <p:spPr>
          <a:xfrm>
            <a:off x="6251157" y="5217091"/>
            <a:ext cx="292933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do elements in an ionic bond transfer electrons?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897DAB-CF5D-4429-9E24-04A6063E4DBD}"/>
              </a:ext>
            </a:extLst>
          </p:cNvPr>
          <p:cNvSpPr txBox="1"/>
          <p:nvPr/>
        </p:nvSpPr>
        <p:spPr>
          <a:xfrm>
            <a:off x="6228733" y="3919985"/>
            <a:ext cx="292933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Why can ionic solutions conduct electricity when in solution but not when solid?: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D50461-2281-41B6-9429-7CC649DFC3D1}"/>
              </a:ext>
            </a:extLst>
          </p:cNvPr>
          <p:cNvSpPr txBox="1"/>
          <p:nvPr/>
        </p:nvSpPr>
        <p:spPr>
          <a:xfrm>
            <a:off x="6217014" y="3025776"/>
            <a:ext cx="294105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an ionic bond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8801D8-AADC-48BE-9CAB-426A2C693E82}"/>
              </a:ext>
            </a:extLst>
          </p:cNvPr>
          <p:cNvSpPr txBox="1"/>
          <p:nvPr/>
        </p:nvSpPr>
        <p:spPr>
          <a:xfrm>
            <a:off x="88715" y="5990698"/>
            <a:ext cx="332380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 molecule</a:t>
            </a:r>
          </a:p>
          <a:p>
            <a:r>
              <a:rPr lang="en-GB" sz="1200" dirty="0">
                <a:solidFill>
                  <a:schemeClr val="tx1"/>
                </a:solidFill>
              </a:rPr>
              <a:t>.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F5714E-B627-4B0A-AA1C-48C6F28CA8D9}"/>
              </a:ext>
            </a:extLst>
          </p:cNvPr>
          <p:cNvSpPr txBox="1"/>
          <p:nvPr/>
        </p:nvSpPr>
        <p:spPr>
          <a:xfrm>
            <a:off x="9262996" y="500561"/>
            <a:ext cx="285011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Complete the table below: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88A338-BE68-4CF4-A77C-3FA12C168307}"/>
              </a:ext>
            </a:extLst>
          </p:cNvPr>
          <p:cNvSpPr txBox="1"/>
          <p:nvPr/>
        </p:nvSpPr>
        <p:spPr>
          <a:xfrm>
            <a:off x="9262996" y="3593326"/>
            <a:ext cx="28501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What is a compound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4C7D4EC-D904-4329-82E4-6CB758109B5F}"/>
              </a:ext>
            </a:extLst>
          </p:cNvPr>
          <p:cNvSpPr txBox="1"/>
          <p:nvPr/>
        </p:nvSpPr>
        <p:spPr>
          <a:xfrm>
            <a:off x="9239756" y="4684663"/>
            <a:ext cx="2850119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solidFill>
                  <a:schemeClr val="tx1"/>
                </a:solidFill>
              </a:rPr>
              <a:t>What is a metallic bond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endParaRPr lang="en-GB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8B9565-F4D1-4F09-8730-9EE91834731B}"/>
              </a:ext>
            </a:extLst>
          </p:cNvPr>
          <p:cNvSpPr txBox="1"/>
          <p:nvPr/>
        </p:nvSpPr>
        <p:spPr>
          <a:xfrm>
            <a:off x="9262664" y="5489251"/>
            <a:ext cx="2850119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Why can metallic substances conduct electricity.</a:t>
            </a:r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  <a:p>
            <a:pPr>
              <a:spcBef>
                <a:spcPct val="50000"/>
              </a:spcBef>
            </a:pPr>
            <a:endParaRPr lang="en-GB" altLang="en-US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E9641-78BF-4DB7-96EC-19AD216A82AD}"/>
              </a:ext>
            </a:extLst>
          </p:cNvPr>
          <p:cNvSpPr txBox="1"/>
          <p:nvPr/>
        </p:nvSpPr>
        <p:spPr>
          <a:xfrm>
            <a:off x="58897" y="1565726"/>
            <a:ext cx="332380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the bonding in HCl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EA31F1-B12E-4135-B269-DE37AD3B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84" y="4441536"/>
            <a:ext cx="3270191" cy="7522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BEAB416-0784-4E5D-A53D-DA824A130DE0}"/>
              </a:ext>
            </a:extLst>
          </p:cNvPr>
          <p:cNvSpPr txBox="1"/>
          <p:nvPr/>
        </p:nvSpPr>
        <p:spPr>
          <a:xfrm>
            <a:off x="6228737" y="491245"/>
            <a:ext cx="2941054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a diagram showing outer electrons to show NH</a:t>
            </a:r>
            <a:r>
              <a:rPr lang="en-GB" sz="1200" baseline="-25000" dirty="0"/>
              <a:t>3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AFB90-5675-4A72-8D04-F1ED15DE5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425" y="1071665"/>
            <a:ext cx="2815152" cy="18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3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Writing formula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 </a:t>
            </a:r>
            <a:r>
              <a:rPr lang="en-GB" sz="1200" dirty="0" smtClean="0"/>
              <a:t>(SVSDF)</a:t>
            </a: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Magnesium hydride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2) Carbon iodide 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3) Silicon oxide 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4) Beryllium sulphide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9051330" y="470789"/>
            <a:ext cx="306178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 smtClean="0"/>
              <a:t>(SVSDF using </a:t>
            </a:r>
            <a:r>
              <a:rPr lang="en-GB" sz="1200" dirty="0"/>
              <a:t>complex ions, p8 of data book)</a:t>
            </a:r>
          </a:p>
          <a:p>
            <a:pPr marL="228600" indent="-228600">
              <a:buAutoNum type="arabicParenR"/>
            </a:pPr>
            <a:r>
              <a:rPr lang="en-GB" sz="1200" dirty="0"/>
              <a:t>Magnesium phosphate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		</a:t>
            </a:r>
          </a:p>
          <a:p>
            <a:r>
              <a:rPr lang="en-GB" sz="1200" dirty="0"/>
              <a:t>2) Copper(II) nitrate	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3) Ammonium carbonate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3061787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/>
              <a:t>(prefix method)</a:t>
            </a:r>
          </a:p>
          <a:p>
            <a:pPr marL="228600" indent="-228600">
              <a:buAutoNum type="arabicParenR"/>
            </a:pPr>
            <a:r>
              <a:rPr lang="en-GB" sz="1200" dirty="0"/>
              <a:t>Carbon dioxide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2) Dinitrogen tetraoxide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3) Nitrogen trihydride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4) Dihydrogen dioxide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6304820" y="466203"/>
            <a:ext cx="267036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the chemical formula for the following:</a:t>
            </a:r>
          </a:p>
          <a:p>
            <a:r>
              <a:rPr lang="en-GB" sz="1200" dirty="0" smtClean="0"/>
              <a:t>(SVSDF roman </a:t>
            </a:r>
            <a:r>
              <a:rPr lang="en-GB" sz="1200" dirty="0"/>
              <a:t>numerals method)</a:t>
            </a:r>
          </a:p>
          <a:p>
            <a:pPr marL="228600" indent="-228600">
              <a:buAutoNum type="arabicParenR"/>
            </a:pPr>
            <a:r>
              <a:rPr lang="en-GB" sz="1200" dirty="0"/>
              <a:t>Copper(II) 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Nickel(II) chloride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Vanadium(V) oxide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85492" y="4652193"/>
            <a:ext cx="1203780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Write </a:t>
            </a:r>
            <a:r>
              <a:rPr lang="en-GB" sz="1200" dirty="0" smtClean="0"/>
              <a:t>the formula with charges </a:t>
            </a:r>
            <a:r>
              <a:rPr lang="en-GB" sz="1200" dirty="0"/>
              <a:t>for the following: (remember metals have a positive charge, non-metals have a negative charge)</a:t>
            </a:r>
          </a:p>
          <a:p>
            <a:r>
              <a:rPr lang="en-GB" sz="1200" dirty="0"/>
              <a:t>1) </a:t>
            </a:r>
            <a:r>
              <a:rPr lang="en-GB" sz="1200" u="sng" dirty="0"/>
              <a:t> </a:t>
            </a:r>
            <a:r>
              <a:rPr lang="en-GB" sz="1200" dirty="0"/>
              <a:t>Aluminium </a:t>
            </a:r>
            <a:r>
              <a:rPr lang="en-GB" sz="1200" dirty="0" err="1"/>
              <a:t>Sulfide</a:t>
            </a:r>
            <a:r>
              <a:rPr lang="en-GB" sz="1200" dirty="0"/>
              <a:t>			2) Copper (II) Nitrate				3) Aluminium hydroxide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8414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Calculations 6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two calculations triangles you use in chemistry with the appropriate units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6330462" y="461386"/>
            <a:ext cx="578265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concentration of 0.05 moles of 25cm</a:t>
            </a:r>
            <a:r>
              <a:rPr lang="en-GB" sz="1200" baseline="30000" dirty="0"/>
              <a:t>3</a:t>
            </a:r>
            <a:r>
              <a:rPr lang="en-GB" sz="1200" dirty="0"/>
              <a:t> HCl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Calculate the volume of 0.04moles of 0.1 molL</a:t>
            </a:r>
            <a:r>
              <a:rPr lang="en-GB" sz="1200" baseline="30000" dirty="0"/>
              <a:t>-1</a:t>
            </a:r>
            <a:r>
              <a:rPr lang="en-GB" sz="1200" dirty="0"/>
              <a:t> of H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3061787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mass of:</a:t>
            </a:r>
          </a:p>
          <a:p>
            <a:pPr marL="228600" indent="-228600">
              <a:buAutoNum type="arabicParenR"/>
            </a:pPr>
            <a:r>
              <a:rPr lang="en-GB" sz="1200" dirty="0"/>
              <a:t>3 moles of K</a:t>
            </a:r>
            <a:r>
              <a:rPr lang="en-GB" sz="1200" baseline="-25000" dirty="0"/>
              <a:t>2</a:t>
            </a:r>
            <a:r>
              <a:rPr lang="en-GB" sz="1200" dirty="0"/>
              <a:t>S0</a:t>
            </a:r>
            <a:r>
              <a:rPr lang="en-GB" sz="1200" baseline="-25000" dirty="0"/>
              <a:t>4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r>
              <a:rPr lang="en-GB" sz="1200" dirty="0"/>
              <a:t>0.025 moles of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578854"/>
            <a:ext cx="3061787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gram formula mass for the following:</a:t>
            </a:r>
          </a:p>
          <a:p>
            <a:r>
              <a:rPr lang="en-GB" sz="1200" dirty="0"/>
              <a:t>1) CO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2) K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3)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60" y="3582676"/>
            <a:ext cx="306178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number of moles of:</a:t>
            </a:r>
          </a:p>
          <a:p>
            <a:pPr marL="228600" indent="-228600">
              <a:buAutoNum type="arabicParenR"/>
            </a:pPr>
            <a:r>
              <a:rPr lang="en-GB" sz="1200" dirty="0"/>
              <a:t>15g of K</a:t>
            </a:r>
            <a:r>
              <a:rPr lang="en-GB" sz="1200" baseline="-25000" dirty="0"/>
              <a:t>2</a:t>
            </a:r>
            <a:r>
              <a:rPr lang="en-GB" sz="1200" dirty="0"/>
              <a:t>S0</a:t>
            </a:r>
            <a:r>
              <a:rPr lang="en-GB" sz="1200" baseline="-25000" dirty="0"/>
              <a:t>4</a:t>
            </a:r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endParaRPr lang="en-GB" sz="1200" dirty="0"/>
          </a:p>
          <a:p>
            <a:pPr marL="228600" indent="-228600">
              <a:buAutoNum type="arabicParenR"/>
            </a:pPr>
            <a:endParaRPr lang="en-GB" sz="1200" dirty="0"/>
          </a:p>
          <a:p>
            <a:r>
              <a:rPr lang="en-GB" sz="1200" dirty="0"/>
              <a:t>2) 0.04g of Mg(NO</a:t>
            </a:r>
            <a:r>
              <a:rPr lang="en-GB" sz="1200" baseline="-25000" dirty="0"/>
              <a:t>3</a:t>
            </a:r>
            <a:r>
              <a:rPr lang="en-GB" sz="1200" dirty="0"/>
              <a:t>)</a:t>
            </a:r>
            <a:r>
              <a:rPr lang="en-GB" sz="1200" baseline="-25000" dirty="0"/>
              <a:t>2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7877AB-5D2E-4674-B0B8-3B6FBAA7B89F}"/>
              </a:ext>
            </a:extLst>
          </p:cNvPr>
          <p:cNvSpPr txBox="1"/>
          <p:nvPr/>
        </p:nvSpPr>
        <p:spPr>
          <a:xfrm>
            <a:off x="6298213" y="3578854"/>
            <a:ext cx="5782654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Calculate the mass of CO</a:t>
            </a:r>
            <a:r>
              <a:rPr lang="en-GB" sz="1200" baseline="-25000" dirty="0"/>
              <a:t>2</a:t>
            </a:r>
            <a:r>
              <a:rPr lang="en-GB" sz="1200" dirty="0"/>
              <a:t> produced from 5g of ethene (C</a:t>
            </a:r>
            <a:r>
              <a:rPr lang="en-GB" sz="1200" baseline="-25000" dirty="0"/>
              <a:t>2</a:t>
            </a:r>
            <a:r>
              <a:rPr lang="en-GB" sz="1200" dirty="0"/>
              <a:t>H</a:t>
            </a:r>
            <a:r>
              <a:rPr lang="en-GB" sz="1200" baseline="-25000" dirty="0"/>
              <a:t>4</a:t>
            </a:r>
            <a:r>
              <a:rPr lang="en-GB" sz="1200" dirty="0"/>
              <a:t>)</a:t>
            </a:r>
          </a:p>
          <a:p>
            <a:endParaRPr lang="en-GB" sz="1200" dirty="0"/>
          </a:p>
          <a:p>
            <a:pPr algn="ctr"/>
            <a:r>
              <a:rPr lang="en-GB" sz="1200" dirty="0"/>
              <a:t>C</a:t>
            </a:r>
            <a:r>
              <a:rPr lang="en-GB" sz="1200" baseline="-25000" dirty="0"/>
              <a:t>2</a:t>
            </a:r>
            <a:r>
              <a:rPr lang="en-GB" sz="1200" dirty="0"/>
              <a:t>H</a:t>
            </a:r>
            <a:r>
              <a:rPr lang="en-GB" sz="1200" baseline="-25000" dirty="0"/>
              <a:t>4</a:t>
            </a:r>
            <a:r>
              <a:rPr lang="en-GB" sz="1200" dirty="0"/>
              <a:t> + 3O</a:t>
            </a:r>
            <a:r>
              <a:rPr lang="en-GB" sz="1200" baseline="-25000" dirty="0"/>
              <a:t>2</a:t>
            </a:r>
            <a:r>
              <a:rPr lang="en-GB" sz="1200" dirty="0"/>
              <a:t> </a:t>
            </a:r>
            <a:r>
              <a:rPr lang="en-GB" sz="1200" dirty="0">
                <a:sym typeface="Wingdings" panose="05000000000000000000" pitchFamily="2" charset="2"/>
              </a:rPr>
              <a:t> 2CO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 + 2H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O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6422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1– Acids and Bases 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70789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 neutral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1BBFF-D97B-4CAF-8DC3-DD4A56531571}"/>
              </a:ext>
            </a:extLst>
          </p:cNvPr>
          <p:cNvSpPr txBox="1"/>
          <p:nvPr/>
        </p:nvSpPr>
        <p:spPr>
          <a:xfrm>
            <a:off x="7386898" y="501350"/>
            <a:ext cx="4654697" cy="6370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The following titration was carried out:</a:t>
            </a:r>
          </a:p>
          <a:p>
            <a:r>
              <a:rPr lang="en-GB" sz="1200" dirty="0"/>
              <a:t>Why is an indicator used?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Calculate the average volume of hydrochloric acid used in the titration.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Why is the rough titre not used?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What does concordant results mean?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What two pieces of equipment are used in titrations to measure accurate volumes?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186761" y="470789"/>
            <a:ext cx="41504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Complete the word equation for the following:</a:t>
            </a:r>
          </a:p>
          <a:p>
            <a:r>
              <a:rPr lang="en-GB" sz="1200" dirty="0"/>
              <a:t>Metal oxide +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hydroxide + acid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Metal carbonate + acid 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Sodium oxide + hydrochloric acid </a:t>
            </a:r>
            <a:r>
              <a:rPr lang="en-GB" sz="1200" dirty="0">
                <a:sym typeface="Wingdings" panose="05000000000000000000" pitchFamily="2" charset="2"/>
              </a:rPr>
              <a:t>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Potassium hydroxide + sulphuric acid </a:t>
            </a:r>
          </a:p>
          <a:p>
            <a:r>
              <a:rPr lang="en-GB" sz="1200" dirty="0">
                <a:sym typeface="Wingdings" panose="05000000000000000000" pitchFamily="2" charset="2"/>
              </a:rPr>
              <a:t>Calcium carbonate + nitric acid </a:t>
            </a:r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60" y="2104875"/>
            <a:ext cx="41504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spectator ions?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5307" y="1363786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an acidic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9184" y="2256783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concentration of H</a:t>
            </a:r>
            <a:r>
              <a:rPr lang="en-GB" sz="1200" baseline="30000" dirty="0"/>
              <a:t>+</a:t>
            </a:r>
            <a:r>
              <a:rPr lang="en-GB" sz="1200" dirty="0"/>
              <a:t> and OH</a:t>
            </a:r>
            <a:r>
              <a:rPr lang="en-GB" sz="1200" baseline="30000" dirty="0"/>
              <a:t>-</a:t>
            </a:r>
            <a:r>
              <a:rPr lang="en-GB" sz="1200" dirty="0"/>
              <a:t> ions in an alkali solution.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59183" y="3199111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an acidic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59182" y="4141439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an alkali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9181" y="5022240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Which type of oxides dissolve in water to form a neutral solution?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9180" y="5924943"/>
            <a:ext cx="306178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Name three metal bases: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4BC456-2E9D-4076-A689-69D46992D69A}"/>
              </a:ext>
            </a:extLst>
          </p:cNvPr>
          <p:cNvSpPr txBox="1"/>
          <p:nvPr/>
        </p:nvSpPr>
        <p:spPr>
          <a:xfrm>
            <a:off x="3186759" y="2959288"/>
            <a:ext cx="4150473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30 cm</a:t>
            </a:r>
            <a:r>
              <a:rPr lang="en-GB" sz="1200" baseline="30000" dirty="0"/>
              <a:t>3</a:t>
            </a:r>
            <a:r>
              <a:rPr lang="en-GB" sz="1200" dirty="0"/>
              <a:t> of 1 </a:t>
            </a:r>
            <a:r>
              <a:rPr lang="en-GB" sz="1200" dirty="0" err="1"/>
              <a:t>mol</a:t>
            </a:r>
            <a:r>
              <a:rPr lang="en-GB" sz="1200" dirty="0"/>
              <a:t> l</a:t>
            </a:r>
            <a:r>
              <a:rPr lang="en-GB" sz="1200" baseline="30000" dirty="0"/>
              <a:t>-1</a:t>
            </a:r>
            <a:r>
              <a:rPr lang="en-GB" sz="1200" dirty="0"/>
              <a:t> potassium hydroxide solution was neutralised by 50 cm</a:t>
            </a:r>
            <a:r>
              <a:rPr lang="en-GB" sz="1200" baseline="30000" dirty="0"/>
              <a:t>3</a:t>
            </a:r>
            <a:r>
              <a:rPr lang="en-GB" sz="1200" dirty="0"/>
              <a:t> of sulphuric acid. Calculate the concentration of the sulphuric acid.</a:t>
            </a:r>
          </a:p>
          <a:p>
            <a:endParaRPr lang="en-GB" sz="1200" dirty="0"/>
          </a:p>
          <a:p>
            <a:r>
              <a:rPr lang="en-GB" sz="1200" dirty="0"/>
              <a:t>	H</a:t>
            </a:r>
            <a:r>
              <a:rPr lang="en-GB" sz="1200" baseline="-25000" dirty="0"/>
              <a:t>2</a:t>
            </a:r>
            <a:r>
              <a:rPr lang="en-GB" sz="1200" dirty="0"/>
              <a:t>SO</a:t>
            </a:r>
            <a:r>
              <a:rPr lang="en-GB" sz="1200" baseline="-25000" dirty="0"/>
              <a:t>4</a:t>
            </a:r>
            <a:r>
              <a:rPr lang="en-GB" sz="1200" dirty="0"/>
              <a:t> + 2KOH </a:t>
            </a:r>
            <a:r>
              <a:rPr lang="en-GB" sz="1200" dirty="0">
                <a:sym typeface="Wingdings" panose="05000000000000000000" pitchFamily="2" charset="2"/>
              </a:rPr>
              <a:t> K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SO</a:t>
            </a:r>
            <a:r>
              <a:rPr lang="en-GB" sz="1200" baseline="-25000" dirty="0">
                <a:sym typeface="Wingdings" panose="05000000000000000000" pitchFamily="2" charset="2"/>
              </a:rPr>
              <a:t>4</a:t>
            </a:r>
            <a:r>
              <a:rPr lang="en-GB" sz="1200" dirty="0">
                <a:sym typeface="Wingdings" panose="05000000000000000000" pitchFamily="2" charset="2"/>
              </a:rPr>
              <a:t> + 2H</a:t>
            </a:r>
            <a:r>
              <a:rPr lang="en-GB" sz="1200" baseline="-25000" dirty="0">
                <a:sym typeface="Wingdings" panose="05000000000000000000" pitchFamily="2" charset="2"/>
              </a:rPr>
              <a:t>2</a:t>
            </a:r>
            <a:r>
              <a:rPr lang="en-GB" sz="1200" dirty="0">
                <a:sym typeface="Wingdings" panose="05000000000000000000" pitchFamily="2" charset="2"/>
              </a:rPr>
              <a:t>O</a:t>
            </a: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  <a:p>
            <a:endParaRPr lang="en-GB" sz="1200" dirty="0">
              <a:sym typeface="Wingdings" panose="05000000000000000000" pitchFamily="2" charset="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9B8D274-B411-4202-84FE-467D2F4AA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8" t="28082" r="29039" b="41228"/>
          <a:stretch/>
        </p:blipFill>
        <p:spPr>
          <a:xfrm>
            <a:off x="7523358" y="584263"/>
            <a:ext cx="4518237" cy="167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9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D71DA65-8C90-49FB-9EBA-AA493D82EE7A}"/>
              </a:ext>
            </a:extLst>
          </p:cNvPr>
          <p:cNvSpPr txBox="1"/>
          <p:nvPr/>
        </p:nvSpPr>
        <p:spPr>
          <a:xfrm>
            <a:off x="8073853" y="439205"/>
            <a:ext cx="401016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the steps required to name a carbon compound.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 Homologous series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08" y="439205"/>
            <a:ext cx="37327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 homologous series?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75308" y="2453080"/>
            <a:ext cx="373272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Explain the above trend.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939832" y="2334921"/>
            <a:ext cx="400619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alkane 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1E2FE0-F58F-4ADA-8F56-13090600D8EB}"/>
              </a:ext>
            </a:extLst>
          </p:cNvPr>
          <p:cNvSpPr txBox="1"/>
          <p:nvPr/>
        </p:nvSpPr>
        <p:spPr>
          <a:xfrm>
            <a:off x="75308" y="3346077"/>
            <a:ext cx="371911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hydrocarbons?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AF99D5-87E9-4917-887D-FDF4A6976553}"/>
              </a:ext>
            </a:extLst>
          </p:cNvPr>
          <p:cNvSpPr txBox="1"/>
          <p:nvPr/>
        </p:nvSpPr>
        <p:spPr>
          <a:xfrm>
            <a:off x="75308" y="4440465"/>
            <a:ext cx="372296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What are saturated hydrocarbons?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What are unsaturated hydrocarbons?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>
              <a:solidFill>
                <a:prstClr val="black"/>
              </a:solidFill>
            </a:endParaRPr>
          </a:p>
          <a:p>
            <a:r>
              <a:rPr lang="en-GB" sz="1200" dirty="0">
                <a:solidFill>
                  <a:prstClr val="black"/>
                </a:solidFill>
              </a:rPr>
              <a:t>Describe the test to distinguish between unsaturated and saturated compounds.</a:t>
            </a:r>
          </a:p>
          <a:p>
            <a:endParaRPr lang="en-GB" sz="1200" dirty="0">
              <a:solidFill>
                <a:prstClr val="black"/>
              </a:solidFill>
            </a:endParaRPr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FBA1D-75F2-4E60-9D64-33BF6CA5123F}"/>
              </a:ext>
            </a:extLst>
          </p:cNvPr>
          <p:cNvSpPr txBox="1"/>
          <p:nvPr/>
        </p:nvSpPr>
        <p:spPr>
          <a:xfrm>
            <a:off x="83131" y="1340154"/>
            <a:ext cx="37327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trend in boiling and melting points within a homologous series as molecular size increases?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ED9E4-A523-4C50-B1C7-1A4DA7943A68}"/>
              </a:ext>
            </a:extLst>
          </p:cNvPr>
          <p:cNvSpPr txBox="1"/>
          <p:nvPr/>
        </p:nvSpPr>
        <p:spPr>
          <a:xfrm>
            <a:off x="3935864" y="3875889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alkene 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A50D7-7513-400F-A713-249D6125E175}"/>
              </a:ext>
            </a:extLst>
          </p:cNvPr>
          <p:cNvSpPr txBox="1"/>
          <p:nvPr/>
        </p:nvSpPr>
        <p:spPr>
          <a:xfrm>
            <a:off x="3935865" y="5328368"/>
            <a:ext cx="40101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Describe how to identify an cycloalkane from</a:t>
            </a:r>
          </a:p>
          <a:p>
            <a:pPr marL="228600" indent="-228600">
              <a:buAutoNum type="arabicPeriod"/>
            </a:pPr>
            <a:r>
              <a:rPr lang="en-GB" sz="1200" dirty="0"/>
              <a:t>their structure 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r>
              <a:rPr lang="en-GB" sz="1200" dirty="0"/>
              <a:t>their name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5A47B-86DA-4ED8-A693-5CA3876F4E7F}"/>
              </a:ext>
            </a:extLst>
          </p:cNvPr>
          <p:cNvSpPr txBox="1"/>
          <p:nvPr/>
        </p:nvSpPr>
        <p:spPr>
          <a:xfrm>
            <a:off x="3935864" y="424623"/>
            <a:ext cx="401016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the prefixes for carbon compounds?</a:t>
            </a:r>
          </a:p>
          <a:p>
            <a:r>
              <a:rPr lang="en-GB" sz="1200" dirty="0"/>
              <a:t>1 Carbon-		2 Carbons-</a:t>
            </a:r>
          </a:p>
          <a:p>
            <a:endParaRPr lang="en-GB" sz="1200" dirty="0"/>
          </a:p>
          <a:p>
            <a:r>
              <a:rPr lang="en-GB" sz="1200" dirty="0"/>
              <a:t>3 Carbons-		4 Carbons-</a:t>
            </a:r>
          </a:p>
          <a:p>
            <a:endParaRPr lang="en-GB" sz="1200" dirty="0"/>
          </a:p>
          <a:p>
            <a:r>
              <a:rPr lang="en-GB" sz="1200" dirty="0"/>
              <a:t>5 Carbons-		6 Carbons-</a:t>
            </a:r>
          </a:p>
          <a:p>
            <a:endParaRPr lang="en-GB" sz="1200" dirty="0"/>
          </a:p>
          <a:p>
            <a:r>
              <a:rPr lang="en-GB" sz="1200" dirty="0"/>
              <a:t>7 Carbons-		8 Carbons-</a:t>
            </a:r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77BBF0-58B9-4F0D-8F9F-38890EF8BF9B}"/>
              </a:ext>
            </a:extLst>
          </p:cNvPr>
          <p:cNvSpPr txBox="1"/>
          <p:nvPr/>
        </p:nvSpPr>
        <p:spPr>
          <a:xfrm>
            <a:off x="8069999" y="2247837"/>
            <a:ext cx="401016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the general formula of:</a:t>
            </a:r>
          </a:p>
          <a:p>
            <a:r>
              <a:rPr lang="en-GB" sz="1200" dirty="0"/>
              <a:t>1. alkanes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2. alkenes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3. cycloalkanes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2CC8BA-1673-468C-AD7E-9C89F10E0334}"/>
              </a:ext>
            </a:extLst>
          </p:cNvPr>
          <p:cNvSpPr txBox="1"/>
          <p:nvPr/>
        </p:nvSpPr>
        <p:spPr>
          <a:xfrm>
            <a:off x="8069999" y="4247846"/>
            <a:ext cx="4010162" cy="2492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2-methylpentane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r>
              <a:rPr lang="en-GB" sz="1200" dirty="0"/>
              <a:t>Draw 2-methylbut-2-ene</a:t>
            </a:r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  <a:p>
            <a:endParaRPr lang="en-GB" sz="1200" dirty="0"/>
          </a:p>
          <a:p>
            <a:pPr marL="228600" indent="-228600">
              <a:buAutoNum type="arabicPeriod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5748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309" y="27504"/>
            <a:ext cx="12037807" cy="3812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Chemistry Revision Mind Map Unit 2–Homologous series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81" y="470789"/>
            <a:ext cx="373272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are isomers?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181B8B-E200-47E1-8A54-2BDD429A59E8}"/>
              </a:ext>
            </a:extLst>
          </p:cNvPr>
          <p:cNvSpPr txBox="1"/>
          <p:nvPr/>
        </p:nvSpPr>
        <p:spPr>
          <a:xfrm>
            <a:off x="3933209" y="5039622"/>
            <a:ext cx="4010162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product made when hydrogen reacts with ethene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2FBA1D-75F2-4E60-9D64-33BF6CA5123F}"/>
              </a:ext>
            </a:extLst>
          </p:cNvPr>
          <p:cNvSpPr txBox="1"/>
          <p:nvPr/>
        </p:nvSpPr>
        <p:spPr>
          <a:xfrm>
            <a:off x="78884" y="1646509"/>
            <a:ext cx="373272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butane and one of its isomers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ED9E4-A523-4C50-B1C7-1A4DA7943A68}"/>
              </a:ext>
            </a:extLst>
          </p:cNvPr>
          <p:cNvSpPr txBox="1"/>
          <p:nvPr/>
        </p:nvSpPr>
        <p:spPr>
          <a:xfrm>
            <a:off x="8102955" y="4845386"/>
            <a:ext cx="4010161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product made when bromine reacts with but-1-ene.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5A47B-86DA-4ED8-A693-5CA3876F4E7F}"/>
              </a:ext>
            </a:extLst>
          </p:cNvPr>
          <p:cNvSpPr txBox="1"/>
          <p:nvPr/>
        </p:nvSpPr>
        <p:spPr>
          <a:xfrm>
            <a:off x="3935863" y="2791514"/>
            <a:ext cx="401016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an addition reaction?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85B74-D033-4D45-AEB4-D746EB23F074}"/>
              </a:ext>
            </a:extLst>
          </p:cNvPr>
          <p:cNvSpPr txBox="1"/>
          <p:nvPr/>
        </p:nvSpPr>
        <p:spPr>
          <a:xfrm>
            <a:off x="3943606" y="464206"/>
            <a:ext cx="3999766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hex-1-ene and one of its isomers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4DA818-D1DF-413B-90A7-59C3B6717164}"/>
              </a:ext>
            </a:extLst>
          </p:cNvPr>
          <p:cNvSpPr txBox="1"/>
          <p:nvPr/>
        </p:nvSpPr>
        <p:spPr>
          <a:xfrm>
            <a:off x="78884" y="3761392"/>
            <a:ext cx="373272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propene and one of its isomers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6A56B-1537-4C70-BC7F-F3540DF678C9}"/>
              </a:ext>
            </a:extLst>
          </p:cNvPr>
          <p:cNvSpPr txBox="1"/>
          <p:nvPr/>
        </p:nvSpPr>
        <p:spPr>
          <a:xfrm>
            <a:off x="3924556" y="3831977"/>
            <a:ext cx="4010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meant by hydrogenation?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90C2D-D4A5-46E8-8ED1-314990494C68}"/>
              </a:ext>
            </a:extLst>
          </p:cNvPr>
          <p:cNvSpPr txBox="1"/>
          <p:nvPr/>
        </p:nvSpPr>
        <p:spPr>
          <a:xfrm>
            <a:off x="8078182" y="446180"/>
            <a:ext cx="4010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meant by hydration?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FEDE3C-4336-4E5D-89F9-20BE6A919D05}"/>
              </a:ext>
            </a:extLst>
          </p:cNvPr>
          <p:cNvSpPr txBox="1"/>
          <p:nvPr/>
        </p:nvSpPr>
        <p:spPr>
          <a:xfrm>
            <a:off x="8102953" y="3463482"/>
            <a:ext cx="40101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What is meant by halogenation?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9EF64B-8C4E-4427-A0CF-CE06D0A1A7F0}"/>
              </a:ext>
            </a:extLst>
          </p:cNvPr>
          <p:cNvSpPr txBox="1"/>
          <p:nvPr/>
        </p:nvSpPr>
        <p:spPr>
          <a:xfrm>
            <a:off x="8087468" y="1784516"/>
            <a:ext cx="401016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Draw the product made when water reacts with propene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68773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8177</Words>
  <Application>Microsoft Office PowerPoint</Application>
  <PresentationFormat>Widescreen</PresentationFormat>
  <Paragraphs>3007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Thomas Aveling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V.Borda</dc:creator>
  <cp:lastModifiedBy>Helen Scally</cp:lastModifiedBy>
  <cp:revision>229</cp:revision>
  <cp:lastPrinted>2019-12-08T13:22:30Z</cp:lastPrinted>
  <dcterms:created xsi:type="dcterms:W3CDTF">2017-06-26T10:38:55Z</dcterms:created>
  <dcterms:modified xsi:type="dcterms:W3CDTF">2020-03-13T09:22:52Z</dcterms:modified>
</cp:coreProperties>
</file>