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43"/>
  </p:notesMasterIdLst>
  <p:sldIdLst>
    <p:sldId id="373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411" r:id="rId40"/>
    <p:sldId id="412" r:id="rId41"/>
    <p:sldId id="413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1384"/>
    <a:srgbClr val="6C8EF7"/>
    <a:srgbClr val="FFFF56"/>
    <a:srgbClr val="000101"/>
    <a:srgbClr val="FF2D78"/>
    <a:srgbClr val="34373A"/>
    <a:srgbClr val="FFFF00"/>
    <a:srgbClr val="9EDE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100" d="100"/>
          <a:sy n="100" d="100"/>
        </p:scale>
        <p:origin x="-80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46C80E-2662-FC46-8B8E-7190FA4F11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141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914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48100" cy="4724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3848100" cy="4724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77000"/>
            <a:ext cx="2667000" cy="228600"/>
          </a:xfrm>
        </p:spPr>
        <p:txBody>
          <a:bodyPr/>
          <a:lstStyle>
            <a:lvl1pPr>
              <a:defRPr/>
            </a:lvl1pPr>
          </a:lstStyle>
          <a:p>
            <a:endParaRPr lang="en-US" sz="900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F77F3395-03D3-0D4E-8AF6-A6BB3F702E57}" type="slidenum">
              <a:rPr lang="en-US"/>
              <a:pPr/>
              <a:t>‹#›</a:t>
            </a:fld>
            <a:endParaRPr lang="en-US" sz="900" b="0"/>
          </a:p>
        </p:txBody>
      </p:sp>
    </p:spTree>
    <p:extLst>
      <p:ext uri="{BB962C8B-B14F-4D97-AF65-F5344CB8AC3E}">
        <p14:creationId xmlns:p14="http://schemas.microsoft.com/office/powerpoint/2010/main" xmlns="" val="1290292832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ginneswatson\Documents\Gordon's%20Files\AMain%20files\Advanced%20higher\Advanced%20Higher%20Presentations\Unit%201\Chemistry%20of%20Per%20Table\catalyst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AH Chemistry – Unit 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Transition Metals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AF9C-089E-6F4D-9EC4-87C05AF607FA}" type="slidenum">
              <a:rPr lang="en-US"/>
              <a:pPr/>
              <a:t>10</a:t>
            </a:fld>
            <a:endParaRPr lang="en-US" sz="900" b="0"/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/>
              <a:t>Splitting of d-orbitals</a:t>
            </a:r>
          </a:p>
        </p:txBody>
      </p:sp>
      <p:pic>
        <p:nvPicPr>
          <p:cNvPr id="257034" name="Picture 10" descr="0759.jpg                                                       0000DEE5Supplements #6                 ABA78158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93"/>
          <a:stretch>
            <a:fillRect/>
          </a:stretch>
        </p:blipFill>
        <p:spPr bwMode="auto">
          <a:xfrm>
            <a:off x="76200" y="1524000"/>
            <a:ext cx="8129588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9388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53B8-D247-394A-8334-71C8403A6CD3}" type="slidenum">
              <a:rPr lang="en-US"/>
              <a:pPr/>
              <a:t>11</a:t>
            </a:fld>
            <a:endParaRPr lang="en-US" sz="900" b="0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/>
              <a:t>Colour of [ Ti(H</a:t>
            </a:r>
            <a:r>
              <a:rPr lang="en-US" baseline="-25000"/>
              <a:t>2</a:t>
            </a:r>
            <a:r>
              <a:rPr lang="en-US"/>
              <a:t>O)</a:t>
            </a:r>
            <a:r>
              <a:rPr lang="en-US" baseline="-25000"/>
              <a:t>6 </a:t>
            </a:r>
            <a:r>
              <a:rPr lang="en-US"/>
              <a:t>]</a:t>
            </a:r>
            <a:r>
              <a:rPr lang="en-US" baseline="30000"/>
              <a:t>3+</a:t>
            </a:r>
            <a:endParaRPr lang="en-US"/>
          </a:p>
        </p:txBody>
      </p:sp>
      <p:pic>
        <p:nvPicPr>
          <p:cNvPr id="399364" name="Picture 4" descr="&#10;F23.20bc.jpeg                                                  0000DEE5Supplements #6                 ABA78158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36" b="16075"/>
          <a:stretch>
            <a:fillRect/>
          </a:stretch>
        </p:blipFill>
        <p:spPr bwMode="auto">
          <a:xfrm>
            <a:off x="381000" y="1066800"/>
            <a:ext cx="670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365" name="Picture 5" descr="&#10;F23.20bc.jpeg                                                  0000DEE5Supplements #6                 ABA78158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" r="61864"/>
          <a:stretch>
            <a:fillRect/>
          </a:stretch>
        </p:blipFill>
        <p:spPr bwMode="auto">
          <a:xfrm>
            <a:off x="76200" y="3586163"/>
            <a:ext cx="4114800" cy="28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366" name="Text Box 6"/>
          <p:cNvSpPr txBox="1">
            <a:spLocks noChangeArrowheads="1"/>
          </p:cNvSpPr>
          <p:nvPr/>
        </p:nvSpPr>
        <p:spPr bwMode="auto">
          <a:xfrm>
            <a:off x="4038600" y="3733800"/>
            <a:ext cx="51054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Green-yellow light is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absorbed</a:t>
            </a:r>
            <a:r>
              <a:rPr lang="en-US"/>
              <a:t> as an electron is promoted from one set of    </a:t>
            </a:r>
            <a:r>
              <a:rPr lang="en-US" i="1"/>
              <a:t>d-orbitals</a:t>
            </a:r>
            <a:r>
              <a:rPr lang="en-US"/>
              <a:t> to the other set of </a:t>
            </a:r>
            <a:r>
              <a:rPr lang="en-US" i="1"/>
              <a:t>d-orbitals</a:t>
            </a:r>
            <a:r>
              <a:rPr lang="en-US"/>
              <a:t>.</a:t>
            </a:r>
          </a:p>
          <a:p>
            <a:pPr>
              <a:spcBef>
                <a:spcPct val="50000"/>
              </a:spcBef>
            </a:pPr>
            <a:r>
              <a:rPr lang="en-US"/>
              <a:t>	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 d transitions</a:t>
            </a:r>
            <a:endParaRPr lang="en-US"/>
          </a:p>
        </p:txBody>
      </p: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4191000" y="5562600"/>
            <a:ext cx="495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The blue &amp; red light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transmitted</a:t>
            </a:r>
            <a:r>
              <a:rPr lang="en-US"/>
              <a:t> makes the compound a purple colour</a:t>
            </a:r>
          </a:p>
        </p:txBody>
      </p:sp>
    </p:spTree>
    <p:extLst>
      <p:ext uri="{BB962C8B-B14F-4D97-AF65-F5344CB8AC3E}">
        <p14:creationId xmlns:p14="http://schemas.microsoft.com/office/powerpoint/2010/main" xmlns="" val="387637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6" grpId="0" autoUpdateAnimBg="0"/>
      <p:bldP spid="39936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5F14-7D14-AE4B-9CF2-F883F8EA251A}" type="slidenum">
              <a:rPr lang="en-US"/>
              <a:pPr/>
              <a:t>12</a:t>
            </a:fld>
            <a:endParaRPr lang="en-US" sz="900" b="0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/>
              <a:t>Tetrahedral &amp; Square Planar</a:t>
            </a:r>
          </a:p>
        </p:txBody>
      </p:sp>
      <p:pic>
        <p:nvPicPr>
          <p:cNvPr id="355334" name="Picture 6" descr="0766.JPG                                                       00000185Silb PPT                       AB89E6CB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01" b="11508"/>
          <a:stretch>
            <a:fillRect/>
          </a:stretch>
        </p:blipFill>
        <p:spPr bwMode="auto">
          <a:xfrm>
            <a:off x="304800" y="914400"/>
            <a:ext cx="812958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5335" name="Text Box 7"/>
          <p:cNvSpPr txBox="1">
            <a:spLocks noChangeArrowheads="1"/>
          </p:cNvSpPr>
          <p:nvPr/>
        </p:nvSpPr>
        <p:spPr bwMode="auto">
          <a:xfrm>
            <a:off x="342900" y="5257800"/>
            <a:ext cx="8458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Details about splitting of d-orbitals do not need to be learnt.</a:t>
            </a:r>
          </a:p>
          <a:p>
            <a:pPr>
              <a:spcBef>
                <a:spcPct val="50000"/>
              </a:spcBef>
            </a:pPr>
            <a:r>
              <a:rPr lang="en-US"/>
              <a:t>Just need to know that		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 d transitions    </a:t>
            </a:r>
            <a:r>
              <a:rPr lang="en-US">
                <a:solidFill>
                  <a:schemeClr val="tx2"/>
                </a:solidFill>
                <a:sym typeface="Symbol" charset="0"/>
              </a:rPr>
              <a:t>are possible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513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6989-6402-FF4A-9C30-1602402410CA}" type="datetime1">
              <a:rPr lang="en-US"/>
              <a:pPr/>
              <a:t>5/2/2015</a:t>
            </a:fld>
            <a:endParaRPr lang="en-US" sz="900" b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1.3 Chemistry of the Periodic table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B2C6-E5F9-6247-8946-FF38EA02A910}" type="slidenum">
              <a:rPr lang="en-US"/>
              <a:pPr/>
              <a:t>13</a:t>
            </a:fld>
            <a:endParaRPr lang="en-US" sz="900" b="0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/>
              <a:t>Spectrochemical Series</a:t>
            </a:r>
          </a:p>
        </p:txBody>
      </p:sp>
      <p:pic>
        <p:nvPicPr>
          <p:cNvPr id="354313" name="Picture 9" descr="0763.JPG                                                       00000185Silb PPT                       AB89E6CB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488" b="16530"/>
          <a:stretch>
            <a:fillRect/>
          </a:stretch>
        </p:blipFill>
        <p:spPr bwMode="auto">
          <a:xfrm>
            <a:off x="304800" y="2057400"/>
            <a:ext cx="812958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9606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1B0A-9769-694B-8C79-DDE876EF1157}" type="slidenum">
              <a:rPr lang="en-US"/>
              <a:pPr/>
              <a:t>14</a:t>
            </a:fld>
            <a:endParaRPr lang="en-US" sz="900" b="0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/>
              <a:t>Effect of Ligand Field</a:t>
            </a:r>
          </a:p>
        </p:txBody>
      </p:sp>
      <p:pic>
        <p:nvPicPr>
          <p:cNvPr id="356363" name="Picture 11" descr="D:\MATTER\CHAP24\FIGURES2\FG24_032.PC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7621588" cy="50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1981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1BAE-8070-0242-8753-4EEFE0A903F8}" type="slidenum">
              <a:rPr lang="en-US"/>
              <a:pPr/>
              <a:t>15</a:t>
            </a:fld>
            <a:endParaRPr lang="en-US" sz="900" b="0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/>
              <a:t>Oxidation States</a:t>
            </a:r>
          </a:p>
        </p:txBody>
      </p:sp>
      <p:pic>
        <p:nvPicPr>
          <p:cNvPr id="345094" name="Picture 6" descr="D:\MATTER\CHAP23\FIGURES\FG23_025.PC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" contrast="-3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17" t="24582" r="17996" b="24478"/>
          <a:stretch>
            <a:fillRect/>
          </a:stretch>
        </p:blipFill>
        <p:spPr bwMode="auto">
          <a:xfrm>
            <a:off x="1371600" y="2057400"/>
            <a:ext cx="6400800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304800" y="1066800"/>
            <a:ext cx="662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Transition metals exhibit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variable oxidation states</a:t>
            </a:r>
            <a:r>
              <a:rPr lang="en-US"/>
              <a:t> of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differing stability</a:t>
            </a:r>
            <a:r>
              <a:rPr lang="en-US"/>
              <a:t>.</a:t>
            </a: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304800" y="5578475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Transition metals exhibit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variable oxidation states</a:t>
            </a:r>
            <a:r>
              <a:rPr lang="en-US"/>
              <a:t> because they can not only lose their 4</a:t>
            </a:r>
            <a:r>
              <a:rPr lang="en-US" i="1"/>
              <a:t>s</a:t>
            </a:r>
            <a:r>
              <a:rPr lang="en-US"/>
              <a:t> electrons but some or all of their 3</a:t>
            </a:r>
            <a:r>
              <a:rPr lang="en-US" i="1"/>
              <a:t>d </a:t>
            </a:r>
            <a:r>
              <a:rPr lang="en-US"/>
              <a:t>electrons.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5" grpId="0" autoUpdateAnimBg="0"/>
      <p:bldP spid="34509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3948-E009-1E4F-8D23-EFD5B69222A3}" type="datetime1">
              <a:rPr lang="en-US"/>
              <a:pPr/>
              <a:t>5/2/2015</a:t>
            </a:fld>
            <a:endParaRPr lang="en-US" sz="900" b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1.3 Chemistry of the Periodic table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27ED6-8C09-C345-9D90-A3F2C1CCE8C3}" type="slidenum">
              <a:rPr lang="en-US"/>
              <a:pPr/>
              <a:t>16</a:t>
            </a:fld>
            <a:endParaRPr lang="en-US" sz="900" b="0"/>
          </a:p>
        </p:txBody>
      </p:sp>
      <p:sp>
        <p:nvSpPr>
          <p:cNvPr id="40345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Oxidation States - stability 1</a:t>
            </a:r>
          </a:p>
        </p:txBody>
      </p:sp>
      <p:sp>
        <p:nvSpPr>
          <p:cNvPr id="403460" name="Text Box 1028"/>
          <p:cNvSpPr txBox="1">
            <a:spLocks noChangeArrowheads="1"/>
          </p:cNvSpPr>
          <p:nvPr/>
        </p:nvSpPr>
        <p:spPr bwMode="auto">
          <a:xfrm>
            <a:off x="152400" y="914400"/>
            <a:ext cx="662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Sometimes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 configurations</a:t>
            </a:r>
            <a:r>
              <a:rPr lang="en-US"/>
              <a:t> can be used to explain why one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oxidation state</a:t>
            </a:r>
            <a:r>
              <a:rPr lang="en-US"/>
              <a:t> is more stable. </a:t>
            </a:r>
          </a:p>
        </p:txBody>
      </p:sp>
      <p:sp>
        <p:nvSpPr>
          <p:cNvPr id="403461" name="Text Box 1029"/>
          <p:cNvSpPr txBox="1">
            <a:spLocks noChangeArrowheads="1"/>
          </p:cNvSpPr>
          <p:nvPr/>
        </p:nvSpPr>
        <p:spPr bwMode="auto">
          <a:xfrm>
            <a:off x="228600" y="5029200"/>
            <a:ext cx="86868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Fe</a:t>
            </a:r>
            <a:r>
              <a:rPr lang="en-US" baseline="30000"/>
              <a:t>3+</a:t>
            </a:r>
            <a:r>
              <a:rPr lang="en-US"/>
              <a:t> ion forms in preference to Fe</a:t>
            </a:r>
            <a:r>
              <a:rPr lang="en-US" baseline="30000"/>
              <a:t>2+</a:t>
            </a:r>
            <a:r>
              <a:rPr lang="en-US"/>
              <a:t> because of the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extra</a:t>
            </a:r>
            <a:r>
              <a:rPr lang="en-US"/>
              <a:t>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stability</a:t>
            </a:r>
            <a:r>
              <a:rPr lang="en-US"/>
              <a:t> associated with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the d-orbitals being half-filled</a:t>
            </a:r>
            <a:r>
              <a:rPr lang="en-US"/>
              <a:t>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3462" name="Text Box 1030"/>
          <p:cNvSpPr txBox="1">
            <a:spLocks noChangeArrowheads="1"/>
          </p:cNvSpPr>
          <p:nvPr/>
        </p:nvSpPr>
        <p:spPr bwMode="auto">
          <a:xfrm>
            <a:off x="152400" y="1920875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 example, during rusting Fe</a:t>
            </a:r>
            <a:r>
              <a:rPr lang="en-US" baseline="30000"/>
              <a:t>2+</a:t>
            </a:r>
            <a:r>
              <a:rPr lang="en-US"/>
              <a:t> ions are formed first, but they then change into Fe</a:t>
            </a:r>
            <a:r>
              <a:rPr lang="en-US" baseline="30000"/>
              <a:t>3+ </a:t>
            </a:r>
            <a:r>
              <a:rPr lang="en-US"/>
              <a:t>ions. </a:t>
            </a:r>
          </a:p>
        </p:txBody>
      </p:sp>
      <p:pic>
        <p:nvPicPr>
          <p:cNvPr id="403463" name="Picture 1031" descr="D:\content\ch08\018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558" r="61874" b="47295"/>
          <a:stretch>
            <a:fillRect/>
          </a:stretch>
        </p:blipFill>
        <p:spPr bwMode="auto">
          <a:xfrm>
            <a:off x="1143000" y="3124200"/>
            <a:ext cx="47069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3464" name="Picture 1032" descr="Transition ions.jpg                                            0003B1DAMacintosh HD                   B68B3351: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b="39583"/>
          <a:stretch>
            <a:fillRect/>
          </a:stretch>
        </p:blipFill>
        <p:spPr bwMode="auto">
          <a:xfrm>
            <a:off x="1143000" y="3619500"/>
            <a:ext cx="47117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3465" name="Text Box 1033"/>
          <p:cNvSpPr txBox="1">
            <a:spLocks noChangeArrowheads="1"/>
          </p:cNvSpPr>
          <p:nvPr/>
        </p:nvSpPr>
        <p:spPr bwMode="auto">
          <a:xfrm>
            <a:off x="2819400" y="34432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2+</a:t>
            </a:r>
          </a:p>
        </p:txBody>
      </p:sp>
      <p:pic>
        <p:nvPicPr>
          <p:cNvPr id="403467" name="Picture 1035" descr="Fe3+.jpg                                                       0003B1DAMacintosh HD                   B68B3351: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47117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3468" name="Text Box 1036"/>
          <p:cNvSpPr txBox="1">
            <a:spLocks noChangeArrowheads="1"/>
          </p:cNvSpPr>
          <p:nvPr/>
        </p:nvSpPr>
        <p:spPr bwMode="auto">
          <a:xfrm>
            <a:off x="2819400" y="3976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3+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 autoUpdateAnimBg="0"/>
      <p:bldP spid="403461" grpId="0" autoUpdateAnimBg="0"/>
      <p:bldP spid="403462" grpId="0" autoUpdateAnimBg="0"/>
      <p:bldP spid="403465" grpId="0" autoUpdateAnimBg="0"/>
      <p:bldP spid="40346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910B-AC64-4C4B-98D5-CEAA66E26AE5}" type="slidenum">
              <a:rPr lang="en-US"/>
              <a:pPr/>
              <a:t>17</a:t>
            </a:fld>
            <a:endParaRPr lang="en-US" sz="900" b="0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Oxidation States - stability 2</a:t>
            </a:r>
          </a:p>
        </p:txBody>
      </p:sp>
      <p:sp>
        <p:nvSpPr>
          <p:cNvPr id="404483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662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Sometimes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 configurations</a:t>
            </a:r>
            <a:r>
              <a:rPr lang="en-US"/>
              <a:t> 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cannot</a:t>
            </a:r>
            <a:r>
              <a:rPr lang="en-US"/>
              <a:t> be used to explain why one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oxidation state</a:t>
            </a:r>
            <a:r>
              <a:rPr lang="en-US"/>
              <a:t> is more stable. 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228600" y="4648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Cu</a:t>
            </a:r>
            <a:r>
              <a:rPr lang="en-US" baseline="30000"/>
              <a:t>+</a:t>
            </a:r>
            <a:r>
              <a:rPr lang="en-US"/>
              <a:t> ion should form in preference to Cu</a:t>
            </a:r>
            <a:r>
              <a:rPr lang="en-US" baseline="30000"/>
              <a:t>2+</a:t>
            </a:r>
            <a:r>
              <a:rPr lang="en-US"/>
              <a:t> because of the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extra</a:t>
            </a:r>
            <a:r>
              <a:rPr lang="en-US"/>
              <a:t>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stability</a:t>
            </a:r>
            <a:r>
              <a:rPr lang="en-US"/>
              <a:t> associated with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the d-orbitals being filled</a:t>
            </a:r>
            <a:r>
              <a:rPr lang="en-US"/>
              <a:t>.</a:t>
            </a:r>
          </a:p>
        </p:txBody>
      </p:sp>
      <p:sp>
        <p:nvSpPr>
          <p:cNvPr id="404485" name="Text Box 5"/>
          <p:cNvSpPr txBox="1">
            <a:spLocks noChangeArrowheads="1"/>
          </p:cNvSpPr>
          <p:nvPr/>
        </p:nvSpPr>
        <p:spPr bwMode="auto">
          <a:xfrm>
            <a:off x="152400" y="1920875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 example, copper forms two ions Cu</a:t>
            </a:r>
            <a:r>
              <a:rPr lang="en-US" baseline="30000"/>
              <a:t>+ </a:t>
            </a:r>
            <a:r>
              <a:rPr lang="en-US"/>
              <a:t>and Cu</a:t>
            </a:r>
            <a:r>
              <a:rPr lang="en-US" baseline="30000"/>
              <a:t>2+</a:t>
            </a:r>
            <a:r>
              <a:rPr lang="en-US"/>
              <a:t>. Most copper compounds contain the soluble Cu</a:t>
            </a:r>
            <a:r>
              <a:rPr lang="en-US" baseline="30000"/>
              <a:t>2+</a:t>
            </a:r>
            <a:r>
              <a:rPr lang="en-US"/>
              <a:t> ion.</a:t>
            </a:r>
          </a:p>
        </p:txBody>
      </p:sp>
      <p:sp>
        <p:nvSpPr>
          <p:cNvPr id="404488" name="Text Box 8"/>
          <p:cNvSpPr txBox="1">
            <a:spLocks noChangeArrowheads="1"/>
          </p:cNvSpPr>
          <p:nvPr/>
        </p:nvSpPr>
        <p:spPr bwMode="auto">
          <a:xfrm>
            <a:off x="2819400" y="34432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1+</a:t>
            </a:r>
          </a:p>
        </p:txBody>
      </p:sp>
      <p:sp>
        <p:nvSpPr>
          <p:cNvPr id="404490" name="Text Box 10"/>
          <p:cNvSpPr txBox="1">
            <a:spLocks noChangeArrowheads="1"/>
          </p:cNvSpPr>
          <p:nvPr/>
        </p:nvSpPr>
        <p:spPr bwMode="auto">
          <a:xfrm>
            <a:off x="2819400" y="3976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2+</a:t>
            </a:r>
          </a:p>
        </p:txBody>
      </p:sp>
      <p:pic>
        <p:nvPicPr>
          <p:cNvPr id="404491" name="Picture 11" descr="D:\content\ch08\018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00" r="61874" b="35550"/>
          <a:stretch>
            <a:fillRect/>
          </a:stretch>
        </p:blipFill>
        <p:spPr bwMode="auto">
          <a:xfrm>
            <a:off x="1143000" y="3074988"/>
            <a:ext cx="470693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4492" name="Picture 12" descr="Cu+.jpg                                                        0003B1DAMacintosh HD                   B68B3351: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06800"/>
            <a:ext cx="47117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4493" name="Picture 13" descr="Cu2+.jpg                                                       0003B1DAMacintosh HD                   B68B3351: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47117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4494" name="Text Box 14"/>
          <p:cNvSpPr txBox="1">
            <a:spLocks noChangeArrowheads="1"/>
          </p:cNvSpPr>
          <p:nvPr/>
        </p:nvSpPr>
        <p:spPr bwMode="auto">
          <a:xfrm>
            <a:off x="228600" y="5654675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 fact the Cu</a:t>
            </a:r>
            <a:r>
              <a:rPr lang="en-US" baseline="30000"/>
              <a:t>2+</a:t>
            </a:r>
            <a:r>
              <a:rPr lang="en-US"/>
              <a:t> ion usually forms in preference to Cu</a:t>
            </a:r>
            <a:r>
              <a:rPr lang="en-US" baseline="30000"/>
              <a:t>+</a:t>
            </a:r>
            <a:r>
              <a:rPr lang="en-US"/>
              <a:t> because there is even more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extra</a:t>
            </a:r>
            <a:r>
              <a:rPr lang="en-US"/>
              <a:t>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stability</a:t>
            </a:r>
            <a:r>
              <a:rPr lang="en-US"/>
              <a:t> due to forming in solution.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4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4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4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4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autoUpdateAnimBg="0"/>
      <p:bldP spid="404484" grpId="0" autoUpdateAnimBg="0"/>
      <p:bldP spid="404485" grpId="0" autoUpdateAnimBg="0"/>
      <p:bldP spid="404488" grpId="0" autoUpdateAnimBg="0"/>
      <p:bldP spid="404490" grpId="0" autoUpdateAnimBg="0"/>
      <p:bldP spid="40449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3C50-4059-614A-A88F-FFFB1AD2CED9}" type="slidenum">
              <a:rPr lang="en-US"/>
              <a:pPr/>
              <a:t>18</a:t>
            </a:fld>
            <a:endParaRPr lang="en-US" sz="900" b="0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/>
              <a:t>Oxidation Numbers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6858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Oxidation numbers</a:t>
            </a:r>
            <a:r>
              <a:rPr lang="en-US"/>
              <a:t> are a way of keeping track of electrons. They do not necessarily represent the </a:t>
            </a:r>
            <a:r>
              <a:rPr lang="ja-JP" altLang="en-US">
                <a:latin typeface="Arial"/>
              </a:rPr>
              <a:t>‘</a:t>
            </a:r>
            <a:r>
              <a:rPr lang="en-US"/>
              <a:t>true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charge on a particle but they work!</a:t>
            </a:r>
          </a:p>
        </p:txBody>
      </p:sp>
      <p:sp>
        <p:nvSpPr>
          <p:cNvPr id="382983" name="Text Box 7"/>
          <p:cNvSpPr txBox="1">
            <a:spLocks noChangeArrowheads="1"/>
          </p:cNvSpPr>
          <p:nvPr/>
        </p:nvSpPr>
        <p:spPr bwMode="auto">
          <a:xfrm>
            <a:off x="381000" y="2835275"/>
            <a:ext cx="853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Rule	1</a:t>
            </a:r>
            <a:r>
              <a:rPr lang="en-US"/>
              <a:t>	Simple ions such as Na</a:t>
            </a:r>
            <a:r>
              <a:rPr lang="en-US" baseline="30000"/>
              <a:t>+</a:t>
            </a:r>
            <a:r>
              <a:rPr lang="en-US"/>
              <a:t>, K</a:t>
            </a:r>
            <a:r>
              <a:rPr lang="en-US" baseline="30000"/>
              <a:t>+</a:t>
            </a:r>
            <a:r>
              <a:rPr lang="en-US"/>
              <a:t>, Cl</a:t>
            </a:r>
            <a:r>
              <a:rPr lang="en-US" baseline="30000"/>
              <a:t>—</a:t>
            </a:r>
            <a:r>
              <a:rPr lang="en-US"/>
              <a:t> etc continue to 			count as + 1 or - 1 .</a:t>
            </a:r>
          </a:p>
        </p:txBody>
      </p:sp>
      <p:sp>
        <p:nvSpPr>
          <p:cNvPr id="382984" name="Text Box 8"/>
          <p:cNvSpPr txBox="1">
            <a:spLocks noChangeArrowheads="1"/>
          </p:cNvSpPr>
          <p:nvPr/>
        </p:nvSpPr>
        <p:spPr bwMode="auto">
          <a:xfrm>
            <a:off x="381000" y="37338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Rule	2</a:t>
            </a:r>
            <a:r>
              <a:rPr lang="en-US"/>
              <a:t>	Oxygen is always assumed to be - 2 .</a:t>
            </a:r>
          </a:p>
        </p:txBody>
      </p:sp>
      <p:sp>
        <p:nvSpPr>
          <p:cNvPr id="382985" name="Text Box 9"/>
          <p:cNvSpPr txBox="1">
            <a:spLocks noChangeArrowheads="1"/>
          </p:cNvSpPr>
          <p:nvPr/>
        </p:nvSpPr>
        <p:spPr bwMode="auto">
          <a:xfrm>
            <a:off x="381000" y="43434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Rule	3</a:t>
            </a:r>
            <a:r>
              <a:rPr lang="en-US"/>
              <a:t>	Hydrogen is always assumed to be +1 .</a:t>
            </a:r>
          </a:p>
        </p:txBody>
      </p:sp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381000" y="49530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Rule	4</a:t>
            </a:r>
            <a:r>
              <a:rPr lang="en-US"/>
              <a:t>	Overall charge on a compound is always 0 .</a:t>
            </a:r>
          </a:p>
        </p:txBody>
      </p:sp>
      <p:sp>
        <p:nvSpPr>
          <p:cNvPr id="382987" name="Text Box 11"/>
          <p:cNvSpPr txBox="1">
            <a:spLocks noChangeArrowheads="1"/>
          </p:cNvSpPr>
          <p:nvPr/>
        </p:nvSpPr>
        <p:spPr bwMode="auto">
          <a:xfrm>
            <a:off x="381000" y="5562600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Rule	5</a:t>
            </a:r>
            <a:r>
              <a:rPr lang="en-US" dirty="0"/>
              <a:t>	In polyatomic ions, the sum of all the oxidation 		</a:t>
            </a:r>
            <a:r>
              <a:rPr lang="en-US" dirty="0" smtClean="0"/>
              <a:t>            numbers </a:t>
            </a:r>
            <a:r>
              <a:rPr lang="en-US" dirty="0"/>
              <a:t>is equal to the overall charge on the 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0" grpId="0" autoUpdateAnimBg="0"/>
      <p:bldP spid="382983" grpId="0" autoUpdateAnimBg="0"/>
      <p:bldP spid="382984" grpId="0" autoUpdateAnimBg="0"/>
      <p:bldP spid="382985" grpId="0" autoUpdateAnimBg="0"/>
      <p:bldP spid="382986" grpId="0" autoUpdateAnimBg="0"/>
      <p:bldP spid="38298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9719-30EB-174E-B532-EB710649E3B8}" type="slidenum">
              <a:rPr lang="en-US"/>
              <a:pPr/>
              <a:t>19</a:t>
            </a:fld>
            <a:endParaRPr lang="en-US" sz="900" b="0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Oxidation Numbers - example 1</a:t>
            </a:r>
          </a:p>
        </p:txBody>
      </p:sp>
      <p:sp>
        <p:nvSpPr>
          <p:cNvPr id="384003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oxidation number for Mn in KMnO</a:t>
            </a:r>
            <a:r>
              <a:rPr lang="en-US" b="1" i="1" baseline="-25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US"/>
          </a:p>
        </p:txBody>
      </p:sp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381000" y="16764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Rule	1</a:t>
            </a:r>
            <a:r>
              <a:rPr lang="en-US"/>
              <a:t>	We assume K</a:t>
            </a:r>
            <a:r>
              <a:rPr lang="en-US" baseline="30000"/>
              <a:t> </a:t>
            </a:r>
            <a:r>
              <a:rPr lang="en-US"/>
              <a:t>counts as + 1</a:t>
            </a:r>
          </a:p>
        </p:txBody>
      </p:sp>
      <p:sp>
        <p:nvSpPr>
          <p:cNvPr id="384006" name="Text Box 6"/>
          <p:cNvSpPr txBox="1">
            <a:spLocks noChangeArrowheads="1"/>
          </p:cNvSpPr>
          <p:nvPr/>
        </p:nvSpPr>
        <p:spPr bwMode="auto">
          <a:xfrm>
            <a:off x="381000" y="2270125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Rule	4</a:t>
            </a:r>
            <a:r>
              <a:rPr lang="en-US"/>
              <a:t>	Overall the compound is 0, so MnO</a:t>
            </a:r>
            <a:r>
              <a:rPr lang="en-US" baseline="-25000"/>
              <a:t>4</a:t>
            </a:r>
            <a:r>
              <a:rPr lang="en-US"/>
              <a:t> must be -1.</a:t>
            </a:r>
          </a:p>
        </p:txBody>
      </p:sp>
      <p:sp>
        <p:nvSpPr>
          <p:cNvPr id="384007" name="Text Box 7"/>
          <p:cNvSpPr txBox="1">
            <a:spLocks noChangeArrowheads="1"/>
          </p:cNvSpPr>
          <p:nvPr/>
        </p:nvSpPr>
        <p:spPr bwMode="auto">
          <a:xfrm>
            <a:off x="381000" y="2879725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Rule	2</a:t>
            </a:r>
            <a:r>
              <a:rPr lang="en-US"/>
              <a:t>	We assume each oxygen is -2, so 4 </a:t>
            </a:r>
            <a:r>
              <a:rPr lang="en-US" i="1"/>
              <a:t>x</a:t>
            </a:r>
            <a:r>
              <a:rPr lang="en-US"/>
              <a:t> O = - 8</a:t>
            </a:r>
          </a:p>
        </p:txBody>
      </p:sp>
      <p:sp>
        <p:nvSpPr>
          <p:cNvPr id="384008" name="Text Box 8"/>
          <p:cNvSpPr txBox="1">
            <a:spLocks noChangeArrowheads="1"/>
          </p:cNvSpPr>
          <p:nvPr/>
        </p:nvSpPr>
        <p:spPr bwMode="auto">
          <a:xfrm>
            <a:off x="381000" y="3489325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Rule	5</a:t>
            </a:r>
            <a:r>
              <a:rPr lang="en-US"/>
              <a:t>	Overall charge on ion is -1, so Mn must be +7 .</a:t>
            </a:r>
          </a:p>
        </p:txBody>
      </p:sp>
      <p:sp>
        <p:nvSpPr>
          <p:cNvPr id="384009" name="Text Box 9"/>
          <p:cNvSpPr txBox="1">
            <a:spLocks noChangeArrowheads="1"/>
          </p:cNvSpPr>
          <p:nvPr/>
        </p:nvSpPr>
        <p:spPr bwMode="auto">
          <a:xfrm>
            <a:off x="381000" y="4267200"/>
            <a:ext cx="8153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When permanganate reacts to form Mn</a:t>
            </a:r>
            <a:r>
              <a:rPr lang="en-US" baseline="30000"/>
              <a:t>2+</a:t>
            </a:r>
            <a:r>
              <a:rPr lang="en-US"/>
              <a:t> ions we can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calculate</a:t>
            </a:r>
            <a:r>
              <a:rPr lang="en-US"/>
              <a:t> that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5e</a:t>
            </a:r>
            <a:r>
              <a:rPr lang="en-US"/>
              <a:t> must be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gained</a:t>
            </a:r>
            <a:r>
              <a:rPr lang="en-US"/>
              <a:t>;                                                            				Mn</a:t>
            </a:r>
            <a:r>
              <a:rPr lang="en-US" baseline="30000"/>
              <a:t>7+</a:t>
            </a:r>
            <a:r>
              <a:rPr lang="en-US"/>
              <a:t>    +   5e    </a:t>
            </a:r>
            <a:r>
              <a:rPr lang="en-US">
                <a:latin typeface="Symbol" charset="0"/>
                <a:sym typeface="Symbol" charset="0"/>
              </a:rPr>
              <a:t></a:t>
            </a:r>
            <a:r>
              <a:rPr lang="en-US"/>
              <a:t>     Mn</a:t>
            </a:r>
            <a:r>
              <a:rPr lang="en-US" baseline="30000"/>
              <a:t>2+</a:t>
            </a:r>
            <a:endParaRPr lang="en-US"/>
          </a:p>
        </p:txBody>
      </p:sp>
      <p:sp>
        <p:nvSpPr>
          <p:cNvPr id="384010" name="Rectangle 10"/>
          <p:cNvSpPr>
            <a:spLocks noChangeArrowheads="1"/>
          </p:cNvSpPr>
          <p:nvPr/>
        </p:nvSpPr>
        <p:spPr bwMode="auto">
          <a:xfrm>
            <a:off x="381000" y="5562600"/>
            <a:ext cx="78851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Alternatively, </a:t>
            </a:r>
          </a:p>
          <a:p>
            <a:r>
              <a:rPr lang="en-US" dirty="0"/>
              <a:t>		MnO</a:t>
            </a:r>
            <a:r>
              <a:rPr lang="en-US" baseline="-25000" dirty="0"/>
              <a:t>4</a:t>
            </a:r>
            <a:r>
              <a:rPr lang="en-US" baseline="30000" dirty="0"/>
              <a:t>-</a:t>
            </a:r>
            <a:r>
              <a:rPr lang="en-US" dirty="0"/>
              <a:t>    +   8H</a:t>
            </a:r>
            <a:r>
              <a:rPr lang="en-US" baseline="30000" dirty="0"/>
              <a:t>+</a:t>
            </a:r>
            <a:r>
              <a:rPr lang="en-US" dirty="0"/>
              <a:t>   +   5e    </a:t>
            </a:r>
            <a:r>
              <a:rPr lang="en-US" dirty="0">
                <a:latin typeface="Symbol" charset="0"/>
                <a:sym typeface="Symbol" charset="0"/>
              </a:rPr>
              <a:t></a:t>
            </a:r>
            <a:r>
              <a:rPr lang="en-US" dirty="0"/>
              <a:t>     Mn</a:t>
            </a:r>
            <a:r>
              <a:rPr lang="en-US" baseline="30000" dirty="0"/>
              <a:t>2+</a:t>
            </a:r>
            <a:r>
              <a:rPr lang="en-US" dirty="0"/>
              <a:t>   +   4H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endParaRPr lang="en-US" baseline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autoUpdateAnimBg="0"/>
      <p:bldP spid="384005" grpId="0" autoUpdateAnimBg="0"/>
      <p:bldP spid="384006" grpId="0" autoUpdateAnimBg="0"/>
      <p:bldP spid="384007" grpId="0" autoUpdateAnimBg="0"/>
      <p:bldP spid="384008" grpId="0" autoUpdateAnimBg="0"/>
      <p:bldP spid="384009" grpId="0" autoUpdateAnimBg="0"/>
      <p:bldP spid="3840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pPr algn="just"/>
            <a:r>
              <a:rPr lang="en-US"/>
              <a:t>Introduction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39688"/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836B-4A23-4D49-AD22-B9588B06458B}" type="slidenum">
              <a:rPr lang="en-US"/>
              <a:pPr/>
              <a:t>2</a:t>
            </a:fld>
            <a:endParaRPr lang="en-US" sz="900" b="0"/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152400" y="5550331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Aspects </a:t>
            </a:r>
            <a:r>
              <a:rPr lang="en-US" dirty="0"/>
              <a:t>of the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Transition Metals</a:t>
            </a:r>
            <a:r>
              <a:rPr lang="en-US" dirty="0"/>
              <a:t> are studied with particular reference to their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Electronic Configurations</a:t>
            </a:r>
            <a:endParaRPr lang="en-US" dirty="0"/>
          </a:p>
        </p:txBody>
      </p:sp>
      <p:pic>
        <p:nvPicPr>
          <p:cNvPr id="210958" name="Picture 14" descr="0731.JPG                                                       00000185Silb PPT                       AB89E6CB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46" b="55916"/>
          <a:stretch>
            <a:fillRect/>
          </a:stretch>
        </p:blipFill>
        <p:spPr bwMode="auto">
          <a:xfrm>
            <a:off x="152400" y="1571600"/>
            <a:ext cx="7848600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0959" name="Picture 15" descr="0731.JPG                                                       00000185Silb PPT                       AB89E6CB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827" b="8435"/>
          <a:stretch>
            <a:fillRect/>
          </a:stretch>
        </p:blipFill>
        <p:spPr bwMode="auto">
          <a:xfrm>
            <a:off x="506413" y="3476600"/>
            <a:ext cx="812958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E13C-1ACE-B344-8A2C-452A61F8FDE7}" type="slidenum">
              <a:rPr lang="en-US"/>
              <a:pPr/>
              <a:t>20</a:t>
            </a:fld>
            <a:endParaRPr lang="en-US" sz="900" b="0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Oxidation Numbers - example 2</a:t>
            </a:r>
          </a:p>
        </p:txBody>
      </p:sp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oxidation number for S in SO</a:t>
            </a:r>
            <a:r>
              <a:rPr lang="en-US" b="1" i="1" baseline="-25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b="1" i="1" baseline="30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</a:t>
            </a:r>
            <a:r>
              <a:rPr lang="en-US" b="1" i="1" baseline="-25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Rule 	2.	We assume each oxygen is -2, so 4 </a:t>
            </a:r>
            <a:r>
              <a:rPr lang="en-US" i="1"/>
              <a:t>x</a:t>
            </a:r>
            <a:r>
              <a:rPr lang="en-US"/>
              <a:t> O = - 8</a:t>
            </a:r>
          </a:p>
        </p:txBody>
      </p:sp>
      <p:sp>
        <p:nvSpPr>
          <p:cNvPr id="385029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Rule	5.	Overall charge on ion is -2, so S must be +6 .</a:t>
            </a:r>
          </a:p>
        </p:txBody>
      </p:sp>
      <p:sp>
        <p:nvSpPr>
          <p:cNvPr id="385032" name="Text Box 8"/>
          <p:cNvSpPr txBox="1">
            <a:spLocks noChangeArrowheads="1"/>
          </p:cNvSpPr>
          <p:nvPr/>
        </p:nvSpPr>
        <p:spPr bwMode="auto">
          <a:xfrm>
            <a:off x="381000" y="4267200"/>
            <a:ext cx="8153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When sulphite ions react to form sulphate ions we can calculate that 2e must be lost;                                                            				S</a:t>
            </a:r>
            <a:r>
              <a:rPr lang="en-US" baseline="30000"/>
              <a:t>4+</a:t>
            </a:r>
            <a:r>
              <a:rPr lang="en-US"/>
              <a:t>    </a:t>
            </a:r>
            <a:r>
              <a:rPr lang="en-US">
                <a:latin typeface="Symbol" charset="0"/>
                <a:sym typeface="Symbol" charset="0"/>
              </a:rPr>
              <a:t></a:t>
            </a:r>
            <a:r>
              <a:rPr lang="en-US"/>
              <a:t>     S</a:t>
            </a:r>
            <a:r>
              <a:rPr lang="en-US" baseline="30000"/>
              <a:t>6+     </a:t>
            </a:r>
            <a:r>
              <a:rPr lang="en-US"/>
              <a:t>+   2e </a:t>
            </a:r>
          </a:p>
        </p:txBody>
      </p:sp>
      <p:sp>
        <p:nvSpPr>
          <p:cNvPr id="385033" name="Rectangle 9"/>
          <p:cNvSpPr>
            <a:spLocks noChangeArrowheads="1"/>
          </p:cNvSpPr>
          <p:nvPr/>
        </p:nvSpPr>
        <p:spPr bwMode="auto">
          <a:xfrm>
            <a:off x="381000" y="5562600"/>
            <a:ext cx="747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Alternatively, </a:t>
            </a:r>
          </a:p>
          <a:p>
            <a:r>
              <a:rPr lang="en-US" dirty="0"/>
              <a:t>		SO</a:t>
            </a:r>
            <a:r>
              <a:rPr lang="en-US" baseline="-25000" dirty="0"/>
              <a:t>3</a:t>
            </a:r>
            <a:r>
              <a:rPr lang="en-US" baseline="30000" dirty="0"/>
              <a:t>2-</a:t>
            </a:r>
            <a:r>
              <a:rPr lang="en-US" dirty="0"/>
              <a:t>    +  H</a:t>
            </a:r>
            <a:r>
              <a:rPr lang="en-US" baseline="-25000" dirty="0"/>
              <a:t>2</a:t>
            </a:r>
            <a:r>
              <a:rPr lang="en-US" dirty="0"/>
              <a:t>O  </a:t>
            </a:r>
            <a:r>
              <a:rPr lang="en-US" dirty="0">
                <a:latin typeface="Symbol" charset="0"/>
                <a:sym typeface="Symbol" charset="0"/>
              </a:rPr>
              <a:t></a:t>
            </a:r>
            <a:r>
              <a:rPr lang="en-US" dirty="0"/>
              <a:t>     SO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   +   2H</a:t>
            </a:r>
            <a:r>
              <a:rPr lang="en-US" baseline="30000" dirty="0"/>
              <a:t>+     </a:t>
            </a:r>
            <a:r>
              <a:rPr lang="en-US" dirty="0"/>
              <a:t>+   2e </a:t>
            </a:r>
          </a:p>
          <a:p>
            <a:endParaRPr lang="en-US" baseline="30000" dirty="0"/>
          </a:p>
        </p:txBody>
      </p:sp>
      <p:sp>
        <p:nvSpPr>
          <p:cNvPr id="385034" name="Text Box 10"/>
          <p:cNvSpPr txBox="1">
            <a:spLocks noChangeArrowheads="1"/>
          </p:cNvSpPr>
          <p:nvPr/>
        </p:nvSpPr>
        <p:spPr bwMode="auto">
          <a:xfrm>
            <a:off x="304800" y="2667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oxidation number for S in SO</a:t>
            </a:r>
            <a:r>
              <a:rPr lang="en-US" b="1" i="1" baseline="-25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b="1" i="1" baseline="30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</a:t>
            </a:r>
            <a:r>
              <a:rPr lang="en-US" b="1" i="1" baseline="-25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385035" name="Text Box 11"/>
          <p:cNvSpPr txBox="1">
            <a:spLocks noChangeArrowheads="1"/>
          </p:cNvSpPr>
          <p:nvPr/>
        </p:nvSpPr>
        <p:spPr bwMode="auto">
          <a:xfrm>
            <a:off x="381000" y="32004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Rule 	2.	We assume each oxygen is -2, so 3 </a:t>
            </a:r>
            <a:r>
              <a:rPr lang="en-US" i="1"/>
              <a:t>x</a:t>
            </a:r>
            <a:r>
              <a:rPr lang="en-US"/>
              <a:t> O = - 6</a:t>
            </a:r>
          </a:p>
        </p:txBody>
      </p:sp>
      <p:sp>
        <p:nvSpPr>
          <p:cNvPr id="385036" name="Text Box 12"/>
          <p:cNvSpPr txBox="1">
            <a:spLocks noChangeArrowheads="1"/>
          </p:cNvSpPr>
          <p:nvPr/>
        </p:nvSpPr>
        <p:spPr bwMode="auto">
          <a:xfrm>
            <a:off x="381000" y="3641725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Rule	5.	Overall charge on ion is -2, so S must be +4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5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5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autoUpdateAnimBg="0"/>
      <p:bldP spid="385028" grpId="0" autoUpdateAnimBg="0"/>
      <p:bldP spid="385029" grpId="0" autoUpdateAnimBg="0"/>
      <p:bldP spid="385032" grpId="0" autoUpdateAnimBg="0"/>
      <p:bldP spid="385033" grpId="0" autoUpdateAnimBg="0"/>
      <p:bldP spid="385034" grpId="0" autoUpdateAnimBg="0"/>
      <p:bldP spid="385035" grpId="0" autoUpdateAnimBg="0"/>
      <p:bldP spid="38503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32-B522-1645-A86A-75CAA2A07868}" type="slidenum">
              <a:rPr lang="en-US"/>
              <a:pPr/>
              <a:t>21</a:t>
            </a:fld>
            <a:endParaRPr lang="en-US" sz="900" b="0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Oxidation Numbers - example 3</a:t>
            </a: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oxidation number for Cr in CrO</a:t>
            </a:r>
            <a:r>
              <a:rPr lang="en-US" b="1" i="1" baseline="-25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b="1" i="1" baseline="30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</a:t>
            </a:r>
            <a:r>
              <a:rPr lang="en-US" b="1" i="1" baseline="-25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Rule 	2.	We assume each oxygen is -2, so 4 </a:t>
            </a:r>
            <a:r>
              <a:rPr lang="en-US" i="1"/>
              <a:t>x</a:t>
            </a:r>
            <a:r>
              <a:rPr lang="en-US"/>
              <a:t> O = - 8</a:t>
            </a: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Rule	5.	Overall charge on ion is -2, so Cr must be +6 .</a:t>
            </a:r>
          </a:p>
        </p:txBody>
      </p:sp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381000" y="4587875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When chromate ions react to form dichromate ions we can calculate that no electrons are gained or lost.                                                           </a:t>
            </a:r>
          </a:p>
        </p:txBody>
      </p:sp>
      <p:sp>
        <p:nvSpPr>
          <p:cNvPr id="386055" name="Rectangle 7"/>
          <p:cNvSpPr>
            <a:spLocks noChangeArrowheads="1"/>
          </p:cNvSpPr>
          <p:nvPr/>
        </p:nvSpPr>
        <p:spPr bwMode="auto">
          <a:xfrm>
            <a:off x="381000" y="5562600"/>
            <a:ext cx="6600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Alternatively, </a:t>
            </a:r>
          </a:p>
          <a:p>
            <a:r>
              <a:rPr lang="en-US"/>
              <a:t>		2CrO</a:t>
            </a:r>
            <a:r>
              <a:rPr lang="en-US" baseline="-25000"/>
              <a:t>4</a:t>
            </a:r>
            <a:r>
              <a:rPr lang="en-US" baseline="30000"/>
              <a:t>2-</a:t>
            </a:r>
            <a:r>
              <a:rPr lang="en-US"/>
              <a:t> +   2H</a:t>
            </a:r>
            <a:r>
              <a:rPr lang="en-US" baseline="30000"/>
              <a:t>+</a:t>
            </a:r>
            <a:r>
              <a:rPr lang="en-US"/>
              <a:t> </a:t>
            </a:r>
            <a:r>
              <a:rPr lang="en-US">
                <a:latin typeface="Symbol" charset="0"/>
                <a:sym typeface="Symbol" charset="0"/>
              </a:rPr>
              <a:t></a:t>
            </a:r>
            <a:r>
              <a:rPr lang="en-US"/>
              <a:t>     Cr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7</a:t>
            </a:r>
            <a:r>
              <a:rPr lang="en-US" baseline="30000"/>
              <a:t>2-</a:t>
            </a:r>
            <a:r>
              <a:rPr lang="en-US"/>
              <a:t>  +  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sp>
        <p:nvSpPr>
          <p:cNvPr id="386056" name="Text Box 8"/>
          <p:cNvSpPr txBox="1">
            <a:spLocks noChangeArrowheads="1"/>
          </p:cNvSpPr>
          <p:nvPr/>
        </p:nvSpPr>
        <p:spPr bwMode="auto">
          <a:xfrm>
            <a:off x="304800" y="2667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oxidation number for Cr in Cr</a:t>
            </a:r>
            <a:r>
              <a:rPr lang="en-US" b="1" i="1" baseline="-25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b="1" i="1" baseline="-25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en-US" b="1" i="1" baseline="30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</a:t>
            </a:r>
            <a:r>
              <a:rPr lang="en-US" b="1" i="1" baseline="-25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386057" name="Text Box 9"/>
          <p:cNvSpPr txBox="1">
            <a:spLocks noChangeArrowheads="1"/>
          </p:cNvSpPr>
          <p:nvPr/>
        </p:nvSpPr>
        <p:spPr bwMode="auto">
          <a:xfrm>
            <a:off x="381000" y="32004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Rule 	2.	We assume each oxygen is -2, so 7 </a:t>
            </a:r>
            <a:r>
              <a:rPr lang="en-US" i="1"/>
              <a:t>x</a:t>
            </a:r>
            <a:r>
              <a:rPr lang="en-US"/>
              <a:t> O = - 14</a:t>
            </a:r>
          </a:p>
        </p:txBody>
      </p:sp>
      <p:sp>
        <p:nvSpPr>
          <p:cNvPr id="386058" name="Text Box 10"/>
          <p:cNvSpPr txBox="1">
            <a:spLocks noChangeArrowheads="1"/>
          </p:cNvSpPr>
          <p:nvPr/>
        </p:nvSpPr>
        <p:spPr bwMode="auto">
          <a:xfrm>
            <a:off x="381000" y="3641725"/>
            <a:ext cx="853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Rule	5.	Overall charge on ion is -2, 	so 2 </a:t>
            </a:r>
            <a:r>
              <a:rPr lang="en-US" i="1"/>
              <a:t>x</a:t>
            </a:r>
            <a:r>
              <a:rPr lang="en-US"/>
              <a:t> Cr must be +12  						so Cr must be +6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 autoUpdateAnimBg="0"/>
      <p:bldP spid="386052" grpId="0" autoUpdateAnimBg="0"/>
      <p:bldP spid="386053" grpId="0" autoUpdateAnimBg="0"/>
      <p:bldP spid="386054" grpId="0" autoUpdateAnimBg="0"/>
      <p:bldP spid="386055" grpId="0" autoUpdateAnimBg="0"/>
      <p:bldP spid="386056" grpId="0" autoUpdateAnimBg="0"/>
      <p:bldP spid="386057" grpId="0" autoUpdateAnimBg="0"/>
      <p:bldP spid="38605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9768-2CA0-954B-839F-2B6B356DD0D7}" type="datetime1">
              <a:rPr lang="en-US"/>
              <a:pPr/>
              <a:t>5/2/2015</a:t>
            </a:fld>
            <a:endParaRPr lang="en-US" sz="900" b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1.3 Chemistry of the Periodic table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5303-BAC6-8A45-87D2-CD892D81AA31}" type="slidenum">
              <a:rPr lang="en-US"/>
              <a:pPr/>
              <a:t>22</a:t>
            </a:fld>
            <a:endParaRPr lang="en-US" sz="900" b="0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/>
              <a:t>Oxidising &amp; Reducing Agents</a:t>
            </a:r>
          </a:p>
        </p:txBody>
      </p:sp>
      <p:sp>
        <p:nvSpPr>
          <p:cNvPr id="388099" name="Text Box 3"/>
          <p:cNvSpPr txBox="1">
            <a:spLocks noChangeArrowheads="1"/>
          </p:cNvSpPr>
          <p:nvPr/>
        </p:nvSpPr>
        <p:spPr bwMode="auto">
          <a:xfrm>
            <a:off x="304800" y="3444875"/>
            <a:ext cx="86868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Compounds containing metals in a high oxidation state tend to be oxidising agents</a:t>
            </a:r>
          </a:p>
          <a:p>
            <a:pPr>
              <a:spcBef>
                <a:spcPct val="50000"/>
              </a:spcBef>
            </a:pPr>
            <a:r>
              <a:rPr lang="en-US"/>
              <a:t>	e.g. MnO</a:t>
            </a:r>
            <a:r>
              <a:rPr lang="en-US" baseline="-25000"/>
              <a:t>4</a:t>
            </a:r>
            <a:r>
              <a:rPr lang="en-US" baseline="30000"/>
              <a:t>-</a:t>
            </a:r>
            <a:r>
              <a:rPr lang="en-US"/>
              <a:t> +  8H</a:t>
            </a:r>
            <a:r>
              <a:rPr lang="en-US" baseline="30000"/>
              <a:t>+  </a:t>
            </a:r>
            <a:r>
              <a:rPr lang="en-US"/>
              <a:t>+  5e</a:t>
            </a:r>
            <a:r>
              <a:rPr lang="en-US" baseline="30000"/>
              <a:t>-</a:t>
            </a:r>
            <a:r>
              <a:rPr lang="en-US"/>
              <a:t> </a:t>
            </a:r>
            <a:r>
              <a:rPr lang="en-US">
                <a:latin typeface="Symbol" charset="0"/>
                <a:sym typeface="Symbol" charset="0"/>
              </a:rPr>
              <a:t></a:t>
            </a:r>
            <a:r>
              <a:rPr lang="en-US"/>
              <a:t>     Mn</a:t>
            </a:r>
            <a:r>
              <a:rPr lang="en-US" baseline="30000"/>
              <a:t>2+</a:t>
            </a:r>
            <a:r>
              <a:rPr lang="en-US"/>
              <a:t>  +  4H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pic>
        <p:nvPicPr>
          <p:cNvPr id="388107" name="Picture 11" descr="0740.JPG                                                       00000185Silb PPT                       AB89E6CB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508" b="26712"/>
          <a:stretch>
            <a:fillRect/>
          </a:stretch>
        </p:blipFill>
        <p:spPr bwMode="auto">
          <a:xfrm>
            <a:off x="152400" y="1066800"/>
            <a:ext cx="7391400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8108" name="Text Box 12"/>
          <p:cNvSpPr txBox="1">
            <a:spLocks noChangeArrowheads="1"/>
          </p:cNvSpPr>
          <p:nvPr/>
        </p:nvSpPr>
        <p:spPr bwMode="auto">
          <a:xfrm>
            <a:off x="381000" y="5029200"/>
            <a:ext cx="86868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Compounds containing metals in a low oxidation state tend to be reducing agents</a:t>
            </a:r>
          </a:p>
          <a:p>
            <a:pPr>
              <a:spcBef>
                <a:spcPct val="50000"/>
              </a:spcBef>
            </a:pPr>
            <a:r>
              <a:rPr lang="en-US"/>
              <a:t>	e.g. Fe(OH)</a:t>
            </a:r>
            <a:r>
              <a:rPr lang="en-US" baseline="-25000"/>
              <a:t>2</a:t>
            </a:r>
            <a:r>
              <a:rPr lang="en-US"/>
              <a:t> +  OH</a:t>
            </a:r>
            <a:r>
              <a:rPr lang="en-US" baseline="30000"/>
              <a:t>-         </a:t>
            </a:r>
            <a:r>
              <a:rPr lang="en-US">
                <a:latin typeface="Symbol" charset="0"/>
                <a:sym typeface="Symbol" charset="0"/>
              </a:rPr>
              <a:t></a:t>
            </a:r>
            <a:r>
              <a:rPr lang="en-US"/>
              <a:t> 	Fe(OH)</a:t>
            </a:r>
            <a:r>
              <a:rPr lang="en-US" baseline="-25000"/>
              <a:t>3</a:t>
            </a:r>
            <a:r>
              <a:rPr lang="en-US"/>
              <a:t>     +       e</a:t>
            </a:r>
            <a:r>
              <a:rPr lang="en-US" baseline="30000"/>
              <a:t>-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autoUpdateAnimBg="0"/>
      <p:bldP spid="38810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20BD-E28C-5943-ABDF-557053B00F51}" type="slidenum">
              <a:rPr lang="en-US"/>
              <a:pPr/>
              <a:t>23</a:t>
            </a:fld>
            <a:endParaRPr lang="en-US" sz="900" b="0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/>
              <a:t>Redox Titration</a:t>
            </a:r>
          </a:p>
        </p:txBody>
      </p:sp>
      <p:pic>
        <p:nvPicPr>
          <p:cNvPr id="387084" name="Picture 12" descr="Redox Titration.jpg                                            0003B1DAMacintosh HD                   B68B3351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28700"/>
            <a:ext cx="670718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7A82-B259-EA4B-B2E4-DCC71D7B4114}" type="slidenum">
              <a:rPr lang="en-US"/>
              <a:pPr/>
              <a:t>24</a:t>
            </a:fld>
            <a:endParaRPr lang="en-US" sz="900" b="0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Transition Metal Complexes</a:t>
            </a:r>
          </a:p>
        </p:txBody>
      </p:sp>
      <p:sp>
        <p:nvSpPr>
          <p:cNvPr id="346119" name="Rectangle 7"/>
          <p:cNvSpPr>
            <a:spLocks noChangeArrowheads="1"/>
          </p:cNvSpPr>
          <p:nvPr/>
        </p:nvSpPr>
        <p:spPr bwMode="auto">
          <a:xfrm>
            <a:off x="228600" y="1017588"/>
            <a:ext cx="80772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Metal </a:t>
            </a:r>
            <a:r>
              <a:rPr lang="en-US"/>
              <a:t>(atom or ion),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surrounded by</a:t>
            </a:r>
            <a:r>
              <a:rPr lang="en-US"/>
              <a:t>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ligands</a:t>
            </a:r>
            <a:r>
              <a:rPr lang="en-US"/>
              <a:t>, with the </a:t>
            </a:r>
          </a:p>
          <a:p>
            <a:r>
              <a:rPr lang="en-US"/>
              <a:t>ligands bound to the metal through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coordinate covalent</a:t>
            </a:r>
            <a:r>
              <a:rPr lang="en-US"/>
              <a:t> bonds.</a:t>
            </a:r>
          </a:p>
          <a:p>
            <a:pPr>
              <a:lnSpc>
                <a:spcPct val="40000"/>
              </a:lnSpc>
            </a:pPr>
            <a:endParaRPr lang="en-US"/>
          </a:p>
        </p:txBody>
      </p:sp>
      <p:pic>
        <p:nvPicPr>
          <p:cNvPr id="346120" name="Picture 8" descr="D:\MATTER\CHAP24\FIGURES2\FG24_027.PC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523" b="28491"/>
          <a:stretch>
            <a:fillRect/>
          </a:stretch>
        </p:blipFill>
        <p:spPr bwMode="auto">
          <a:xfrm>
            <a:off x="760413" y="3886200"/>
            <a:ext cx="762158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6121" name="Rectangle 9"/>
          <p:cNvSpPr>
            <a:spLocks noChangeArrowheads="1"/>
          </p:cNvSpPr>
          <p:nvPr/>
        </p:nvSpPr>
        <p:spPr bwMode="auto">
          <a:xfrm>
            <a:off x="304800" y="20574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Metal </a:t>
            </a:r>
            <a:r>
              <a:rPr lang="en-US"/>
              <a:t>: makes use of empty hybrid orbitals, usually involving at 	least some </a:t>
            </a:r>
            <a:r>
              <a:rPr lang="en-US" i="1"/>
              <a:t>d</a:t>
            </a:r>
            <a:r>
              <a:rPr lang="en-US"/>
              <a:t>-orbitals.</a:t>
            </a:r>
          </a:p>
        </p:txBody>
      </p:sp>
      <p:sp>
        <p:nvSpPr>
          <p:cNvPr id="346122" name="Rectangle 10"/>
          <p:cNvSpPr>
            <a:spLocks noChangeArrowheads="1"/>
          </p:cNvSpPr>
          <p:nvPr/>
        </p:nvSpPr>
        <p:spPr bwMode="auto">
          <a:xfrm>
            <a:off x="304800" y="3017838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Ligand </a:t>
            </a:r>
            <a:r>
              <a:rPr lang="en-US"/>
              <a:t>: atom, molecule or ion that contain at least one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lone pair</a:t>
            </a:r>
            <a:r>
              <a:rPr lang="en-US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9" grpId="0" autoUpdateAnimBg="0"/>
      <p:bldP spid="346121" grpId="0" autoUpdateAnimBg="0"/>
      <p:bldP spid="34612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5C98-B7DB-294A-8F23-52C9E41F3566}" type="slidenum">
              <a:rPr lang="en-US"/>
              <a:pPr/>
              <a:t>25</a:t>
            </a:fld>
            <a:endParaRPr lang="en-US" sz="900" b="0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Transition Metal Complexes</a:t>
            </a:r>
          </a:p>
        </p:txBody>
      </p:sp>
      <p:pic>
        <p:nvPicPr>
          <p:cNvPr id="389127" name="Picture 7" descr="0753.jpg                                                       0000DEE5Supplements #6                 ABA78158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500" r="54071" b="11246"/>
          <a:stretch>
            <a:fillRect/>
          </a:stretch>
        </p:blipFill>
        <p:spPr bwMode="auto">
          <a:xfrm>
            <a:off x="381000" y="1905000"/>
            <a:ext cx="37338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9128" name="Text Box 8"/>
          <p:cNvSpPr txBox="1">
            <a:spLocks noChangeArrowheads="1"/>
          </p:cNvSpPr>
          <p:nvPr/>
        </p:nvSpPr>
        <p:spPr bwMode="auto">
          <a:xfrm>
            <a:off x="838200" y="13716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Octahedral Complex</a:t>
            </a:r>
            <a:endParaRPr lang="en-US"/>
          </a:p>
        </p:txBody>
      </p:sp>
      <p:pic>
        <p:nvPicPr>
          <p:cNvPr id="389129" name="Picture 9" descr="0753.jpg                                                       0000DEE5Supplements #6                 ABA78158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29" t="25500" r="-1230" b="11246"/>
          <a:stretch>
            <a:fillRect/>
          </a:stretch>
        </p:blipFill>
        <p:spPr bwMode="auto">
          <a:xfrm>
            <a:off x="3886200" y="1905000"/>
            <a:ext cx="44958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AAC-7B32-4844-A72F-6F2D723E6028}" type="slidenum">
              <a:rPr lang="en-US"/>
              <a:pPr/>
              <a:t>26</a:t>
            </a:fld>
            <a:endParaRPr lang="en-US" sz="900" b="0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Transition Metal Complexes</a:t>
            </a:r>
          </a:p>
        </p:txBody>
      </p:sp>
      <p:pic>
        <p:nvPicPr>
          <p:cNvPr id="390148" name="Picture 4" descr="0754.JPG                                                       00000185Silb PPT                       AB89E6CB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01" r="47510" b="18770"/>
          <a:stretch>
            <a:fillRect/>
          </a:stretch>
        </p:blipFill>
        <p:spPr bwMode="auto">
          <a:xfrm>
            <a:off x="152400" y="1828800"/>
            <a:ext cx="4267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0149" name="Text Box 5"/>
          <p:cNvSpPr txBox="1">
            <a:spLocks noChangeArrowheads="1"/>
          </p:cNvSpPr>
          <p:nvPr/>
        </p:nvSpPr>
        <p:spPr bwMode="auto">
          <a:xfrm>
            <a:off x="838200" y="13716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Square Planar Complex</a:t>
            </a:r>
            <a:endParaRPr lang="en-US"/>
          </a:p>
        </p:txBody>
      </p:sp>
      <p:pic>
        <p:nvPicPr>
          <p:cNvPr id="390150" name="Picture 6" descr="0754.JPG                                                       00000185Silb PPT                       AB89E6CB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90" t="22501" r="-294" b="18770"/>
          <a:stretch>
            <a:fillRect/>
          </a:stretch>
        </p:blipFill>
        <p:spPr bwMode="auto">
          <a:xfrm>
            <a:off x="4419600" y="1828800"/>
            <a:ext cx="3886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39688"/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9D79-8039-AB4B-A966-D235F2F0E45C}" type="slidenum">
              <a:rPr lang="en-US"/>
              <a:pPr/>
              <a:t>27</a:t>
            </a:fld>
            <a:endParaRPr lang="en-US" sz="900" b="0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/>
              <a:t>Transition Metal Complexes</a:t>
            </a:r>
          </a:p>
        </p:txBody>
      </p:sp>
      <p:pic>
        <p:nvPicPr>
          <p:cNvPr id="391172" name="Picture 4" descr="0755.JPG                                                       00000185Silb PPT                       AB89E6CB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000" r="51259" b="15755"/>
          <a:stretch>
            <a:fillRect/>
          </a:stretch>
        </p:blipFill>
        <p:spPr bwMode="auto">
          <a:xfrm>
            <a:off x="228600" y="2362200"/>
            <a:ext cx="3962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1173" name="Text Box 5"/>
          <p:cNvSpPr txBox="1">
            <a:spLocks noChangeArrowheads="1"/>
          </p:cNvSpPr>
          <p:nvPr/>
        </p:nvSpPr>
        <p:spPr bwMode="auto">
          <a:xfrm>
            <a:off x="838200" y="13716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Tetrahedral Complex</a:t>
            </a:r>
            <a:endParaRPr lang="en-US"/>
          </a:p>
        </p:txBody>
      </p:sp>
      <p:pic>
        <p:nvPicPr>
          <p:cNvPr id="391174" name="Picture 6" descr="0755.JPG                                                       00000185Silb PPT                       AB89E6CB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741" t="33000" r="-4044" b="15755"/>
          <a:stretch>
            <a:fillRect/>
          </a:stretch>
        </p:blipFill>
        <p:spPr bwMode="auto">
          <a:xfrm>
            <a:off x="4191000" y="2362200"/>
            <a:ext cx="4495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2C49-B9B9-F741-9E20-771FBAD6ACBE}" type="slidenum">
              <a:rPr lang="en-US"/>
              <a:pPr/>
              <a:t>28</a:t>
            </a:fld>
            <a:endParaRPr lang="en-US" sz="900" b="0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/>
              <a:t>Ligands - monodentate</a:t>
            </a:r>
          </a:p>
        </p:txBody>
      </p:sp>
      <p:pic>
        <p:nvPicPr>
          <p:cNvPr id="347144" name="Picture 8" descr="Cl.jpg                                                         0003B1DAMacintosh HD                   B68B3351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24213"/>
            <a:ext cx="3181350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7145" name="Picture 9" descr="CN.jpg                                                         0003B1DAMacintosh HD                   B68B3351: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666"/>
          <a:stretch>
            <a:fillRect/>
          </a:stretch>
        </p:blipFill>
        <p:spPr bwMode="auto">
          <a:xfrm>
            <a:off x="304800" y="4495800"/>
            <a:ext cx="19812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7146" name="Picture 10" descr="H2O.jpg                                                        0003B1DAMacintosh HD                   B68B3351: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35600"/>
            <a:ext cx="2211388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7149" name="Picture 13" descr="CN.jpg                                                         0003B1DAMacintosh HD                   B68B3351: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04" r="-2579"/>
          <a:stretch>
            <a:fillRect/>
          </a:stretch>
        </p:blipFill>
        <p:spPr bwMode="auto">
          <a:xfrm>
            <a:off x="2209800" y="4495800"/>
            <a:ext cx="23622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7150" name="Text Box 14"/>
          <p:cNvSpPr txBox="1">
            <a:spLocks noChangeArrowheads="1"/>
          </p:cNvSpPr>
          <p:nvPr/>
        </p:nvSpPr>
        <p:spPr bwMode="auto">
          <a:xfrm>
            <a:off x="152400" y="9906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Can only form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bond</a:t>
            </a:r>
            <a:r>
              <a:rPr lang="en-US"/>
              <a:t> with the metal atom/ion</a:t>
            </a:r>
          </a:p>
        </p:txBody>
      </p:sp>
      <p:pic>
        <p:nvPicPr>
          <p:cNvPr id="347151" name="Picture 15" descr="D:\MATTER\CHAP24\FIGURES1\FG24_018.PC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0" t="10028" r="51988" b="20993"/>
          <a:stretch>
            <a:fillRect/>
          </a:stretch>
        </p:blipFill>
        <p:spPr bwMode="auto">
          <a:xfrm>
            <a:off x="4876800" y="19050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7152" name="Text Box 16"/>
          <p:cNvSpPr txBox="1">
            <a:spLocks noChangeArrowheads="1"/>
          </p:cNvSpPr>
          <p:nvPr/>
        </p:nvSpPr>
        <p:spPr bwMode="auto">
          <a:xfrm>
            <a:off x="5638800" y="5638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[Co(NH</a:t>
            </a:r>
            <a:r>
              <a:rPr lang="en-US" baseline="-25000"/>
              <a:t>3</a:t>
            </a:r>
            <a:r>
              <a:rPr lang="en-US"/>
              <a:t>)</a:t>
            </a:r>
            <a:r>
              <a:rPr lang="en-US" baseline="-25000"/>
              <a:t>4</a:t>
            </a:r>
            <a:r>
              <a:rPr lang="en-US"/>
              <a:t>Cl</a:t>
            </a:r>
            <a:r>
              <a:rPr lang="en-US" baseline="-25000"/>
              <a:t>2</a:t>
            </a:r>
            <a:r>
              <a:rPr lang="en-US"/>
              <a:t>]</a:t>
            </a:r>
            <a:r>
              <a:rPr lang="en-US" baseline="30000"/>
              <a:t>+</a:t>
            </a:r>
            <a:endParaRPr lang="en-US"/>
          </a:p>
        </p:txBody>
      </p:sp>
      <p:pic>
        <p:nvPicPr>
          <p:cNvPr id="347153" name="Picture 17" descr="NH3.jpg                                                        0003B1DAMacintosh HD                   B68B3351: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816225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7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7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50" grpId="0" autoUpdateAnimBg="0"/>
      <p:bldP spid="34715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C8A6-1A05-404E-A06A-AA285BB510BB}" type="slidenum">
              <a:rPr lang="en-US"/>
              <a:pPr/>
              <a:t>29</a:t>
            </a:fld>
            <a:endParaRPr lang="en-US" sz="900" b="0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/>
              <a:t>Ligands - bidentate</a:t>
            </a:r>
          </a:p>
        </p:txBody>
      </p:sp>
      <p:pic>
        <p:nvPicPr>
          <p:cNvPr id="392199" name="Picture 7" descr="Ethylenediamine.jpg                                            0003B1DAMacintosh HD                   B68B3351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1788"/>
            <a:ext cx="3857625" cy="18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2200" name="Picture 8" descr="Oxalate.jpg                                                    0003B1DAMacintosh HD                   B68B3351: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84625"/>
            <a:ext cx="2925763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2201" name="Text Box 9"/>
          <p:cNvSpPr txBox="1">
            <a:spLocks noChangeArrowheads="1"/>
          </p:cNvSpPr>
          <p:nvPr/>
        </p:nvSpPr>
        <p:spPr bwMode="auto">
          <a:xfrm>
            <a:off x="152400" y="9906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Can form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bonds</a:t>
            </a:r>
            <a:r>
              <a:rPr lang="en-US"/>
              <a:t> with the metal atom/ion</a:t>
            </a:r>
          </a:p>
        </p:txBody>
      </p:sp>
      <p:pic>
        <p:nvPicPr>
          <p:cNvPr id="392202" name="Picture 10" descr="D:\MATTER\CHAP24\FIGURES1\FG24_004.PC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16" t="12527" r="22995" b="13995"/>
          <a:stretch>
            <a:fillRect/>
          </a:stretch>
        </p:blipFill>
        <p:spPr bwMode="auto">
          <a:xfrm>
            <a:off x="4724400" y="1828800"/>
            <a:ext cx="3810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2203" name="Text Box 11"/>
          <p:cNvSpPr txBox="1">
            <a:spLocks noChangeArrowheads="1"/>
          </p:cNvSpPr>
          <p:nvPr/>
        </p:nvSpPr>
        <p:spPr bwMode="auto">
          <a:xfrm>
            <a:off x="5867400" y="5638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[Co(en)</a:t>
            </a:r>
            <a:r>
              <a:rPr lang="en-US" baseline="-25000"/>
              <a:t>3</a:t>
            </a:r>
            <a:r>
              <a:rPr lang="en-US"/>
              <a:t>]</a:t>
            </a:r>
            <a:r>
              <a:rPr lang="en-US" baseline="30000"/>
              <a:t>3+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2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2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01" grpId="0" autoUpdateAnimBg="0"/>
      <p:bldP spid="39220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4000-64F8-5F4D-9A86-F3C4ED877675}" type="slidenum">
              <a:rPr lang="en-US"/>
              <a:pPr/>
              <a:t>3</a:t>
            </a:fld>
            <a:endParaRPr lang="en-US" sz="900" b="0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Transition Metals - Definition 1</a:t>
            </a:r>
          </a:p>
        </p:txBody>
      </p:sp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easiest, but least useful, definition of a Transition metal is that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is found in the d-block of the table</a:t>
            </a:r>
            <a:r>
              <a:rPr lang="en-US"/>
              <a:t>.</a:t>
            </a:r>
          </a:p>
        </p:txBody>
      </p:sp>
      <p:pic>
        <p:nvPicPr>
          <p:cNvPr id="379910" name="Picture 6" descr="C:\My Documents\Matter2000\Chap 06\Fg06_02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553200" cy="45513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0BA1-CAB2-5143-8909-83C07ACFAD70}" type="slidenum">
              <a:rPr lang="en-US"/>
              <a:pPr/>
              <a:t>30</a:t>
            </a:fld>
            <a:endParaRPr lang="en-US" sz="900" b="0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/>
              <a:t>Ligands - polydentate</a:t>
            </a:r>
          </a:p>
        </p:txBody>
      </p:sp>
      <p:pic>
        <p:nvPicPr>
          <p:cNvPr id="393222" name="Picture 6" descr="EDTA.jpg                                                       0003B1DAMacintosh HD                   B68B3351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1000"/>
            <a:ext cx="415925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3224" name="Picture 8" descr="triphosphate.jpg                                               0003B1DAMacintosh HD                   B68B3351: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75163"/>
            <a:ext cx="3373438" cy="20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3225" name="Text Box 9"/>
          <p:cNvSpPr txBox="1">
            <a:spLocks noChangeArrowheads="1"/>
          </p:cNvSpPr>
          <p:nvPr/>
        </p:nvSpPr>
        <p:spPr bwMode="auto">
          <a:xfrm>
            <a:off x="152400" y="9906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Can form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many bonds</a:t>
            </a:r>
            <a:r>
              <a:rPr lang="en-US"/>
              <a:t> with the metal atom/ion</a:t>
            </a:r>
          </a:p>
        </p:txBody>
      </p:sp>
      <p:pic>
        <p:nvPicPr>
          <p:cNvPr id="393226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99"/>
          <a:stretch>
            <a:fillRect/>
          </a:stretch>
        </p:blipFill>
        <p:spPr bwMode="auto">
          <a:xfrm>
            <a:off x="4724400" y="1752600"/>
            <a:ext cx="377348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3227" name="Text Box 11"/>
          <p:cNvSpPr txBox="1">
            <a:spLocks noChangeArrowheads="1"/>
          </p:cNvSpPr>
          <p:nvPr/>
        </p:nvSpPr>
        <p:spPr bwMode="auto">
          <a:xfrm>
            <a:off x="5867400" y="5638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[Co(EDTA)]</a:t>
            </a:r>
            <a:r>
              <a:rPr lang="en-US" baseline="30000"/>
              <a:t>-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5" grpId="0" autoUpdateAnimBg="0"/>
      <p:bldP spid="39322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3340-C63F-DC48-9C3F-8714F9F93BFC}" type="slidenum">
              <a:rPr lang="en-US"/>
              <a:pPr/>
              <a:t>31</a:t>
            </a:fld>
            <a:endParaRPr lang="en-US" sz="900" b="0"/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/>
              <a:t>Coordination Number</a:t>
            </a:r>
          </a:p>
        </p:txBody>
      </p:sp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228600" y="1066800"/>
            <a:ext cx="6858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None/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number of bonds formed between the metal ion and the ligands in the complex ion</a:t>
            </a:r>
            <a:r>
              <a:rPr lang="en-US"/>
              <a:t>.</a:t>
            </a:r>
            <a:endParaRPr lang="en-US" sz="2800">
              <a:latin typeface="Comic Sans MS" charset="0"/>
            </a:endParaRPr>
          </a:p>
        </p:txBody>
      </p:sp>
      <p:sp>
        <p:nvSpPr>
          <p:cNvPr id="251915" name="Rectangle 11"/>
          <p:cNvSpPr>
            <a:spLocks noChangeArrowheads="1"/>
          </p:cNvSpPr>
          <p:nvPr/>
        </p:nvSpPr>
        <p:spPr bwMode="auto">
          <a:xfrm>
            <a:off x="304800" y="2168525"/>
            <a:ext cx="82296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None/>
            </a:pP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Varies from two to eight</a:t>
            </a:r>
            <a:endParaRPr lang="en-US"/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</a:pPr>
            <a:r>
              <a:rPr lang="en-US" i="1"/>
              <a:t>Depends on the size, charge, and electron configuration of the transition metal</a:t>
            </a:r>
            <a:endParaRPr lang="en-US"/>
          </a:p>
        </p:txBody>
      </p:sp>
      <p:sp>
        <p:nvSpPr>
          <p:cNvPr id="251916" name="Rectangle 12"/>
          <p:cNvSpPr>
            <a:spLocks noChangeArrowheads="1"/>
          </p:cNvSpPr>
          <p:nvPr/>
        </p:nvSpPr>
        <p:spPr bwMode="auto">
          <a:xfrm>
            <a:off x="304800" y="3581400"/>
            <a:ext cx="522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None/>
            </a:pP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common coordination number is 6</a:t>
            </a:r>
            <a:endParaRPr lang="en-US"/>
          </a:p>
        </p:txBody>
      </p:sp>
      <p:sp>
        <p:nvSpPr>
          <p:cNvPr id="251917" name="Rectangle 13"/>
          <p:cNvSpPr>
            <a:spLocks noChangeArrowheads="1"/>
          </p:cNvSpPr>
          <p:nvPr/>
        </p:nvSpPr>
        <p:spPr bwMode="auto">
          <a:xfrm>
            <a:off x="290513" y="4419600"/>
            <a:ext cx="2224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None/>
            </a:pP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Next is 4, then 2</a:t>
            </a:r>
            <a:endParaRPr lang="en-US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304800" y="5181600"/>
            <a:ext cx="7170738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None/>
            </a:pP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Many metals show more than one coordination number</a:t>
            </a:r>
            <a:endParaRPr lang="en-US"/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</a:pPr>
            <a:r>
              <a:rPr lang="en-US" i="1"/>
              <a:t>No way to predict which coordination number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2" grpId="0" autoUpdateAnimBg="0"/>
      <p:bldP spid="251915" grpId="0" autoUpdateAnimBg="0"/>
      <p:bldP spid="251916" grpId="0" autoUpdateAnimBg="0"/>
      <p:bldP spid="251917" grpId="0" autoUpdateAnimBg="0"/>
      <p:bldP spid="25191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7E0F-A25A-DC43-BD71-9E2E756889B8}" type="slidenum">
              <a:rPr lang="en-US"/>
              <a:pPr/>
              <a:t>32</a:t>
            </a:fld>
            <a:endParaRPr lang="en-US" sz="900" b="0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/>
              <a:t>Naming Complexes 1</a:t>
            </a:r>
          </a:p>
        </p:txBody>
      </p:sp>
      <p:sp>
        <p:nvSpPr>
          <p:cNvPr id="394249" name="Rectangle 9"/>
          <p:cNvSpPr>
            <a:spLocks noChangeArrowheads="1"/>
          </p:cNvSpPr>
          <p:nvPr/>
        </p:nvSpPr>
        <p:spPr bwMode="auto">
          <a:xfrm>
            <a:off x="152400" y="1317625"/>
            <a:ext cx="6715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Clr>
                <a:srgbClr val="FF0000"/>
              </a:buClr>
              <a:buSzPct val="120000"/>
              <a:buFont typeface="Times" charset="0"/>
              <a:buNone/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Cation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(+ve ion) is named before the </a:t>
            </a:r>
            <a:r>
              <a:rPr lang="en-US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anion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(-ve ion)</a:t>
            </a:r>
          </a:p>
        </p:txBody>
      </p:sp>
      <p:sp>
        <p:nvSpPr>
          <p:cNvPr id="394251" name="Rectangle 11"/>
          <p:cNvSpPr>
            <a:spLocks noChangeArrowheads="1"/>
          </p:cNvSpPr>
          <p:nvPr/>
        </p:nvSpPr>
        <p:spPr bwMode="auto">
          <a:xfrm>
            <a:off x="381000" y="2971800"/>
            <a:ext cx="75723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20000"/>
              <a:buFont typeface="Times" charset="0"/>
              <a:buNone/>
            </a:pPr>
            <a:r>
              <a:rPr lang="en-US">
                <a:solidFill>
                  <a:schemeClr val="tx2"/>
                </a:solidFill>
              </a:rPr>
              <a:t>Eg		</a:t>
            </a:r>
            <a:r>
              <a:rPr lang="en-US" sz="2800">
                <a:solidFill>
                  <a:srgbClr val="FF0000"/>
                </a:solidFill>
                <a:latin typeface="Comic Sans MS" charset="0"/>
              </a:rPr>
              <a:t>hexaquairon(III)</a:t>
            </a:r>
            <a:r>
              <a:rPr lang="en-US" sz="2800">
                <a:latin typeface="Comic Sans MS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Comic Sans MS" charset="0"/>
              </a:rPr>
              <a:t>sulphate</a:t>
            </a:r>
            <a:endParaRPr lang="en-US" b="1" i="1"/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20000"/>
              <a:buFont typeface="Times" charset="0"/>
              <a:buNone/>
            </a:pPr>
            <a:r>
              <a:rPr lang="en-US"/>
              <a:t>		</a:t>
            </a:r>
            <a:r>
              <a:rPr lang="en-US" sz="2800">
                <a:solidFill>
                  <a:srgbClr val="FF0000"/>
                </a:solidFill>
                <a:latin typeface="Comic Sans MS" charset="0"/>
              </a:rPr>
              <a:t>potassium</a:t>
            </a:r>
            <a:r>
              <a:rPr lang="en-US" sz="2800">
                <a:latin typeface="Comic Sans MS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Comic Sans MS" charset="0"/>
              </a:rPr>
              <a:t>hexacyanoferrate(III)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9" grpId="0" autoUpdateAnimBg="0"/>
      <p:bldP spid="39425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AA91-DFD0-9A4F-ACB5-A8E6F013E485}" type="slidenum">
              <a:rPr lang="en-US"/>
              <a:pPr/>
              <a:t>33</a:t>
            </a:fld>
            <a:endParaRPr lang="en-US" sz="900" b="0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/>
              <a:t>Naming Complexes 2</a:t>
            </a:r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119063" y="1066800"/>
            <a:ext cx="5195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20000"/>
              <a:buFont typeface="Times" charset="0"/>
              <a:buNone/>
            </a:pPr>
            <a:r>
              <a:rPr lang="en-US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Ligands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are named before the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metal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ion</a:t>
            </a:r>
          </a:p>
        </p:txBody>
      </p:sp>
      <p:sp>
        <p:nvSpPr>
          <p:cNvPr id="395269" name="Rectangle 5"/>
          <p:cNvSpPr>
            <a:spLocks noChangeArrowheads="1"/>
          </p:cNvSpPr>
          <p:nvPr/>
        </p:nvSpPr>
        <p:spPr bwMode="auto">
          <a:xfrm>
            <a:off x="238125" y="3822700"/>
            <a:ext cx="8775700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20000"/>
              <a:buFont typeface="Times" charset="0"/>
              <a:buNone/>
            </a:pPr>
            <a:r>
              <a:rPr lang="en-US" i="1"/>
              <a:t>Naming ligands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20000"/>
              <a:buFont typeface="Times" charset="0"/>
              <a:buNone/>
            </a:pPr>
            <a:endParaRPr lang="en-US" sz="800"/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20000"/>
              <a:buFont typeface="Times" charset="0"/>
              <a:buNone/>
            </a:pPr>
            <a:r>
              <a:rPr lang="en-US" sz="2200"/>
              <a:t>Add an -o to the root name of an </a:t>
            </a:r>
            <a:r>
              <a:rPr lang="en-US" sz="2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anion</a:t>
            </a:r>
            <a:r>
              <a:rPr lang="en-US" sz="2200"/>
              <a:t> (fluoro, chloro, hydroxo, cyano, etc.)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20000"/>
              <a:buFont typeface="Times" charset="0"/>
              <a:buNone/>
            </a:pPr>
            <a:endParaRPr lang="en-US" sz="800"/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20000"/>
              <a:buFont typeface="Times" charset="0"/>
              <a:buNone/>
            </a:pPr>
            <a:r>
              <a:rPr lang="en-US" sz="2200"/>
              <a:t>Neutral ligand, use the name of the molecule except for the following:</a:t>
            </a:r>
          </a:p>
          <a:p>
            <a:endParaRPr lang="en-US" sz="800"/>
          </a:p>
          <a:p>
            <a:pPr lvl="3" eaLnBrk="1" hangingPunct="1">
              <a:spcBef>
                <a:spcPct val="20000"/>
              </a:spcBef>
              <a:buClr>
                <a:srgbClr val="FF0000"/>
              </a:buClr>
              <a:buSzPct val="120000"/>
              <a:buFont typeface="Times" charset="0"/>
              <a:buNone/>
            </a:pPr>
            <a:r>
              <a:rPr lang="en-US" b="1"/>
              <a:t>H</a:t>
            </a:r>
            <a:r>
              <a:rPr lang="en-US" b="1" baseline="-25000"/>
              <a:t>2</a:t>
            </a:r>
            <a:r>
              <a:rPr lang="en-US" b="1"/>
              <a:t>O = aqua</a:t>
            </a:r>
          </a:p>
          <a:p>
            <a:pPr lvl="3" eaLnBrk="1" hangingPunct="1">
              <a:spcBef>
                <a:spcPct val="20000"/>
              </a:spcBef>
              <a:buClr>
                <a:srgbClr val="FF0000"/>
              </a:buClr>
              <a:buSzPct val="120000"/>
              <a:buFont typeface="Times" charset="0"/>
              <a:buNone/>
            </a:pPr>
            <a:r>
              <a:rPr lang="en-US" b="1"/>
              <a:t>NH</a:t>
            </a:r>
            <a:r>
              <a:rPr lang="en-US" b="1" baseline="-25000"/>
              <a:t>3</a:t>
            </a:r>
            <a:r>
              <a:rPr lang="en-US" b="1"/>
              <a:t> = ammine</a:t>
            </a:r>
          </a:p>
        </p:txBody>
      </p:sp>
      <p:sp>
        <p:nvSpPr>
          <p:cNvPr id="395270" name="Rectangle 6"/>
          <p:cNvSpPr>
            <a:spLocks noChangeArrowheads="1"/>
          </p:cNvSpPr>
          <p:nvPr/>
        </p:nvSpPr>
        <p:spPr bwMode="auto">
          <a:xfrm>
            <a:off x="204788" y="1981200"/>
            <a:ext cx="75723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20000"/>
              <a:buFont typeface="Times" charset="0"/>
              <a:buNone/>
            </a:pPr>
            <a:r>
              <a:rPr lang="en-US">
                <a:solidFill>
                  <a:schemeClr val="tx2"/>
                </a:solidFill>
              </a:rPr>
              <a:t>Eg		</a:t>
            </a:r>
            <a:r>
              <a:rPr lang="en-US" sz="2800">
                <a:solidFill>
                  <a:schemeClr val="tx2"/>
                </a:solidFill>
                <a:latin typeface="Comic Sans MS" charset="0"/>
              </a:rPr>
              <a:t>hex</a:t>
            </a:r>
            <a:r>
              <a:rPr lang="en-US" sz="2800">
                <a:solidFill>
                  <a:schemeClr val="accent2"/>
                </a:solidFill>
                <a:latin typeface="Comic Sans MS" charset="0"/>
              </a:rPr>
              <a:t>aqua</a:t>
            </a:r>
            <a:r>
              <a:rPr lang="en-US" sz="2800">
                <a:solidFill>
                  <a:srgbClr val="FF0000"/>
                </a:solidFill>
                <a:latin typeface="Comic Sans MS" charset="0"/>
              </a:rPr>
              <a:t>iron(III)</a:t>
            </a:r>
            <a:r>
              <a:rPr lang="en-US" sz="2800">
                <a:latin typeface="Comic Sans MS" charset="0"/>
              </a:rPr>
              <a:t> </a:t>
            </a:r>
            <a:r>
              <a:rPr lang="en-US" sz="2800">
                <a:solidFill>
                  <a:schemeClr val="tx2"/>
                </a:solidFill>
                <a:latin typeface="Comic Sans MS" charset="0"/>
              </a:rPr>
              <a:t>sulphate</a:t>
            </a:r>
            <a:endParaRPr lang="en-US" b="1" i="1"/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20000"/>
              <a:buFont typeface="Times" charset="0"/>
              <a:buNone/>
            </a:pPr>
            <a:r>
              <a:rPr lang="en-US"/>
              <a:t>		</a:t>
            </a:r>
            <a:r>
              <a:rPr lang="en-US" sz="2800">
                <a:solidFill>
                  <a:schemeClr val="tx2"/>
                </a:solidFill>
                <a:latin typeface="Comic Sans MS" charset="0"/>
              </a:rPr>
              <a:t>potassium</a:t>
            </a:r>
            <a:r>
              <a:rPr lang="en-US" sz="2800">
                <a:latin typeface="Comic Sans MS" charset="0"/>
              </a:rPr>
              <a:t> </a:t>
            </a:r>
            <a:r>
              <a:rPr lang="en-US" sz="2800">
                <a:solidFill>
                  <a:schemeClr val="tx2"/>
                </a:solidFill>
                <a:latin typeface="Comic Sans MS" charset="0"/>
              </a:rPr>
              <a:t>hexa</a:t>
            </a:r>
            <a:r>
              <a:rPr lang="en-US" sz="2800">
                <a:solidFill>
                  <a:schemeClr val="accent2"/>
                </a:solidFill>
                <a:latin typeface="Comic Sans MS" charset="0"/>
              </a:rPr>
              <a:t>cyano</a:t>
            </a:r>
            <a:r>
              <a:rPr lang="en-US" sz="2800">
                <a:solidFill>
                  <a:srgbClr val="FF0000"/>
                </a:solidFill>
                <a:latin typeface="Comic Sans MS" charset="0"/>
              </a:rPr>
              <a:t>ferrate(III)</a:t>
            </a:r>
            <a:endParaRPr lang="en-US" sz="2800">
              <a:solidFill>
                <a:srgbClr val="FF66FF"/>
              </a:solidFill>
              <a:latin typeface="Comic Sans M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8" grpId="0" autoUpdateAnimBg="0"/>
      <p:bldP spid="395269" grpId="0" autoUpdateAnimBg="0"/>
      <p:bldP spid="39527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F2E5-DCB3-614D-8213-B1BE5D76E0E1}" type="slidenum">
              <a:rPr lang="en-US"/>
              <a:pPr/>
              <a:t>34</a:t>
            </a:fld>
            <a:endParaRPr lang="en-US" sz="900" b="0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/>
              <a:t>Naming Complexes 3</a:t>
            </a:r>
          </a:p>
        </p:txBody>
      </p:sp>
      <p:sp>
        <p:nvSpPr>
          <p:cNvPr id="396291" name="Rectangle 3"/>
          <p:cNvSpPr>
            <a:spLocks noChangeArrowheads="1"/>
          </p:cNvSpPr>
          <p:nvPr/>
        </p:nvSpPr>
        <p:spPr bwMode="auto">
          <a:xfrm>
            <a:off x="119063" y="1066800"/>
            <a:ext cx="6510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None/>
            </a:pP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</a:t>
            </a:r>
            <a:r>
              <a:rPr lang="en-US"/>
              <a:t>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prefixes</a:t>
            </a:r>
            <a:r>
              <a:rPr lang="en-US"/>
              <a:t> 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indicate number of simple ligands (mono, di, tri, tetra, penta, hexa)</a:t>
            </a:r>
          </a:p>
        </p:txBody>
      </p:sp>
      <p:sp>
        <p:nvSpPr>
          <p:cNvPr id="396293" name="Rectangle 5"/>
          <p:cNvSpPr>
            <a:spLocks noChangeArrowheads="1"/>
          </p:cNvSpPr>
          <p:nvPr/>
        </p:nvSpPr>
        <p:spPr bwMode="auto">
          <a:xfrm>
            <a:off x="204788" y="2057400"/>
            <a:ext cx="75882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20000"/>
              <a:buFont typeface="Times" charset="0"/>
              <a:buNone/>
            </a:pPr>
            <a:r>
              <a:rPr lang="en-US">
                <a:solidFill>
                  <a:schemeClr val="tx2"/>
                </a:solidFill>
              </a:rPr>
              <a:t>Eg		</a:t>
            </a:r>
            <a:r>
              <a:rPr lang="en-US" sz="2800">
                <a:solidFill>
                  <a:srgbClr val="FF0000"/>
                </a:solidFill>
                <a:latin typeface="Comic Sans MS" charset="0"/>
              </a:rPr>
              <a:t>hexa</a:t>
            </a:r>
            <a:r>
              <a:rPr lang="en-US" sz="2800">
                <a:solidFill>
                  <a:schemeClr val="tx2"/>
                </a:solidFill>
                <a:latin typeface="Comic Sans MS" charset="0"/>
              </a:rPr>
              <a:t>quairon(III)</a:t>
            </a:r>
            <a:r>
              <a:rPr lang="en-US" sz="2800">
                <a:latin typeface="Comic Sans MS" charset="0"/>
              </a:rPr>
              <a:t> </a:t>
            </a:r>
            <a:r>
              <a:rPr lang="en-US" sz="2800">
                <a:solidFill>
                  <a:schemeClr val="tx2"/>
                </a:solidFill>
                <a:latin typeface="Comic Sans MS" charset="0"/>
              </a:rPr>
              <a:t>sulphate</a:t>
            </a:r>
            <a:endParaRPr lang="en-US" b="1" i="1"/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20000"/>
              <a:buFont typeface="Times" charset="0"/>
              <a:buNone/>
            </a:pPr>
            <a:r>
              <a:rPr lang="en-US"/>
              <a:t>		</a:t>
            </a:r>
            <a:r>
              <a:rPr lang="en-US" sz="2800">
                <a:solidFill>
                  <a:schemeClr val="tx2"/>
                </a:solidFill>
                <a:latin typeface="Comic Sans MS" charset="0"/>
              </a:rPr>
              <a:t>potassium</a:t>
            </a:r>
            <a:r>
              <a:rPr lang="en-US" sz="2800">
                <a:latin typeface="Comic Sans MS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Comic Sans MS" charset="0"/>
              </a:rPr>
              <a:t>tetra</a:t>
            </a:r>
            <a:r>
              <a:rPr lang="en-US" sz="2800">
                <a:solidFill>
                  <a:schemeClr val="tx2"/>
                </a:solidFill>
                <a:latin typeface="Comic Sans MS" charset="0"/>
              </a:rPr>
              <a:t>chlorocuprate(II)</a:t>
            </a:r>
          </a:p>
        </p:txBody>
      </p:sp>
      <p:sp>
        <p:nvSpPr>
          <p:cNvPr id="396294" name="Rectangle 6"/>
          <p:cNvSpPr>
            <a:spLocks noChangeArrowheads="1"/>
          </p:cNvSpPr>
          <p:nvPr/>
        </p:nvSpPr>
        <p:spPr bwMode="auto">
          <a:xfrm>
            <a:off x="304800" y="3581400"/>
            <a:ext cx="678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Oxidation state of central metal ion is designated by a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Roman numeral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parentheses</a:t>
            </a:r>
            <a:endParaRPr lang="en-US" sz="2800" b="1" i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396295" name="Rectangle 7"/>
          <p:cNvSpPr>
            <a:spLocks noChangeArrowheads="1"/>
          </p:cNvSpPr>
          <p:nvPr/>
        </p:nvSpPr>
        <p:spPr bwMode="auto">
          <a:xfrm>
            <a:off x="184150" y="4686300"/>
            <a:ext cx="75882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20000"/>
              <a:buFont typeface="Times" charset="0"/>
              <a:buNone/>
            </a:pPr>
            <a:r>
              <a:rPr lang="en-US">
                <a:solidFill>
                  <a:schemeClr val="tx2"/>
                </a:solidFill>
              </a:rPr>
              <a:t>Eg		</a:t>
            </a:r>
            <a:r>
              <a:rPr lang="en-US" sz="2800">
                <a:solidFill>
                  <a:schemeClr val="tx2"/>
                </a:solidFill>
                <a:latin typeface="Comic Sans MS" charset="0"/>
              </a:rPr>
              <a:t>hexaquairon</a:t>
            </a:r>
            <a:r>
              <a:rPr lang="en-US" sz="2800">
                <a:solidFill>
                  <a:srgbClr val="FF0000"/>
                </a:solidFill>
                <a:latin typeface="Comic Sans MS" charset="0"/>
              </a:rPr>
              <a:t>(III)</a:t>
            </a:r>
            <a:r>
              <a:rPr lang="en-US" sz="2800">
                <a:latin typeface="Comic Sans MS" charset="0"/>
              </a:rPr>
              <a:t> </a:t>
            </a:r>
            <a:r>
              <a:rPr lang="en-US" sz="2800">
                <a:solidFill>
                  <a:schemeClr val="tx2"/>
                </a:solidFill>
                <a:latin typeface="Comic Sans MS" charset="0"/>
              </a:rPr>
              <a:t>sulphate</a:t>
            </a:r>
            <a:endParaRPr lang="en-US" b="1" i="1"/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20000"/>
              <a:buFont typeface="Times" charset="0"/>
              <a:buNone/>
            </a:pPr>
            <a:r>
              <a:rPr lang="en-US"/>
              <a:t>		</a:t>
            </a:r>
            <a:r>
              <a:rPr lang="en-US" sz="2800">
                <a:solidFill>
                  <a:schemeClr val="tx2"/>
                </a:solidFill>
                <a:latin typeface="Comic Sans MS" charset="0"/>
              </a:rPr>
              <a:t>potassium</a:t>
            </a:r>
            <a:r>
              <a:rPr lang="en-US" sz="2800">
                <a:latin typeface="Comic Sans MS" charset="0"/>
              </a:rPr>
              <a:t> </a:t>
            </a:r>
            <a:r>
              <a:rPr lang="en-US" sz="2800">
                <a:solidFill>
                  <a:schemeClr val="tx2"/>
                </a:solidFill>
                <a:latin typeface="Comic Sans MS" charset="0"/>
              </a:rPr>
              <a:t>tetrachlorocuprate</a:t>
            </a:r>
            <a:r>
              <a:rPr lang="en-US" sz="2800">
                <a:solidFill>
                  <a:srgbClr val="FF0000"/>
                </a:solidFill>
                <a:latin typeface="Comic Sans MS" charset="0"/>
              </a:rPr>
              <a:t>(II)</a:t>
            </a:r>
            <a:endParaRPr lang="en-US" sz="2800">
              <a:solidFill>
                <a:schemeClr val="tx2"/>
              </a:solidFill>
              <a:latin typeface="Comic Sans M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autoUpdateAnimBg="0"/>
      <p:bldP spid="396293" grpId="0" autoUpdateAnimBg="0"/>
      <p:bldP spid="396294" grpId="0" autoUpdateAnimBg="0"/>
      <p:bldP spid="39629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BE86-4400-8C46-A375-307DCCAF481F}" type="slidenum">
              <a:rPr lang="en-US"/>
              <a:pPr/>
              <a:t>35</a:t>
            </a:fld>
            <a:endParaRPr lang="en-US" sz="900" b="0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/>
              <a:t>Naming Complexes 4</a:t>
            </a:r>
          </a:p>
        </p:txBody>
      </p:sp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119063" y="1066800"/>
            <a:ext cx="7272337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SzPct val="85000"/>
            </a:pP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more than one type of ligand is present, they are named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alphabetically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(prefixes do not affect the order)</a:t>
            </a:r>
            <a:r>
              <a:rPr lang="en-US" sz="2800"/>
              <a:t>.</a:t>
            </a:r>
          </a:p>
          <a:p>
            <a:pPr eaLnBrk="1" hangingPunct="1">
              <a:spcBef>
                <a:spcPct val="20000"/>
              </a:spcBef>
              <a:buSzPct val="85000"/>
              <a:buFontTx/>
              <a:buBlip>
                <a:blip r:embed="rId2"/>
              </a:buBlip>
            </a:pPr>
            <a:endParaRPr lang="en-US" sz="2800"/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204788" y="2628900"/>
            <a:ext cx="83375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20000"/>
              <a:buFont typeface="Times" charset="0"/>
              <a:buNone/>
            </a:pPr>
            <a:r>
              <a:rPr lang="en-US">
                <a:solidFill>
                  <a:schemeClr val="tx2"/>
                </a:solidFill>
              </a:rPr>
              <a:t>Eg	</a:t>
            </a:r>
            <a:r>
              <a:rPr lang="en-US" sz="2800">
                <a:solidFill>
                  <a:schemeClr val="tx2"/>
                </a:solidFill>
                <a:latin typeface="Comic Sans MS" charset="0"/>
              </a:rPr>
              <a:t>tetramminedichlorochromium (III)</a:t>
            </a:r>
            <a:r>
              <a:rPr lang="en-US" sz="2800">
                <a:latin typeface="Comic Sans MS" charset="0"/>
              </a:rPr>
              <a:t> </a:t>
            </a:r>
            <a:r>
              <a:rPr lang="en-US" sz="2800">
                <a:solidFill>
                  <a:schemeClr val="tx2"/>
                </a:solidFill>
                <a:latin typeface="Comic Sans MS" charset="0"/>
              </a:rPr>
              <a:t>chloride</a:t>
            </a:r>
            <a:endParaRPr lang="en-US" b="1" i="1"/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20000"/>
              <a:buFont typeface="Times" charset="0"/>
              <a:buNone/>
            </a:pPr>
            <a:r>
              <a:rPr lang="en-US"/>
              <a:t>	 </a:t>
            </a:r>
            <a:r>
              <a:rPr lang="en-US" sz="3200">
                <a:latin typeface="Comic Sans MS" charset="0"/>
              </a:rPr>
              <a:t>[Cr(NH</a:t>
            </a:r>
            <a:r>
              <a:rPr lang="en-US" sz="3200" baseline="-25000">
                <a:latin typeface="Comic Sans MS" charset="0"/>
              </a:rPr>
              <a:t>3</a:t>
            </a:r>
            <a:r>
              <a:rPr lang="en-US" sz="3200">
                <a:latin typeface="Comic Sans MS" charset="0"/>
              </a:rPr>
              <a:t>)</a:t>
            </a:r>
            <a:r>
              <a:rPr lang="en-US" sz="3200" baseline="-25000">
                <a:latin typeface="Comic Sans MS" charset="0"/>
              </a:rPr>
              <a:t>4</a:t>
            </a:r>
            <a:r>
              <a:rPr lang="en-US" sz="3200">
                <a:latin typeface="Comic Sans MS" charset="0"/>
              </a:rPr>
              <a:t>Cl</a:t>
            </a:r>
            <a:r>
              <a:rPr lang="en-US" sz="3200" baseline="-25000">
                <a:latin typeface="Comic Sans MS" charset="0"/>
              </a:rPr>
              <a:t>2</a:t>
            </a:r>
            <a:r>
              <a:rPr lang="en-US" sz="3200">
                <a:latin typeface="Comic Sans MS" charset="0"/>
              </a:rPr>
              <a:t>]Cl</a:t>
            </a:r>
            <a:endParaRPr lang="en-US" sz="3200" baseline="-25000">
              <a:latin typeface="Comic Sans MS" charset="0"/>
            </a:endParaRPr>
          </a:p>
        </p:txBody>
      </p:sp>
      <p:pic>
        <p:nvPicPr>
          <p:cNvPr id="397319" name="Picture 7" descr="D:\MATTER\CHAP24\FIGURES1\FG24_018.PC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0" t="10028" r="51988" b="20993"/>
          <a:stretch>
            <a:fillRect/>
          </a:stretch>
        </p:blipFill>
        <p:spPr bwMode="auto">
          <a:xfrm>
            <a:off x="5181600" y="34290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autoUpdateAnimBg="0"/>
      <p:bldP spid="39731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DFAC-B6B3-954B-B10D-19D868085DCD}" type="datetime1">
              <a:rPr lang="en-US"/>
              <a:pPr/>
              <a:t>5/2/2015</a:t>
            </a:fld>
            <a:endParaRPr lang="en-US" sz="900" b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1.3 Chemistry of the Periodic table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09D-9175-7E49-BA2E-C4B072ADE5B0}" type="slidenum">
              <a:rPr lang="en-US"/>
              <a:pPr/>
              <a:t>36</a:t>
            </a:fld>
            <a:endParaRPr lang="en-US" sz="900" b="0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/>
              <a:t>Naming Complexes 5</a:t>
            </a:r>
          </a:p>
        </p:txBody>
      </p:sp>
      <p:sp>
        <p:nvSpPr>
          <p:cNvPr id="398339" name="Rectangle 3"/>
          <p:cNvSpPr>
            <a:spLocks noChangeArrowheads="1"/>
          </p:cNvSpPr>
          <p:nvPr/>
        </p:nvSpPr>
        <p:spPr bwMode="auto">
          <a:xfrm>
            <a:off x="119063" y="1066800"/>
            <a:ext cx="7272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SzPct val="85000"/>
            </a:pP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the complex ion has a negative charge, add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–ate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the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latin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name of the metal (eg. ferrate or cuprate)</a:t>
            </a:r>
            <a:endParaRPr lang="en-US" sz="2800"/>
          </a:p>
        </p:txBody>
      </p:sp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204788" y="2628900"/>
            <a:ext cx="6657975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20000"/>
              <a:buFont typeface="Times" charset="0"/>
              <a:buNone/>
            </a:pPr>
            <a:r>
              <a:rPr lang="en-US" dirty="0" err="1">
                <a:solidFill>
                  <a:schemeClr val="tx2"/>
                </a:solidFill>
              </a:rPr>
              <a:t>Eg</a:t>
            </a: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sz="2800" dirty="0">
                <a:latin typeface="Comic Sans MS" charset="0"/>
              </a:rPr>
              <a:t>potassium </a:t>
            </a:r>
            <a:r>
              <a:rPr lang="en-US" sz="2800" dirty="0" err="1">
                <a:latin typeface="Comic Sans MS" charset="0"/>
              </a:rPr>
              <a:t>hexacyano</a:t>
            </a:r>
            <a:r>
              <a:rPr lang="en-US" sz="2800" dirty="0" err="1">
                <a:solidFill>
                  <a:srgbClr val="FF0000"/>
                </a:solidFill>
                <a:latin typeface="Comic Sans MS" charset="0"/>
              </a:rPr>
              <a:t>ferrate</a:t>
            </a:r>
            <a:r>
              <a:rPr lang="en-US" sz="2800" dirty="0">
                <a:latin typeface="Comic Sans MS" charset="0"/>
              </a:rPr>
              <a:t>(III)</a:t>
            </a:r>
            <a:endParaRPr lang="en-US" b="1" i="1" dirty="0"/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20000"/>
              <a:buFont typeface="Times" charset="0"/>
              <a:buNone/>
            </a:pPr>
            <a:r>
              <a:rPr lang="en-US" sz="2800" dirty="0"/>
              <a:t>	 </a:t>
            </a:r>
            <a:r>
              <a:rPr lang="en-US" sz="2800" dirty="0">
                <a:latin typeface="Comic Sans MS" charset="0"/>
              </a:rPr>
              <a:t>(K</a:t>
            </a:r>
            <a:r>
              <a:rPr lang="en-US" sz="2800" baseline="30000" dirty="0">
                <a:latin typeface="Comic Sans MS" charset="0"/>
              </a:rPr>
              <a:t>+</a:t>
            </a:r>
            <a:r>
              <a:rPr lang="en-US" sz="2800" dirty="0">
                <a:latin typeface="Comic Sans MS" charset="0"/>
              </a:rPr>
              <a:t>)</a:t>
            </a:r>
            <a:r>
              <a:rPr lang="en-US" sz="2800" baseline="-25000" dirty="0">
                <a:latin typeface="Comic Sans MS" charset="0"/>
              </a:rPr>
              <a:t>3</a:t>
            </a:r>
            <a:r>
              <a:rPr lang="en-US" sz="2800" dirty="0">
                <a:latin typeface="Comic Sans MS" charset="0"/>
              </a:rPr>
              <a:t>[Fe(CN)</a:t>
            </a:r>
            <a:r>
              <a:rPr lang="en-US" sz="2800" baseline="-25000" dirty="0">
                <a:latin typeface="Comic Sans MS" charset="0"/>
              </a:rPr>
              <a:t>6</a:t>
            </a:r>
            <a:r>
              <a:rPr lang="en-US" sz="2800" dirty="0">
                <a:latin typeface="Comic Sans MS" charset="0"/>
              </a:rPr>
              <a:t>]</a:t>
            </a:r>
            <a:r>
              <a:rPr lang="en-US" sz="2800" baseline="30000" dirty="0">
                <a:latin typeface="Comic Sans MS" charset="0"/>
              </a:rPr>
              <a:t>3-</a:t>
            </a:r>
            <a:endParaRPr lang="en-US" sz="3200" baseline="30000" dirty="0">
              <a:latin typeface="Comic Sans MS" charset="0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20000"/>
              <a:buFont typeface="Times" charset="0"/>
              <a:buNone/>
            </a:pPr>
            <a:endParaRPr lang="en-US" sz="3200" baseline="30000" dirty="0">
              <a:latin typeface="Comic Sans MS" charset="0"/>
            </a:endParaRPr>
          </a:p>
          <a:p>
            <a:pPr eaLnBrk="1" hangingPunct="1">
              <a:spcBef>
                <a:spcPct val="20000"/>
              </a:spcBef>
              <a:buSzPct val="85000"/>
            </a:pPr>
            <a:r>
              <a:rPr lang="en-US" sz="2800" dirty="0">
                <a:latin typeface="Comic Sans MS" charset="0"/>
              </a:rPr>
              <a:t>	sodium </a:t>
            </a:r>
            <a:r>
              <a:rPr lang="en-US" sz="2800" dirty="0" err="1">
                <a:latin typeface="Comic Sans MS" charset="0"/>
              </a:rPr>
              <a:t>hexafluoro</a:t>
            </a:r>
            <a:r>
              <a:rPr lang="en-US" sz="2800" dirty="0" err="1">
                <a:solidFill>
                  <a:srgbClr val="FF0000"/>
                </a:solidFill>
                <a:latin typeface="Comic Sans MS" charset="0"/>
              </a:rPr>
              <a:t>cobaltate</a:t>
            </a:r>
            <a:r>
              <a:rPr lang="en-US" sz="2800" dirty="0">
                <a:latin typeface="Comic Sans MS" charset="0"/>
              </a:rPr>
              <a:t>(III)</a:t>
            </a:r>
            <a:endParaRPr lang="en-US" dirty="0">
              <a:latin typeface="Comic Sans MS" charset="0"/>
            </a:endParaRPr>
          </a:p>
          <a:p>
            <a:r>
              <a:rPr lang="en-US" sz="2800" dirty="0"/>
              <a:t>	 </a:t>
            </a:r>
            <a:r>
              <a:rPr lang="en-US" sz="2800" dirty="0">
                <a:latin typeface="Comic Sans MS" charset="0"/>
              </a:rPr>
              <a:t>(Na</a:t>
            </a:r>
            <a:r>
              <a:rPr lang="en-US" sz="2800" baseline="30000" dirty="0">
                <a:latin typeface="Comic Sans MS" charset="0"/>
              </a:rPr>
              <a:t>+</a:t>
            </a:r>
            <a:r>
              <a:rPr lang="en-US" sz="2800" dirty="0">
                <a:latin typeface="Comic Sans MS" charset="0"/>
              </a:rPr>
              <a:t>)</a:t>
            </a:r>
            <a:r>
              <a:rPr lang="en-US" sz="2800" baseline="-25000" dirty="0">
                <a:latin typeface="Comic Sans MS" charset="0"/>
              </a:rPr>
              <a:t>3</a:t>
            </a:r>
            <a:r>
              <a:rPr lang="en-US" sz="2800" dirty="0">
                <a:latin typeface="Comic Sans MS" charset="0"/>
              </a:rPr>
              <a:t>[Co(F)</a:t>
            </a:r>
            <a:r>
              <a:rPr lang="en-US" sz="2800" baseline="-25000" dirty="0">
                <a:latin typeface="Comic Sans MS" charset="0"/>
              </a:rPr>
              <a:t>6</a:t>
            </a:r>
            <a:r>
              <a:rPr lang="en-US" sz="2800" dirty="0">
                <a:latin typeface="Comic Sans MS" charset="0"/>
              </a:rPr>
              <a:t>]</a:t>
            </a:r>
            <a:r>
              <a:rPr lang="en-US" sz="2800" baseline="30000" dirty="0">
                <a:latin typeface="Comic Sans MS" charset="0"/>
              </a:rPr>
              <a:t>3-</a:t>
            </a:r>
            <a:endParaRPr lang="en-US" baseline="30000" dirty="0">
              <a:latin typeface="Comic Sans MS" charset="0"/>
            </a:endParaRP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20000"/>
              <a:buFont typeface="Times" charset="0"/>
              <a:buNone/>
            </a:pPr>
            <a:endParaRPr lang="en-US" sz="3200" dirty="0">
              <a:latin typeface="Comic Sans M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9" grpId="0" autoUpdateAnimBg="0"/>
      <p:bldP spid="39834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6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Complexes in Living Things 1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9CFC-5F68-0045-B2EE-6D79B59D9347}" type="slidenum">
              <a:rPr lang="en-US"/>
              <a:pPr/>
              <a:t>37</a:t>
            </a:fld>
            <a:endParaRPr lang="en-US" sz="900" b="0"/>
          </a:p>
        </p:txBody>
      </p: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4953000" y="1498600"/>
            <a:ext cx="36576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Mg</a:t>
            </a:r>
            <a:r>
              <a:rPr lang="en-US" baseline="30000"/>
              <a:t>2+</a:t>
            </a:r>
            <a:r>
              <a:rPr lang="en-US"/>
              <a:t> is in the center          of the chlorophyll   molecule.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53967" name="Rectangle 15"/>
          <p:cNvSpPr>
            <a:spLocks noChangeArrowheads="1"/>
          </p:cNvSpPr>
          <p:nvPr/>
        </p:nvSpPr>
        <p:spPr bwMode="auto">
          <a:xfrm>
            <a:off x="5029200" y="4832350"/>
            <a:ext cx="3733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Chlorophyll absorbs red light (655 nm) and blue light (430 nm).</a:t>
            </a:r>
          </a:p>
        </p:txBody>
      </p:sp>
      <p:sp>
        <p:nvSpPr>
          <p:cNvPr id="253968" name="Rectangle 16"/>
          <p:cNvSpPr>
            <a:spLocks noChangeArrowheads="1"/>
          </p:cNvSpPr>
          <p:nvPr/>
        </p:nvSpPr>
        <p:spPr bwMode="auto">
          <a:xfrm>
            <a:off x="5029200" y="3019425"/>
            <a:ext cx="3657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The alternating double bonds give chlorophyll its green color (it absorbs red light).</a:t>
            </a:r>
          </a:p>
        </p:txBody>
      </p:sp>
      <p:pic>
        <p:nvPicPr>
          <p:cNvPr id="253969" name="Picture 17" descr="D:\MATTER\CHAP24\FIGURES1\FG24_010.PC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16" r="31993"/>
          <a:stretch>
            <a:fillRect/>
          </a:stretch>
        </p:blipFill>
        <p:spPr bwMode="auto">
          <a:xfrm>
            <a:off x="762000" y="1066800"/>
            <a:ext cx="3124200" cy="50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3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3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3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62" grpId="0" autoUpdateAnimBg="0"/>
      <p:bldP spid="253967" grpId="0" autoUpdateAnimBg="0"/>
      <p:bldP spid="25396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Complexes in Living Things 2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078B-3EE1-DD4C-8456-89E3CB273AAB}" type="slidenum">
              <a:rPr lang="en-US"/>
              <a:pPr/>
              <a:t>38</a:t>
            </a:fld>
            <a:endParaRPr lang="en-US" sz="900" b="0"/>
          </a:p>
        </p:txBody>
      </p:sp>
      <p:sp>
        <p:nvSpPr>
          <p:cNvPr id="400387" name="Text Box 3"/>
          <p:cNvSpPr txBox="1">
            <a:spLocks noChangeArrowheads="1"/>
          </p:cNvSpPr>
          <p:nvPr/>
        </p:nvSpPr>
        <p:spPr bwMode="auto">
          <a:xfrm>
            <a:off x="533400" y="55626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An octahedral complex of Fe</a:t>
            </a:r>
            <a:r>
              <a:rPr lang="en-US" baseline="30000" dirty="0"/>
              <a:t>2+</a:t>
            </a:r>
            <a:r>
              <a:rPr lang="en-US" dirty="0"/>
              <a:t> is in the center of the </a:t>
            </a:r>
            <a:r>
              <a:rPr lang="en-US" dirty="0" err="1"/>
              <a:t>haemoglobin</a:t>
            </a:r>
            <a:r>
              <a:rPr lang="en-US" dirty="0"/>
              <a:t> molecule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0391" name="Picture 7" descr="&#10;F23.A.jpeg                                                     0000DEE5Supplements #6                 ABA78158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28800"/>
            <a:ext cx="8191500" cy="34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Catalysis 1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2D2B9-65B1-134F-8482-1A68E720C01D}" type="slidenum">
              <a:rPr lang="en-US"/>
              <a:pPr/>
              <a:t>39</a:t>
            </a:fld>
            <a:endParaRPr lang="en-US" sz="900" b="0"/>
          </a:p>
        </p:txBody>
      </p:sp>
      <p:sp>
        <p:nvSpPr>
          <p:cNvPr id="401411" name="Text Box 3"/>
          <p:cNvSpPr txBox="1">
            <a:spLocks noChangeArrowheads="1"/>
          </p:cNvSpPr>
          <p:nvPr/>
        </p:nvSpPr>
        <p:spPr bwMode="auto">
          <a:xfrm>
            <a:off x="533400" y="5181600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The presence of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unpaired d-electrons</a:t>
            </a:r>
            <a:r>
              <a:rPr lang="en-US"/>
              <a:t> or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empty d-orbitals</a:t>
            </a:r>
            <a:r>
              <a:rPr lang="en-US"/>
              <a:t> allow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intermediate complexes</a:t>
            </a:r>
            <a:r>
              <a:rPr lang="en-US"/>
              <a:t> to form, providing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alternative reaction pathways</a:t>
            </a:r>
            <a:r>
              <a:rPr lang="en-US"/>
              <a:t> of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lower activation energy</a:t>
            </a:r>
            <a:endParaRPr lang="en-US"/>
          </a:p>
        </p:txBody>
      </p:sp>
      <p:pic>
        <p:nvPicPr>
          <p:cNvPr id="401413" name="Picture 5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01" b="12001"/>
          <a:stretch>
            <a:fillRect/>
          </a:stretch>
        </p:blipFill>
        <p:spPr bwMode="auto">
          <a:xfrm>
            <a:off x="304800" y="814388"/>
            <a:ext cx="7391400" cy="436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401" y="2252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Transition Metals - Definition 2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486-873A-5E4A-8501-A42B4FF833DF}" type="slidenum">
              <a:rPr lang="en-US"/>
              <a:pPr/>
              <a:t>4</a:t>
            </a:fld>
            <a:endParaRPr lang="en-US" sz="900" b="0"/>
          </a:p>
        </p:txBody>
      </p:sp>
      <p:pic>
        <p:nvPicPr>
          <p:cNvPr id="348175" name="Picture 15" descr="D:\content\ch08\018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50" r="61874" b="31500"/>
          <a:stretch>
            <a:fillRect/>
          </a:stretch>
        </p:blipFill>
        <p:spPr bwMode="auto">
          <a:xfrm>
            <a:off x="304800" y="2362200"/>
            <a:ext cx="4706938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76" name="Picture 16" descr="D:\content\ch08\018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74" t="28650" b="31500"/>
          <a:stretch>
            <a:fillRect/>
          </a:stretch>
        </p:blipFill>
        <p:spPr bwMode="auto">
          <a:xfrm>
            <a:off x="5029200" y="2366963"/>
            <a:ext cx="2130425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77" name="Text Box 17"/>
          <p:cNvSpPr txBox="1">
            <a:spLocks noChangeArrowheads="1"/>
          </p:cNvSpPr>
          <p:nvPr/>
        </p:nvSpPr>
        <p:spPr bwMode="auto">
          <a:xfrm>
            <a:off x="228600" y="18288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8000"/>
                </a:solidFill>
              </a:rPr>
              <a:t>Atomic No.      Symbol     </a:t>
            </a:r>
            <a:r>
              <a:rPr lang="en-US" sz="1400" b="1" i="1">
                <a:solidFill>
                  <a:srgbClr val="008000"/>
                </a:solidFill>
              </a:rPr>
              <a:t>  </a:t>
            </a:r>
            <a:r>
              <a:rPr lang="en-US" sz="2000" b="1" i="1">
                <a:solidFill>
                  <a:srgbClr val="008000"/>
                </a:solidFill>
              </a:rPr>
              <a:t>4 s              3 d	      </a:t>
            </a:r>
            <a:r>
              <a:rPr lang="en-US" sz="1800" b="1" i="1">
                <a:solidFill>
                  <a:srgbClr val="008000"/>
                </a:solidFill>
              </a:rPr>
              <a:t>Configuration</a:t>
            </a:r>
            <a:endParaRPr lang="en-US" sz="1800">
              <a:solidFill>
                <a:srgbClr val="008000"/>
              </a:solidFill>
            </a:endParaRPr>
          </a:p>
        </p:txBody>
      </p:sp>
      <p:sp>
        <p:nvSpPr>
          <p:cNvPr id="348178" name="Text Box 18"/>
          <p:cNvSpPr txBox="1">
            <a:spLocks noChangeArrowheads="1"/>
          </p:cNvSpPr>
          <p:nvPr/>
        </p:nvSpPr>
        <p:spPr bwMode="auto">
          <a:xfrm>
            <a:off x="152400" y="9144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Another definition of a Transition metal is that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has an incomplete d subshell</a:t>
            </a:r>
            <a:r>
              <a:rPr lang="en-US"/>
              <a:t>. This excludes 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</a:t>
            </a:r>
            <a:r>
              <a:rPr lang="en-US"/>
              <a:t> and 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Zn</a:t>
            </a:r>
            <a:r>
              <a:rPr lang="en-US"/>
              <a:t>.</a:t>
            </a:r>
          </a:p>
        </p:txBody>
      </p:sp>
      <p:sp>
        <p:nvSpPr>
          <p:cNvPr id="348179" name="Text Box 19"/>
          <p:cNvSpPr txBox="1">
            <a:spLocks noChangeArrowheads="1"/>
          </p:cNvSpPr>
          <p:nvPr/>
        </p:nvSpPr>
        <p:spPr bwMode="auto">
          <a:xfrm>
            <a:off x="152400" y="6096000"/>
            <a:ext cx="899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/>
              <a:t>NB</a:t>
            </a:r>
            <a:r>
              <a:rPr lang="en-US" sz="2000"/>
              <a:t> 4</a:t>
            </a:r>
            <a:r>
              <a:rPr lang="en-US" sz="2000" i="1"/>
              <a:t>s</a:t>
            </a:r>
            <a:r>
              <a:rPr lang="en-US" sz="2000"/>
              <a:t> is of lower energy so fills before 3</a:t>
            </a:r>
            <a:r>
              <a:rPr lang="en-US" sz="2000" i="1"/>
              <a:t>d</a:t>
            </a:r>
            <a:r>
              <a:rPr lang="en-US" sz="2000"/>
              <a:t>. Cr and Cu are exceptions to </a:t>
            </a:r>
            <a:r>
              <a:rPr lang="en-US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Aufbau rule</a:t>
            </a: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7" grpId="0" autoUpdateAnimBg="0"/>
      <p:bldP spid="348178" grpId="0" autoUpdateAnimBg="0"/>
      <p:bldP spid="34817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Catalysis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C339-27C2-C748-A7AE-E8F9E5809BDD}" type="slidenum">
              <a:rPr lang="en-US"/>
              <a:pPr/>
              <a:t>40</a:t>
            </a:fld>
            <a:endParaRPr lang="en-US" sz="900" b="0"/>
          </a:p>
        </p:txBody>
      </p:sp>
      <p:pic>
        <p:nvPicPr>
          <p:cNvPr id="402437" name="Picture 5" descr="0572.JPG                                                       00000185Silb PPT                       AB89E6CB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47"/>
          <a:stretch>
            <a:fillRect/>
          </a:stretch>
        </p:blipFill>
        <p:spPr bwMode="auto">
          <a:xfrm>
            <a:off x="304800" y="1295400"/>
            <a:ext cx="8129588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Catalysis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CC03-0C80-7744-8DB3-82E18504FD4D}" type="slidenum">
              <a:rPr lang="en-US"/>
              <a:pPr/>
              <a:t>41</a:t>
            </a:fld>
            <a:endParaRPr lang="en-US" sz="900" b="0"/>
          </a:p>
        </p:txBody>
      </p:sp>
      <p:pic>
        <p:nvPicPr>
          <p:cNvPr id="405508" name="catalyst.avi" descr="/Users/ginneswatson/Documents/Gordon's Files/AMain files/Advanced higher/Advanced Higher Presentations/Unit 1/Chemistry of Per Table/catalyst.avi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5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5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0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0550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642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Filling of d-orbitals - exceptions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35E9-0B4D-BF44-9013-E7F198E2E0BB}" type="slidenum">
              <a:rPr lang="en-US"/>
              <a:pPr/>
              <a:t>5</a:t>
            </a:fld>
            <a:endParaRPr lang="en-US" sz="900" b="0"/>
          </a:p>
        </p:txBody>
      </p:sp>
      <p:pic>
        <p:nvPicPr>
          <p:cNvPr id="381955" name="Picture 1027" descr="D:\content\ch08\018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500" r="61874" b="55051"/>
          <a:stretch>
            <a:fillRect/>
          </a:stretch>
        </p:blipFill>
        <p:spPr bwMode="auto">
          <a:xfrm>
            <a:off x="2227263" y="2409825"/>
            <a:ext cx="47069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958" name="Text Box 1030"/>
          <p:cNvSpPr txBox="1">
            <a:spLocks noChangeArrowheads="1"/>
          </p:cNvSpPr>
          <p:nvPr/>
        </p:nvSpPr>
        <p:spPr bwMode="auto">
          <a:xfrm>
            <a:off x="152400" y="9144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</a:t>
            </a:r>
            <a:r>
              <a:rPr lang="en-US"/>
              <a:t> and 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</a:t>
            </a:r>
            <a:r>
              <a:rPr lang="en-US"/>
              <a:t> are exceptions to the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Aufbau principle</a:t>
            </a:r>
            <a:r>
              <a:rPr lang="en-US"/>
              <a:t>.</a:t>
            </a:r>
          </a:p>
        </p:txBody>
      </p:sp>
      <p:pic>
        <p:nvPicPr>
          <p:cNvPr id="381960" name="Picture 1032" descr="Cr should be.jpg                                               0003B1DAMacintosh HD                   B68B3351: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727200"/>
            <a:ext cx="47117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1961" name="Picture 1033" descr="D:\content\ch08\018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00" r="61874" b="35550"/>
          <a:stretch>
            <a:fillRect/>
          </a:stretch>
        </p:blipFill>
        <p:spPr bwMode="auto">
          <a:xfrm>
            <a:off x="2217738" y="4876800"/>
            <a:ext cx="47069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1963" name="Picture 1035" descr="Cu should be.jpg                                               0003B1DAMacintosh HD                   B68B3351: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6150" y="4191000"/>
            <a:ext cx="47117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1964" name="Text Box 1036"/>
          <p:cNvSpPr txBox="1">
            <a:spLocks noChangeArrowheads="1"/>
          </p:cNvSpPr>
          <p:nvPr/>
        </p:nvSpPr>
        <p:spPr bwMode="auto">
          <a:xfrm>
            <a:off x="152400" y="16764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</a:t>
            </a:r>
            <a:r>
              <a:rPr lang="en-US"/>
              <a:t> should be:</a:t>
            </a:r>
          </a:p>
        </p:txBody>
      </p:sp>
      <p:sp>
        <p:nvSpPr>
          <p:cNvPr id="381965" name="Text Box 1037"/>
          <p:cNvSpPr txBox="1">
            <a:spLocks noChangeArrowheads="1"/>
          </p:cNvSpPr>
          <p:nvPr/>
        </p:nvSpPr>
        <p:spPr bwMode="auto">
          <a:xfrm>
            <a:off x="152400" y="23622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</a:t>
            </a:r>
            <a:r>
              <a:rPr lang="en-US"/>
              <a:t> actually is:</a:t>
            </a:r>
          </a:p>
        </p:txBody>
      </p:sp>
      <p:sp>
        <p:nvSpPr>
          <p:cNvPr id="381966" name="Text Box 1038"/>
          <p:cNvSpPr txBox="1">
            <a:spLocks noChangeArrowheads="1"/>
          </p:cNvSpPr>
          <p:nvPr/>
        </p:nvSpPr>
        <p:spPr bwMode="auto">
          <a:xfrm>
            <a:off x="152400" y="2971800"/>
            <a:ext cx="853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There is a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special stability</a:t>
            </a:r>
            <a:r>
              <a:rPr lang="en-US"/>
              <a:t> associated with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the d-orbitals being half-filled</a:t>
            </a:r>
            <a:r>
              <a:rPr lang="en-US"/>
              <a:t>.</a:t>
            </a:r>
          </a:p>
        </p:txBody>
      </p:sp>
      <p:sp>
        <p:nvSpPr>
          <p:cNvPr id="381969" name="Text Box 1041"/>
          <p:cNvSpPr txBox="1">
            <a:spLocks noChangeArrowheads="1"/>
          </p:cNvSpPr>
          <p:nvPr/>
        </p:nvSpPr>
        <p:spPr bwMode="auto">
          <a:xfrm>
            <a:off x="152400" y="4130675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</a:t>
            </a:r>
            <a:r>
              <a:rPr lang="en-US"/>
              <a:t> should be:</a:t>
            </a:r>
          </a:p>
        </p:txBody>
      </p:sp>
      <p:sp>
        <p:nvSpPr>
          <p:cNvPr id="381970" name="Text Box 1042"/>
          <p:cNvSpPr txBox="1">
            <a:spLocks noChangeArrowheads="1"/>
          </p:cNvSpPr>
          <p:nvPr/>
        </p:nvSpPr>
        <p:spPr bwMode="auto">
          <a:xfrm>
            <a:off x="152400" y="4816475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</a:t>
            </a:r>
            <a:r>
              <a:rPr lang="en-US"/>
              <a:t> actually is:</a:t>
            </a:r>
          </a:p>
        </p:txBody>
      </p:sp>
      <p:sp>
        <p:nvSpPr>
          <p:cNvPr id="381971" name="Text Box 1043"/>
          <p:cNvSpPr txBox="1">
            <a:spLocks noChangeArrowheads="1"/>
          </p:cNvSpPr>
          <p:nvPr/>
        </p:nvSpPr>
        <p:spPr bwMode="auto">
          <a:xfrm>
            <a:off x="152400" y="5426075"/>
            <a:ext cx="853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There is a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special stability</a:t>
            </a:r>
            <a:r>
              <a:rPr lang="en-US"/>
              <a:t> associated with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the d-orbitals being completely filled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1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1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1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1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8" grpId="0" autoUpdateAnimBg="0"/>
      <p:bldP spid="381964" grpId="0" autoUpdateAnimBg="0"/>
      <p:bldP spid="381965" grpId="0" autoUpdateAnimBg="0"/>
      <p:bldP spid="381966" grpId="0" autoUpdateAnimBg="0"/>
      <p:bldP spid="381969" grpId="0" autoUpdateAnimBg="0"/>
      <p:bldP spid="381970" grpId="0" autoUpdateAnimBg="0"/>
      <p:bldP spid="3819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4625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Transition Metals - Definition 3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39688"/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95FE-BF8A-A645-A5F8-7242BDF0AD15}" type="slidenum">
              <a:rPr lang="en-US"/>
              <a:pPr/>
              <a:t>6</a:t>
            </a:fld>
            <a:endParaRPr lang="en-US" sz="900" b="0"/>
          </a:p>
        </p:txBody>
      </p:sp>
      <p:sp>
        <p:nvSpPr>
          <p:cNvPr id="380933" name="Text Box 1029"/>
          <p:cNvSpPr txBox="1">
            <a:spLocks noChangeArrowheads="1"/>
          </p:cNvSpPr>
          <p:nvPr/>
        </p:nvSpPr>
        <p:spPr bwMode="auto">
          <a:xfrm>
            <a:off x="381000" y="2286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8000"/>
                </a:solidFill>
              </a:rPr>
              <a:t>Atomic No.      Symbol     </a:t>
            </a:r>
            <a:r>
              <a:rPr lang="en-US" sz="1400" b="1" i="1">
                <a:solidFill>
                  <a:srgbClr val="008000"/>
                </a:solidFill>
              </a:rPr>
              <a:t> </a:t>
            </a:r>
            <a:r>
              <a:rPr lang="en-US" sz="2000" b="1" i="1">
                <a:solidFill>
                  <a:srgbClr val="008000"/>
                </a:solidFill>
              </a:rPr>
              <a:t>4 s	              3 d	</a:t>
            </a:r>
            <a:endParaRPr lang="en-US" sz="1800">
              <a:solidFill>
                <a:srgbClr val="008000"/>
              </a:solidFill>
            </a:endParaRPr>
          </a:p>
        </p:txBody>
      </p:sp>
      <p:sp>
        <p:nvSpPr>
          <p:cNvPr id="380934" name="Text Box 1030"/>
          <p:cNvSpPr txBox="1">
            <a:spLocks noChangeArrowheads="1"/>
          </p:cNvSpPr>
          <p:nvPr/>
        </p:nvSpPr>
        <p:spPr bwMode="auto">
          <a:xfrm>
            <a:off x="152400" y="9144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Another definition of a Transition metal is that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has at least one ion with an incomplete d subshell</a:t>
            </a:r>
            <a:r>
              <a:rPr lang="en-US"/>
              <a:t>. </a:t>
            </a:r>
          </a:p>
        </p:txBody>
      </p:sp>
      <p:sp>
        <p:nvSpPr>
          <p:cNvPr id="380936" name="Text Box 1032"/>
          <p:cNvSpPr txBox="1">
            <a:spLocks noChangeArrowheads="1"/>
          </p:cNvSpPr>
          <p:nvPr/>
        </p:nvSpPr>
        <p:spPr bwMode="auto">
          <a:xfrm>
            <a:off x="2133600" y="2590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3+</a:t>
            </a:r>
          </a:p>
        </p:txBody>
      </p:sp>
      <p:sp>
        <p:nvSpPr>
          <p:cNvPr id="380937" name="Text Box 1033"/>
          <p:cNvSpPr txBox="1">
            <a:spLocks noChangeArrowheads="1"/>
          </p:cNvSpPr>
          <p:nvPr/>
        </p:nvSpPr>
        <p:spPr bwMode="auto">
          <a:xfrm>
            <a:off x="2133600" y="2986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3+</a:t>
            </a:r>
          </a:p>
        </p:txBody>
      </p:sp>
      <p:sp>
        <p:nvSpPr>
          <p:cNvPr id="380938" name="Text Box 1034"/>
          <p:cNvSpPr txBox="1">
            <a:spLocks noChangeArrowheads="1"/>
          </p:cNvSpPr>
          <p:nvPr/>
        </p:nvSpPr>
        <p:spPr bwMode="auto">
          <a:xfrm>
            <a:off x="1981200" y="3367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4+</a:t>
            </a:r>
          </a:p>
        </p:txBody>
      </p:sp>
      <p:sp>
        <p:nvSpPr>
          <p:cNvPr id="380939" name="Text Box 1035"/>
          <p:cNvSpPr txBox="1">
            <a:spLocks noChangeArrowheads="1"/>
          </p:cNvSpPr>
          <p:nvPr/>
        </p:nvSpPr>
        <p:spPr bwMode="auto">
          <a:xfrm>
            <a:off x="2133600" y="3748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3+</a:t>
            </a:r>
          </a:p>
        </p:txBody>
      </p:sp>
      <p:sp>
        <p:nvSpPr>
          <p:cNvPr id="380940" name="Text Box 1036"/>
          <p:cNvSpPr txBox="1">
            <a:spLocks noChangeArrowheads="1"/>
          </p:cNvSpPr>
          <p:nvPr/>
        </p:nvSpPr>
        <p:spPr bwMode="auto">
          <a:xfrm>
            <a:off x="2209800" y="4129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2+</a:t>
            </a:r>
          </a:p>
        </p:txBody>
      </p:sp>
      <p:sp>
        <p:nvSpPr>
          <p:cNvPr id="380941" name="Text Box 1037"/>
          <p:cNvSpPr txBox="1">
            <a:spLocks noChangeArrowheads="1"/>
          </p:cNvSpPr>
          <p:nvPr/>
        </p:nvSpPr>
        <p:spPr bwMode="auto">
          <a:xfrm>
            <a:off x="2133600" y="4510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2+</a:t>
            </a:r>
          </a:p>
        </p:txBody>
      </p:sp>
      <p:sp>
        <p:nvSpPr>
          <p:cNvPr id="380942" name="Text Box 1038"/>
          <p:cNvSpPr txBox="1">
            <a:spLocks noChangeArrowheads="1"/>
          </p:cNvSpPr>
          <p:nvPr/>
        </p:nvSpPr>
        <p:spPr bwMode="auto">
          <a:xfrm>
            <a:off x="2133600" y="4876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2+</a:t>
            </a:r>
          </a:p>
        </p:txBody>
      </p:sp>
      <p:sp>
        <p:nvSpPr>
          <p:cNvPr id="380943" name="Text Box 1039"/>
          <p:cNvSpPr txBox="1">
            <a:spLocks noChangeArrowheads="1"/>
          </p:cNvSpPr>
          <p:nvPr/>
        </p:nvSpPr>
        <p:spPr bwMode="auto">
          <a:xfrm>
            <a:off x="2057400" y="51958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2+</a:t>
            </a:r>
          </a:p>
        </p:txBody>
      </p:sp>
      <p:sp>
        <p:nvSpPr>
          <p:cNvPr id="380944" name="Text Box 1040"/>
          <p:cNvSpPr txBox="1">
            <a:spLocks noChangeArrowheads="1"/>
          </p:cNvSpPr>
          <p:nvPr/>
        </p:nvSpPr>
        <p:spPr bwMode="auto">
          <a:xfrm>
            <a:off x="2133600" y="56530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2+</a:t>
            </a:r>
          </a:p>
        </p:txBody>
      </p:sp>
      <p:sp>
        <p:nvSpPr>
          <p:cNvPr id="380945" name="Text Box 1041"/>
          <p:cNvSpPr txBox="1">
            <a:spLocks noChangeArrowheads="1"/>
          </p:cNvSpPr>
          <p:nvPr/>
        </p:nvSpPr>
        <p:spPr bwMode="auto">
          <a:xfrm>
            <a:off x="2133600" y="5943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2+</a:t>
            </a:r>
          </a:p>
        </p:txBody>
      </p:sp>
      <p:sp>
        <p:nvSpPr>
          <p:cNvPr id="380946" name="Text Box 1042"/>
          <p:cNvSpPr txBox="1">
            <a:spLocks noChangeArrowheads="1"/>
          </p:cNvSpPr>
          <p:nvPr/>
        </p:nvSpPr>
        <p:spPr bwMode="auto">
          <a:xfrm>
            <a:off x="5257800" y="2743200"/>
            <a:ext cx="358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Sc</a:t>
            </a:r>
            <a:r>
              <a:rPr lang="en-US" dirty="0"/>
              <a:t> only forms a Sc</a:t>
            </a:r>
            <a:r>
              <a:rPr lang="en-US" baseline="30000" dirty="0"/>
              <a:t>3+</a:t>
            </a:r>
            <a:r>
              <a:rPr lang="en-US" dirty="0"/>
              <a:t> ion so would be excluded by this definition.</a:t>
            </a:r>
          </a:p>
        </p:txBody>
      </p:sp>
      <p:sp>
        <p:nvSpPr>
          <p:cNvPr id="380947" name="Text Box 1043"/>
          <p:cNvSpPr txBox="1">
            <a:spLocks noChangeArrowheads="1"/>
          </p:cNvSpPr>
          <p:nvPr/>
        </p:nvSpPr>
        <p:spPr bwMode="auto">
          <a:xfrm>
            <a:off x="5257800" y="5213350"/>
            <a:ext cx="358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Zn only forms a Zn</a:t>
            </a:r>
            <a:r>
              <a:rPr lang="en-US" baseline="30000"/>
              <a:t>2+</a:t>
            </a:r>
            <a:r>
              <a:rPr lang="en-US"/>
              <a:t> ion so would be also be excluded by this definition.</a:t>
            </a:r>
          </a:p>
        </p:txBody>
      </p:sp>
      <p:sp>
        <p:nvSpPr>
          <p:cNvPr id="380948" name="Text Box 1044"/>
          <p:cNvSpPr txBox="1">
            <a:spLocks noChangeArrowheads="1"/>
          </p:cNvSpPr>
          <p:nvPr/>
        </p:nvSpPr>
        <p:spPr bwMode="auto">
          <a:xfrm>
            <a:off x="152400" y="1889125"/>
            <a:ext cx="899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/>
              <a:t>NB</a:t>
            </a:r>
            <a:r>
              <a:rPr lang="en-US" sz="2000"/>
              <a:t> 4</a:t>
            </a:r>
            <a:r>
              <a:rPr lang="en-US" sz="2000" i="1"/>
              <a:t>s</a:t>
            </a:r>
            <a:r>
              <a:rPr lang="en-US" sz="2000"/>
              <a:t> is now at higher energy so empties before 3</a:t>
            </a:r>
            <a:r>
              <a:rPr lang="en-US" sz="2000" i="1"/>
              <a:t>d</a:t>
            </a:r>
            <a:r>
              <a:rPr lang="en-US" sz="2000"/>
              <a:t>. </a:t>
            </a:r>
          </a:p>
        </p:txBody>
      </p:sp>
      <p:pic>
        <p:nvPicPr>
          <p:cNvPr id="380949" name="Picture 1045" descr="Transition ions.jpg                                            0003B1DAMacintosh HD                   B68B3351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47117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0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0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0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0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0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0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0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0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0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0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0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0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0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0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0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0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0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0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0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3" grpId="0" autoUpdateAnimBg="0"/>
      <p:bldP spid="380934" grpId="0" autoUpdateAnimBg="0"/>
      <p:bldP spid="380936" grpId="0" autoUpdateAnimBg="0"/>
      <p:bldP spid="380937" grpId="0" autoUpdateAnimBg="0"/>
      <p:bldP spid="380938" grpId="0" autoUpdateAnimBg="0"/>
      <p:bldP spid="380939" grpId="0" autoUpdateAnimBg="0"/>
      <p:bldP spid="380940" grpId="0" autoUpdateAnimBg="0"/>
      <p:bldP spid="380941" grpId="0" autoUpdateAnimBg="0"/>
      <p:bldP spid="380942" grpId="0" autoUpdateAnimBg="0"/>
      <p:bldP spid="380943" grpId="0" autoUpdateAnimBg="0"/>
      <p:bldP spid="380944" grpId="0" autoUpdateAnimBg="0"/>
      <p:bldP spid="380945" grpId="0" autoUpdateAnimBg="0"/>
      <p:bldP spid="380946" grpId="0" autoUpdateAnimBg="0"/>
      <p:bldP spid="380947" grpId="0" autoUpdateAnimBg="0"/>
      <p:bldP spid="38094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B2B2-BE2D-BD42-B22A-DAB03154A418}" type="slidenum">
              <a:rPr lang="en-US"/>
              <a:pPr/>
              <a:t>7</a:t>
            </a:fld>
            <a:endParaRPr lang="en-US" sz="900" b="0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Transition Metals - Best Definition</a:t>
            </a:r>
          </a:p>
        </p:txBody>
      </p:sp>
      <p:sp>
        <p:nvSpPr>
          <p:cNvPr id="344071" name="Text Box 7"/>
          <p:cNvSpPr txBox="1">
            <a:spLocks noChangeArrowheads="1"/>
          </p:cNvSpPr>
          <p:nvPr/>
        </p:nvSpPr>
        <p:spPr bwMode="auto">
          <a:xfrm>
            <a:off x="228600" y="10668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There are 3 main characteristics of a Transition metal</a:t>
            </a:r>
          </a:p>
        </p:txBody>
      </p:sp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990600" y="16764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  they can produce ions with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different valencies</a:t>
            </a:r>
            <a:endParaRPr lang="en-US"/>
          </a:p>
        </p:txBody>
      </p:sp>
      <p:sp>
        <p:nvSpPr>
          <p:cNvPr id="344073" name="Text Box 9"/>
          <p:cNvSpPr txBox="1">
            <a:spLocks noChangeArrowheads="1"/>
          </p:cNvSpPr>
          <p:nvPr/>
        </p:nvSpPr>
        <p:spPr bwMode="auto">
          <a:xfrm>
            <a:off x="990600" y="21336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	 Sc &amp; Zn produce 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 one possible ion each</a:t>
            </a:r>
            <a:endParaRPr lang="en-US"/>
          </a:p>
        </p:txBody>
      </p:sp>
      <p:sp>
        <p:nvSpPr>
          <p:cNvPr id="344074" name="Text Box 10"/>
          <p:cNvSpPr txBox="1">
            <a:spLocks noChangeArrowheads="1"/>
          </p:cNvSpPr>
          <p:nvPr/>
        </p:nvSpPr>
        <p:spPr bwMode="auto">
          <a:xfrm>
            <a:off x="990600" y="27432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  they produce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coloured compounds</a:t>
            </a:r>
          </a:p>
        </p:txBody>
      </p:sp>
      <p:sp>
        <p:nvSpPr>
          <p:cNvPr id="344075" name="Text Box 11"/>
          <p:cNvSpPr txBox="1">
            <a:spLocks noChangeArrowheads="1"/>
          </p:cNvSpPr>
          <p:nvPr/>
        </p:nvSpPr>
        <p:spPr bwMode="auto">
          <a:xfrm>
            <a:off x="990600" y="32004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	 Sc &amp; Zn have 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r>
              <a:rPr lang="en-US"/>
              <a:t> 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coloured compounds</a:t>
            </a:r>
          </a:p>
        </p:txBody>
      </p:sp>
      <p:sp>
        <p:nvSpPr>
          <p:cNvPr id="344076" name="Text Box 12"/>
          <p:cNvSpPr txBox="1">
            <a:spLocks noChangeArrowheads="1"/>
          </p:cNvSpPr>
          <p:nvPr/>
        </p:nvSpPr>
        <p:spPr bwMode="auto">
          <a:xfrm>
            <a:off x="990600" y="38100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  they can act as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catalysts</a:t>
            </a:r>
          </a:p>
        </p:txBody>
      </p:sp>
      <p:sp>
        <p:nvSpPr>
          <p:cNvPr id="344077" name="Text Box 13"/>
          <p:cNvSpPr txBox="1">
            <a:spLocks noChangeArrowheads="1"/>
          </p:cNvSpPr>
          <p:nvPr/>
        </p:nvSpPr>
        <p:spPr bwMode="auto">
          <a:xfrm>
            <a:off x="990600" y="42672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	 Sc &amp; Zn have 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r>
              <a:rPr lang="en-US"/>
              <a:t> </a:t>
            </a:r>
            <a:r>
              <a:rPr lang="en-US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catalytic applications</a:t>
            </a:r>
          </a:p>
        </p:txBody>
      </p:sp>
      <p:sp>
        <p:nvSpPr>
          <p:cNvPr id="344079" name="Text Box 15"/>
          <p:cNvSpPr txBox="1">
            <a:spLocks noChangeArrowheads="1"/>
          </p:cNvSpPr>
          <p:nvPr/>
        </p:nvSpPr>
        <p:spPr bwMode="auto">
          <a:xfrm>
            <a:off x="304800" y="5257800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Therefore, the best definition of a Transition metal is that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has at least one ion with an incomplete d subshell</a:t>
            </a:r>
            <a:r>
              <a:rPr lang="en-US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1" grpId="0" autoUpdateAnimBg="0"/>
      <p:bldP spid="344072" grpId="0" autoUpdateAnimBg="0"/>
      <p:bldP spid="344073" grpId="0" autoUpdateAnimBg="0"/>
      <p:bldP spid="344074" grpId="0" autoUpdateAnimBg="0"/>
      <p:bldP spid="344075" grpId="0" autoUpdateAnimBg="0"/>
      <p:bldP spid="344076" grpId="0" autoUpdateAnimBg="0"/>
      <p:bldP spid="344077" grpId="0" autoUpdateAnimBg="0"/>
      <p:bldP spid="34407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9432-E98E-5241-8657-025750D44BC8}" type="slidenum">
              <a:rPr lang="en-US"/>
              <a:pPr/>
              <a:t>8</a:t>
            </a:fld>
            <a:endParaRPr lang="en-US" sz="900" b="0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86800" cy="914400"/>
          </a:xfrm>
        </p:spPr>
        <p:txBody>
          <a:bodyPr/>
          <a:lstStyle/>
          <a:p>
            <a:r>
              <a:rPr lang="en-US"/>
              <a:t>Coloured Transition Metal Complexes</a:t>
            </a:r>
          </a:p>
        </p:txBody>
      </p:sp>
      <p:sp>
        <p:nvSpPr>
          <p:cNvPr id="349187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7239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ligands</a:t>
            </a:r>
            <a:r>
              <a:rPr lang="en-US"/>
              <a:t> surrounding metal ions in these complexes are responsible for the characteristic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colours </a:t>
            </a:r>
            <a:r>
              <a:rPr lang="en-US"/>
              <a:t>seen in so many of their compounds.</a:t>
            </a:r>
          </a:p>
        </p:txBody>
      </p:sp>
      <p:pic>
        <p:nvPicPr>
          <p:cNvPr id="349203" name="Picture 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0" t="35646" r="2521" b="35149"/>
          <a:stretch>
            <a:fillRect/>
          </a:stretch>
        </p:blipFill>
        <p:spPr bwMode="auto">
          <a:xfrm>
            <a:off x="304800" y="2438400"/>
            <a:ext cx="8686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9204" name="Text Box 20"/>
          <p:cNvSpPr txBox="1">
            <a:spLocks noChangeArrowheads="1"/>
          </p:cNvSpPr>
          <p:nvPr/>
        </p:nvSpPr>
        <p:spPr bwMode="auto">
          <a:xfrm>
            <a:off x="228600" y="4800600"/>
            <a:ext cx="876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Interactions between the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ligands</a:t>
            </a:r>
            <a:r>
              <a:rPr lang="en-US"/>
              <a:t> and electrons occupying the           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d-orbitals</a:t>
            </a:r>
            <a:r>
              <a:rPr lang="en-US"/>
              <a:t> create the circumstances that lead to the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absorption </a:t>
            </a:r>
            <a:r>
              <a:rPr lang="en-US"/>
              <a:t>of some light from the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visible</a:t>
            </a:r>
            <a:r>
              <a:rPr lang="en-US"/>
              <a:t> spectrum.</a:t>
            </a:r>
          </a:p>
        </p:txBody>
      </p:sp>
    </p:spTree>
    <p:extLst>
      <p:ext uri="{BB962C8B-B14F-4D97-AF65-F5344CB8AC3E}">
        <p14:creationId xmlns:p14="http://schemas.microsoft.com/office/powerpoint/2010/main" xmlns="" val="1945231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autoUpdateAnimBg="0"/>
      <p:bldP spid="34920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  <a:p>
            <a:endParaRPr lang="en-US" sz="900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3665-1B22-D842-BF63-923AC2B97629}" type="slidenum">
              <a:rPr lang="en-US"/>
              <a:pPr/>
              <a:t>9</a:t>
            </a:fld>
            <a:endParaRPr lang="en-US" sz="900" b="0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/>
              <a:t>Repulsive Forces - octahedral</a:t>
            </a:r>
            <a:endParaRPr lang="en-US">
              <a:solidFill>
                <a:srgbClr val="FF8000"/>
              </a:solidFill>
            </a:endParaRPr>
          </a:p>
        </p:txBody>
      </p:sp>
      <p:pic>
        <p:nvPicPr>
          <p:cNvPr id="324617" name="Picture 9" descr="0758.JPG                                                       0000DEE5Supplements #6                 ABA78158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51"/>
          <a:stretch>
            <a:fillRect/>
          </a:stretch>
        </p:blipFill>
        <p:spPr bwMode="auto">
          <a:xfrm>
            <a:off x="304800" y="1419225"/>
            <a:ext cx="7543800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3706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17040227</TotalTime>
  <Words>1353</Words>
  <Application>Microsoft Office PowerPoint</Application>
  <PresentationFormat>On-screen Show (4:3)</PresentationFormat>
  <Paragraphs>235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Custom Design</vt:lpstr>
      <vt:lpstr>AH Chemistry – Unit 1</vt:lpstr>
      <vt:lpstr>Introduction</vt:lpstr>
      <vt:lpstr>Transition Metals - Definition 1</vt:lpstr>
      <vt:lpstr>Transition Metals - Definition 2</vt:lpstr>
      <vt:lpstr>Filling of d-orbitals - exceptions</vt:lpstr>
      <vt:lpstr>Transition Metals - Definition 3</vt:lpstr>
      <vt:lpstr>Transition Metals - Best Definition</vt:lpstr>
      <vt:lpstr>Coloured Transition Metal Complexes</vt:lpstr>
      <vt:lpstr>Repulsive Forces - octahedral</vt:lpstr>
      <vt:lpstr>Splitting of d-orbitals</vt:lpstr>
      <vt:lpstr>Colour of [ Ti(H2O)6 ]3+</vt:lpstr>
      <vt:lpstr>Tetrahedral &amp; Square Planar</vt:lpstr>
      <vt:lpstr>Spectrochemical Series</vt:lpstr>
      <vt:lpstr>Effect of Ligand Field</vt:lpstr>
      <vt:lpstr>Oxidation States</vt:lpstr>
      <vt:lpstr>Oxidation States - stability 1</vt:lpstr>
      <vt:lpstr>Oxidation States - stability 2</vt:lpstr>
      <vt:lpstr>Oxidation Numbers</vt:lpstr>
      <vt:lpstr>Oxidation Numbers - example 1</vt:lpstr>
      <vt:lpstr>Oxidation Numbers - example 2</vt:lpstr>
      <vt:lpstr>Oxidation Numbers - example 3</vt:lpstr>
      <vt:lpstr>Oxidising &amp; Reducing Agents</vt:lpstr>
      <vt:lpstr>Redox Titration</vt:lpstr>
      <vt:lpstr>Transition Metal Complexes</vt:lpstr>
      <vt:lpstr>Transition Metal Complexes</vt:lpstr>
      <vt:lpstr>Transition Metal Complexes</vt:lpstr>
      <vt:lpstr>Transition Metal Complexes</vt:lpstr>
      <vt:lpstr>Ligands - monodentate</vt:lpstr>
      <vt:lpstr>Ligands - bidentate</vt:lpstr>
      <vt:lpstr>Ligands - polydentate</vt:lpstr>
      <vt:lpstr>Coordination Number</vt:lpstr>
      <vt:lpstr>Naming Complexes 1</vt:lpstr>
      <vt:lpstr>Naming Complexes 2</vt:lpstr>
      <vt:lpstr>Naming Complexes 3</vt:lpstr>
      <vt:lpstr>Naming Complexes 4</vt:lpstr>
      <vt:lpstr>Naming Complexes 5</vt:lpstr>
      <vt:lpstr>Complexes in Living Things 1</vt:lpstr>
      <vt:lpstr>Complexes in Living Things 2</vt:lpstr>
      <vt:lpstr>Catalysis 1</vt:lpstr>
      <vt:lpstr>Catalysis 2</vt:lpstr>
      <vt:lpstr>Catalysis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Chemistry</dc:title>
  <dc:creator>David P. White</dc:creator>
  <cp:lastModifiedBy>irene</cp:lastModifiedBy>
  <cp:revision>349</cp:revision>
  <dcterms:created xsi:type="dcterms:W3CDTF">1999-05-09T17:12:25Z</dcterms:created>
  <dcterms:modified xsi:type="dcterms:W3CDTF">2015-05-02T14:42:29Z</dcterms:modified>
</cp:coreProperties>
</file>