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75" r:id="rId2"/>
  </p:sldMasterIdLst>
  <p:notesMasterIdLst>
    <p:notesMasterId r:id="rId34"/>
  </p:notesMasterIdLst>
  <p:sldIdLst>
    <p:sldId id="373" r:id="rId3"/>
    <p:sldId id="399" r:id="rId4"/>
    <p:sldId id="422" r:id="rId5"/>
    <p:sldId id="403" r:id="rId6"/>
    <p:sldId id="404" r:id="rId7"/>
    <p:sldId id="405" r:id="rId8"/>
    <p:sldId id="419" r:id="rId9"/>
    <p:sldId id="420" r:id="rId10"/>
    <p:sldId id="421" r:id="rId11"/>
    <p:sldId id="423" r:id="rId12"/>
    <p:sldId id="424" r:id="rId13"/>
    <p:sldId id="425" r:id="rId14"/>
    <p:sldId id="426" r:id="rId15"/>
    <p:sldId id="410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375" r:id="rId24"/>
    <p:sldId id="379" r:id="rId25"/>
    <p:sldId id="380" r:id="rId26"/>
    <p:sldId id="381" r:id="rId27"/>
    <p:sldId id="382" r:id="rId28"/>
    <p:sldId id="383" r:id="rId29"/>
    <p:sldId id="384" r:id="rId30"/>
    <p:sldId id="386" r:id="rId31"/>
    <p:sldId id="387" r:id="rId32"/>
    <p:sldId id="3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8EF7"/>
    <a:srgbClr val="311384"/>
    <a:srgbClr val="FFFF56"/>
    <a:srgbClr val="000101"/>
    <a:srgbClr val="FF2D78"/>
    <a:srgbClr val="34373A"/>
    <a:srgbClr val="FFFF00"/>
    <a:srgbClr val="9EDE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802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46C80E-2662-FC46-8B8E-7190FA4F11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141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614A1-EDE4-4945-B01F-8115425A907E}" type="slidenum">
              <a:rPr lang="en-US"/>
              <a:pPr/>
              <a:t>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72B2E-7DC8-4EA8-99FC-B6F9F376FF9B}" type="slidenum">
              <a:rPr lang="en-US"/>
              <a:pPr/>
              <a:t>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25BFA-0BBB-4CBF-990A-D3B653A45FC7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176BD-7D13-47F4-B91D-6E7BA1289803}" type="slidenum">
              <a:rPr lang="en-US"/>
              <a:pPr/>
              <a:t>11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602E4-83AC-4181-AC12-96294B6A7ED2}" type="slidenum">
              <a:rPr lang="en-US"/>
              <a:pPr/>
              <a:t>13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9A0868-2E18-4D86-9D2B-67C90E47AE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9A0868-2E18-4D86-9D2B-67C90E47AE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82300E-4E6D-4027-860A-9DD58865C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4BD5-C64F-417B-8230-0E70249B8F1E}" type="datetimeFigureOut">
              <a:rPr lang="en-GB" smtClean="0"/>
              <a:pPr/>
              <a:t>02/05/2015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9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0.xml"/><Relationship Id="rId4" Type="http://schemas.openxmlformats.org/officeDocument/2006/relationships/image" Target="../media/image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1.x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AH Chemistry – Unit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Kinetics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Reaction Rates and Stoichiometry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/>
              <a:t>What if the ratio is </a:t>
            </a:r>
            <a:r>
              <a:rPr lang="en-US" i="1"/>
              <a:t>not</a:t>
            </a:r>
            <a:r>
              <a:rPr lang="en-US"/>
              <a:t> 1:1?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52663" y="2819400"/>
            <a:ext cx="442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82E32"/>
                </a:solidFill>
                <a:sym typeface="Symbol" charset="2"/>
              </a:rPr>
              <a:t>H</a:t>
            </a:r>
            <a:r>
              <a:rPr lang="en-US" sz="2800" baseline="-25000">
                <a:solidFill>
                  <a:srgbClr val="C82E32"/>
                </a:solidFill>
                <a:sym typeface="Symbol" charset="2"/>
              </a:rPr>
              <a:t>2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(</a:t>
            </a:r>
            <a:r>
              <a:rPr lang="en-US" i="1">
                <a:solidFill>
                  <a:srgbClr val="C82E32"/>
                </a:solidFill>
                <a:sym typeface="Symbol" charset="2"/>
              </a:rPr>
              <a:t>g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)</a:t>
            </a:r>
            <a:r>
              <a:rPr lang="en-US" sz="2800">
                <a:solidFill>
                  <a:srgbClr val="C82E32"/>
                </a:solidFill>
                <a:sym typeface="Symbol" charset="2"/>
              </a:rPr>
              <a:t> + I</a:t>
            </a:r>
            <a:r>
              <a:rPr lang="en-US" sz="2800" baseline="-25000">
                <a:solidFill>
                  <a:srgbClr val="C82E32"/>
                </a:solidFill>
                <a:sym typeface="Symbol" charset="2"/>
              </a:rPr>
              <a:t>2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(</a:t>
            </a:r>
            <a:r>
              <a:rPr lang="en-US" i="1">
                <a:solidFill>
                  <a:srgbClr val="C82E32"/>
                </a:solidFill>
                <a:sym typeface="Symbol" charset="2"/>
              </a:rPr>
              <a:t>g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) </a:t>
            </a:r>
            <a:r>
              <a:rPr lang="en-US" sz="2800">
                <a:solidFill>
                  <a:srgbClr val="C82E32"/>
                </a:solidFill>
                <a:sym typeface="Symbol" charset="2"/>
              </a:rPr>
              <a:t>  </a:t>
            </a:r>
            <a:r>
              <a:rPr lang="en-US" sz="2800">
                <a:solidFill>
                  <a:srgbClr val="C82E32"/>
                </a:solidFill>
              </a:rPr>
              <a:t>2 HI</a:t>
            </a:r>
            <a:r>
              <a:rPr lang="en-US">
                <a:solidFill>
                  <a:srgbClr val="C82E32"/>
                </a:solidFill>
              </a:rPr>
              <a:t>(</a:t>
            </a:r>
            <a:r>
              <a:rPr lang="en-US" i="1">
                <a:solidFill>
                  <a:srgbClr val="C82E32"/>
                </a:solidFill>
              </a:rPr>
              <a:t>g</a:t>
            </a:r>
            <a:r>
              <a:rPr lang="en-US">
                <a:solidFill>
                  <a:srgbClr val="C82E32"/>
                </a:solidFill>
              </a:rPr>
              <a:t>)</a:t>
            </a:r>
            <a:r>
              <a:rPr lang="en-US" sz="2800">
                <a:solidFill>
                  <a:srgbClr val="C82E32"/>
                </a:solidFill>
              </a:rPr>
              <a:t>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85800" y="3406775"/>
            <a:ext cx="6372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800">
                <a:solidFill>
                  <a:srgbClr val="C82E32"/>
                </a:solidFill>
              </a:rPr>
              <a:t> Only 1/2 HI is made for each H</a:t>
            </a:r>
            <a:r>
              <a:rPr lang="en-US" sz="2800" baseline="-25000">
                <a:solidFill>
                  <a:srgbClr val="C82E32"/>
                </a:solidFill>
              </a:rPr>
              <a:t>2</a:t>
            </a:r>
            <a:r>
              <a:rPr lang="en-US" sz="2800">
                <a:solidFill>
                  <a:srgbClr val="C82E32"/>
                </a:solidFill>
              </a:rPr>
              <a:t> used.</a:t>
            </a:r>
          </a:p>
        </p:txBody>
      </p:sp>
      <p:pic>
        <p:nvPicPr>
          <p:cNvPr id="19476" name="Picture 20" descr="&#10;image-93.tiff                                                  0030CE35magic_metal                    B74677AA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495800"/>
            <a:ext cx="5588000" cy="990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8296320" presetClass="entr" presetSubtype="2185945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8296320" presetClass="entr" presetSubtype="2369870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Reaction Rates and Stoichiometry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/>
              <a:t>To generalize, for the reaction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506663" y="2895600"/>
            <a:ext cx="4113212" cy="519113"/>
            <a:chOff x="1536" y="1984"/>
            <a:chExt cx="2591" cy="327"/>
          </a:xfrm>
        </p:grpSpPr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1536" y="1984"/>
              <a:ext cx="98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rgbClr val="C82E32"/>
                  </a:solidFill>
                </a:rPr>
                <a:t>a</a:t>
              </a:r>
              <a:r>
                <a:rPr lang="en-US" sz="2800">
                  <a:solidFill>
                    <a:srgbClr val="C82E32"/>
                  </a:solidFill>
                </a:rPr>
                <a:t>A + </a:t>
              </a:r>
              <a:r>
                <a:rPr lang="en-US" sz="2800" i="1">
                  <a:solidFill>
                    <a:srgbClr val="C82E32"/>
                  </a:solidFill>
                </a:rPr>
                <a:t>b</a:t>
              </a:r>
              <a:r>
                <a:rPr lang="en-US" sz="2800">
                  <a:solidFill>
                    <a:srgbClr val="C82E32"/>
                  </a:solidFill>
                </a:rPr>
                <a:t>B </a:t>
              </a:r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2568" y="2160"/>
              <a:ext cx="576" cy="0"/>
            </a:xfrm>
            <a:prstGeom prst="line">
              <a:avLst/>
            </a:prstGeom>
            <a:noFill/>
            <a:ln w="19050">
              <a:solidFill>
                <a:srgbClr val="C82E3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3195" y="1984"/>
              <a:ext cx="9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rgbClr val="C82E32"/>
                  </a:solidFill>
                </a:rPr>
                <a:t>c</a:t>
              </a:r>
              <a:r>
                <a:rPr lang="en-US" sz="2800">
                  <a:solidFill>
                    <a:srgbClr val="C82E32"/>
                  </a:solidFill>
                </a:rPr>
                <a:t>C + </a:t>
              </a:r>
              <a:r>
                <a:rPr lang="en-US" sz="2800" i="1">
                  <a:solidFill>
                    <a:srgbClr val="C82E32"/>
                  </a:solidFill>
                </a:rPr>
                <a:t>d</a:t>
              </a:r>
              <a:r>
                <a:rPr lang="en-US" sz="2800">
                  <a:solidFill>
                    <a:srgbClr val="C82E32"/>
                  </a:solidFill>
                </a:rPr>
                <a:t>D</a:t>
              </a:r>
            </a:p>
          </p:txBody>
        </p:sp>
      </p:grpSp>
      <p:pic>
        <p:nvPicPr>
          <p:cNvPr id="20539" name="Picture 59" descr="&#10;image-96.tiff                                                  0030CE35magic_metal                    B74677AA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800" y="3937000"/>
            <a:ext cx="7264400" cy="711200"/>
          </a:xfrm>
          <a:prstGeom prst="rect">
            <a:avLst/>
          </a:prstGeom>
          <a:noFill/>
        </p:spPr>
      </p:pic>
      <p:sp>
        <p:nvSpPr>
          <p:cNvPr id="20540" name="Text Box 60"/>
          <p:cNvSpPr txBox="1">
            <a:spLocks noChangeArrowheads="1"/>
          </p:cNvSpPr>
          <p:nvPr/>
        </p:nvSpPr>
        <p:spPr bwMode="auto">
          <a:xfrm>
            <a:off x="2362200" y="4937125"/>
            <a:ext cx="261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Reactants (decrease)</a:t>
            </a:r>
          </a:p>
        </p:txBody>
      </p:sp>
      <p:sp>
        <p:nvSpPr>
          <p:cNvPr id="20541" name="Text Box 61"/>
          <p:cNvSpPr txBox="1">
            <a:spLocks noChangeArrowheads="1"/>
          </p:cNvSpPr>
          <p:nvPr/>
        </p:nvSpPr>
        <p:spPr bwMode="auto">
          <a:xfrm>
            <a:off x="5486400" y="4953000"/>
            <a:ext cx="238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Products (increase)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8296704" presetClass="entr" presetSubtype="2185952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Rate Law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8207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err="1">
                <a:solidFill>
                  <a:srgbClr val="FF0000"/>
                </a:solidFill>
                <a:cs typeface="Arial" charset="0"/>
              </a:rPr>
              <a:t>a</a:t>
            </a:r>
            <a:r>
              <a:rPr lang="en-GB" sz="3600" b="1" dirty="0" err="1">
                <a:cs typeface="Arial" charset="0"/>
              </a:rPr>
              <a:t>A</a:t>
            </a:r>
            <a:r>
              <a:rPr lang="en-GB" sz="3600" b="1" dirty="0">
                <a:cs typeface="Arial" charset="0"/>
              </a:rPr>
              <a:t>     +     </a:t>
            </a:r>
            <a:r>
              <a:rPr lang="en-GB" sz="3600" b="1" dirty="0" err="1">
                <a:solidFill>
                  <a:srgbClr val="FF0000"/>
                </a:solidFill>
                <a:cs typeface="Arial" charset="0"/>
              </a:rPr>
              <a:t>b</a:t>
            </a:r>
            <a:r>
              <a:rPr lang="en-GB" sz="3600" b="1" dirty="0" err="1">
                <a:cs typeface="Arial" charset="0"/>
              </a:rPr>
              <a:t>B</a:t>
            </a:r>
            <a:r>
              <a:rPr lang="en-GB" sz="3600" b="1" dirty="0">
                <a:cs typeface="Arial" charset="0"/>
              </a:rPr>
              <a:t>     →     </a:t>
            </a:r>
            <a:r>
              <a:rPr lang="en-GB" sz="3600" b="1" dirty="0" err="1">
                <a:solidFill>
                  <a:srgbClr val="FF0000"/>
                </a:solidFill>
                <a:cs typeface="Arial" charset="0"/>
              </a:rPr>
              <a:t>c</a:t>
            </a:r>
            <a:r>
              <a:rPr lang="en-GB" sz="3600" b="1" dirty="0" err="1">
                <a:cs typeface="Arial" charset="0"/>
              </a:rPr>
              <a:t>C</a:t>
            </a:r>
            <a:r>
              <a:rPr lang="en-GB" sz="3600" b="1" dirty="0">
                <a:cs typeface="Arial" charset="0"/>
              </a:rPr>
              <a:t>     +     </a:t>
            </a:r>
            <a:r>
              <a:rPr lang="en-GB" sz="3600" b="1" dirty="0" err="1">
                <a:solidFill>
                  <a:srgbClr val="FF0000"/>
                </a:solidFill>
                <a:cs typeface="Arial" charset="0"/>
              </a:rPr>
              <a:t>d</a:t>
            </a:r>
            <a:r>
              <a:rPr lang="en-GB" sz="3600" b="1" dirty="0" err="1">
                <a:cs typeface="Arial" charset="0"/>
              </a:rPr>
              <a:t>D</a:t>
            </a:r>
            <a:endParaRPr lang="en-GB" sz="3600" b="1" dirty="0">
              <a:cs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58888" y="2636838"/>
            <a:ext cx="6769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/>
              <a:t>Rate   </a:t>
            </a:r>
            <a:r>
              <a:rPr lang="en-GB" sz="5400">
                <a:sym typeface="Symbol" charset="2"/>
              </a:rPr>
              <a:t>   [A]</a:t>
            </a:r>
            <a:r>
              <a:rPr lang="en-GB" sz="5400" baseline="30000">
                <a:solidFill>
                  <a:srgbClr val="FF9999"/>
                </a:solidFill>
                <a:sym typeface="Symbol" charset="2"/>
              </a:rPr>
              <a:t>m</a:t>
            </a:r>
            <a:r>
              <a:rPr lang="en-GB" sz="5400">
                <a:sym typeface="Symbol" charset="2"/>
              </a:rPr>
              <a:t>.[B]</a:t>
            </a:r>
            <a:r>
              <a:rPr lang="en-GB" sz="5400" baseline="30000">
                <a:solidFill>
                  <a:srgbClr val="FF9999"/>
                </a:solidFill>
                <a:sym typeface="Symbol" charset="2"/>
              </a:rPr>
              <a:t>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017588" y="3522663"/>
            <a:ext cx="7200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dirty="0"/>
              <a:t>  Rate   </a:t>
            </a:r>
            <a:r>
              <a:rPr lang="en-GB" sz="5400" dirty="0">
                <a:sym typeface="Symbol" charset="2"/>
              </a:rPr>
              <a:t>=   </a:t>
            </a:r>
            <a:r>
              <a:rPr lang="en-GB" sz="5400" dirty="0">
                <a:solidFill>
                  <a:srgbClr val="6C8EF7"/>
                </a:solidFill>
                <a:sym typeface="Symbol" charset="2"/>
              </a:rPr>
              <a:t>k</a:t>
            </a:r>
            <a:r>
              <a:rPr lang="en-GB" sz="5400" dirty="0">
                <a:sym typeface="Symbol" charset="2"/>
              </a:rPr>
              <a:t>[A]</a:t>
            </a:r>
            <a:r>
              <a:rPr lang="en-GB" sz="5400" baseline="30000" dirty="0">
                <a:solidFill>
                  <a:srgbClr val="FF9999"/>
                </a:solidFill>
                <a:sym typeface="Symbol" charset="2"/>
              </a:rPr>
              <a:t>m</a:t>
            </a:r>
            <a:r>
              <a:rPr lang="en-GB" sz="5400" dirty="0">
                <a:sym typeface="Symbol" charset="2"/>
              </a:rPr>
              <a:t>.[B]</a:t>
            </a:r>
            <a:r>
              <a:rPr lang="en-GB" sz="5400" baseline="30000" dirty="0">
                <a:solidFill>
                  <a:srgbClr val="FF9999"/>
                </a:solidFill>
                <a:sym typeface="Symbol" charset="2"/>
              </a:rPr>
              <a:t>n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68313" y="4900613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Where…</a:t>
            </a:r>
          </a:p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6C8EF7"/>
                </a:solidFill>
              </a:rPr>
              <a:t>k</a:t>
            </a:r>
            <a:r>
              <a:rPr lang="en-GB" sz="2400" b="1" dirty="0"/>
              <a:t> = rate constant</a:t>
            </a:r>
          </a:p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rgbClr val="FF9999"/>
                </a:solidFill>
              </a:rPr>
              <a:t>m</a:t>
            </a:r>
            <a:r>
              <a:rPr lang="en-GB" sz="2400" b="1" dirty="0"/>
              <a:t> and </a:t>
            </a:r>
            <a:r>
              <a:rPr lang="en-GB" sz="2400" b="1" dirty="0">
                <a:solidFill>
                  <a:srgbClr val="FF9999"/>
                </a:solidFill>
              </a:rPr>
              <a:t>n</a:t>
            </a:r>
            <a:r>
              <a:rPr lang="en-GB" sz="2400" b="1" dirty="0"/>
              <a:t> = orders of reaction with respect to A and 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0" grpId="0"/>
      <p:bldP spid="3081" grpId="0"/>
      <p:bldP spid="30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 Laws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rate law shows the relationship between the reaction rate and the concentrations of reactants.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 gas-phase reactants use P</a:t>
            </a:r>
            <a:r>
              <a:rPr lang="en-US" sz="2000" baseline="-25000" dirty="0"/>
              <a:t>A</a:t>
            </a:r>
            <a:r>
              <a:rPr lang="en-US" sz="2000" dirty="0"/>
              <a:t> instead of [A].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k is a constant that has a specific value for each reaction.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value of k is determined experimentally.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“Constant” is relative here</a:t>
            </a:r>
            <a:r>
              <a:rPr lang="en-US" sz="2400" dirty="0"/>
              <a:t>-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k is unique for each </a:t>
            </a:r>
            <a:r>
              <a:rPr lang="en-US" sz="2400" dirty="0" smtClean="0"/>
              <a:t>reaction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k changes with </a:t>
            </a:r>
            <a:r>
              <a:rPr lang="en-US" sz="2400" dirty="0" smtClean="0"/>
              <a:t>temperature.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971550" y="1881188"/>
            <a:ext cx="7704138" cy="11874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u="sng"/>
              <a:t>order of a reaction</a:t>
            </a:r>
          </a:p>
          <a:p>
            <a:pPr lvl="1"/>
            <a:r>
              <a:rPr lang="en-US" altLang="en-US"/>
              <a:t>The power to which the concentration of a particular reactant is raised in the rate equation</a:t>
            </a:r>
            <a:endParaRPr lang="en-US" altLang="en-US" sz="3200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71550" y="3789363"/>
            <a:ext cx="7704138" cy="15525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u="sng"/>
              <a:t>overall order of a reaction</a:t>
            </a:r>
          </a:p>
          <a:p>
            <a:pPr lvl="1"/>
            <a:r>
              <a:rPr lang="en-US" altLang="en-US"/>
              <a:t>The sum of the powers to which the concentrations of all reactants in the rate equation are raised in the rate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042988" y="4797425"/>
            <a:ext cx="7704137" cy="82232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/>
              <a:t>Order for the reaction is the power to which the conc. of that reactant is raised in the rate equation</a:t>
            </a:r>
          </a:p>
        </p:txBody>
      </p:sp>
      <p:graphicFrame>
        <p:nvGraphicFramePr>
          <p:cNvPr id="48158" name="Group 30"/>
          <p:cNvGraphicFramePr>
            <a:graphicFrameLocks noGrp="1"/>
          </p:cNvGraphicFramePr>
          <p:nvPr/>
        </p:nvGraphicFramePr>
        <p:xfrm>
          <a:off x="1547813" y="476250"/>
          <a:ext cx="6096000" cy="3903735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0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Rate equation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Order of reaction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Rate  =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r>
                        <a:rPr kumimoji="0" lang="en-GB" sz="32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en-US" sz="32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Rate  =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r>
                        <a:rPr kumimoji="0" lang="en-GB" sz="32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32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Rate  =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r>
                        <a:rPr kumimoji="0" lang="en-GB" sz="32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</a:t>
                      </a:r>
                      <a:endParaRPr kumimoji="0" lang="en-US" sz="32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Rate  =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r>
                        <a:rPr kumimoji="0" lang="en-GB" sz="32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r>
                        <a:rPr kumimoji="0" lang="en-GB" sz="32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32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Rate  =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r>
                        <a:rPr kumimoji="0" lang="en-GB" sz="32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[</a:t>
                      </a: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r>
                        <a:rPr kumimoji="0" lang="en-GB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]</a:t>
                      </a:r>
                      <a:r>
                        <a:rPr kumimoji="0" lang="en-GB" sz="32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32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1042988" y="5919788"/>
            <a:ext cx="7704137" cy="4000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sz="2000"/>
              <a:t>Units for k depend on the overall rate of the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857250" y="549275"/>
            <a:ext cx="8172450" cy="12001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GB" altLang="en-US"/>
              <a:t>Small integral values refer to the number of molecules in the single step of the reaction which controls the overall reaction rate – the RATE DETERMINING STEP.</a:t>
            </a:r>
            <a:endParaRPr lang="en-US" alt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195513" y="2205038"/>
            <a:ext cx="5184775" cy="11874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These do not necessarily refer to the number of molecules in the balanced equation.</a:t>
            </a:r>
            <a:endParaRPr lang="en-US" alt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116013" y="4868863"/>
            <a:ext cx="7885112" cy="12001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Order cannot be deduced from the balanced equation.</a:t>
            </a:r>
          </a:p>
          <a:p>
            <a:pPr algn="ctr">
              <a:buFont typeface="Wingdings" pitchFamily="2" charset="2"/>
              <a:buNone/>
            </a:pPr>
            <a:r>
              <a:rPr lang="en-GB" altLang="en-US"/>
              <a:t>It can only be determined experimentally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2" grpId="0" animBg="1"/>
      <p:bldP spid="501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24075" y="1916113"/>
            <a:ext cx="5184775" cy="11874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Rate equation (from experiment)</a:t>
            </a:r>
          </a:p>
          <a:p>
            <a:pPr algn="ctr">
              <a:buFont typeface="Wingdings" pitchFamily="2" charset="2"/>
              <a:buNone/>
            </a:pPr>
            <a:endParaRPr lang="en-GB" altLang="en-US"/>
          </a:p>
          <a:p>
            <a:pPr algn="ctr"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268538" y="3500438"/>
            <a:ext cx="4968875" cy="457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Overall order of reaction  =   	          </a:t>
            </a:r>
            <a:endParaRPr lang="en-US" altLang="en-US"/>
          </a:p>
        </p:txBody>
      </p:sp>
      <p:sp>
        <p:nvSpPr>
          <p:cNvPr id="319492" name="Rectangle 5"/>
          <p:cNvSpPr>
            <a:spLocks noChangeArrowheads="1"/>
          </p:cNvSpPr>
          <p:nvPr/>
        </p:nvSpPr>
        <p:spPr bwMode="auto">
          <a:xfrm>
            <a:off x="1835150" y="476250"/>
            <a:ext cx="5616575" cy="863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en-US" sz="3200"/>
              <a:t>H</a:t>
            </a:r>
            <a:r>
              <a:rPr lang="en-GB" altLang="en-US" sz="3200" baseline="-25000"/>
              <a:t>2</a:t>
            </a:r>
            <a:r>
              <a:rPr lang="en-GB" altLang="en-US" sz="3200"/>
              <a:t>O</a:t>
            </a:r>
            <a:r>
              <a:rPr lang="en-GB" altLang="en-US" sz="3200" baseline="-25000"/>
              <a:t>2</a:t>
            </a:r>
            <a:r>
              <a:rPr lang="en-GB" altLang="en-US" sz="3200"/>
              <a:t> + 2HI  </a:t>
            </a:r>
            <a:r>
              <a:rPr lang="en-GB" altLang="en-US" sz="3200">
                <a:sym typeface="Wingdings" pitchFamily="2" charset="2"/>
              </a:rPr>
              <a:t> H</a:t>
            </a:r>
            <a:r>
              <a:rPr lang="en-GB" altLang="en-US" sz="3200" baseline="-25000"/>
              <a:t>2</a:t>
            </a:r>
            <a:r>
              <a:rPr lang="en-GB" altLang="en-US" sz="3200">
                <a:sym typeface="Wingdings" pitchFamily="2" charset="2"/>
              </a:rPr>
              <a:t>O + I </a:t>
            </a:r>
            <a:r>
              <a:rPr lang="en-GB" altLang="en-US" sz="3200" baseline="-25000"/>
              <a:t>2</a:t>
            </a:r>
            <a:endParaRPr lang="en-US" altLang="en-US" sz="3200" baseline="-2500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987675" y="2420938"/>
            <a:ext cx="3513138" cy="579437"/>
            <a:chOff x="1747" y="2160"/>
            <a:chExt cx="2213" cy="365"/>
          </a:xfrm>
        </p:grpSpPr>
        <p:sp>
          <p:nvSpPr>
            <p:cNvPr id="319497" name="Text Box 9"/>
            <p:cNvSpPr txBox="1">
              <a:spLocks noChangeArrowheads="1"/>
            </p:cNvSpPr>
            <p:nvPr/>
          </p:nvSpPr>
          <p:spPr bwMode="auto">
            <a:xfrm>
              <a:off x="1747" y="2160"/>
              <a:ext cx="22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GB" altLang="en-US"/>
                <a:t>Rate         </a:t>
              </a:r>
              <a:r>
                <a:rPr lang="en-GB" altLang="en-US" sz="3200"/>
                <a:t>[H</a:t>
              </a:r>
              <a:r>
                <a:rPr lang="en-GB" altLang="en-US" sz="3200" baseline="-25000"/>
                <a:t>2</a:t>
              </a:r>
              <a:r>
                <a:rPr lang="en-GB" altLang="en-US" sz="3200"/>
                <a:t>O</a:t>
              </a:r>
              <a:r>
                <a:rPr lang="en-GB" altLang="en-US" sz="3200" baseline="-25000"/>
                <a:t>2</a:t>
              </a:r>
              <a:r>
                <a:rPr lang="en-GB" altLang="en-US" sz="3200"/>
                <a:t>][HI]</a:t>
              </a:r>
              <a:r>
                <a:rPr lang="en-GB" altLang="en-US"/>
                <a:t> </a:t>
              </a:r>
              <a:endParaRPr lang="en-US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335" y="2296"/>
              <a:ext cx="227" cy="136"/>
              <a:chOff x="1701" y="2931"/>
              <a:chExt cx="272" cy="136"/>
            </a:xfrm>
          </p:grpSpPr>
          <p:sp>
            <p:nvSpPr>
              <p:cNvPr id="319499" name="Oval 11"/>
              <p:cNvSpPr>
                <a:spLocks noChangeArrowheads="1"/>
              </p:cNvSpPr>
              <p:nvPr/>
            </p:nvSpPr>
            <p:spPr bwMode="auto">
              <a:xfrm>
                <a:off x="1701" y="2931"/>
                <a:ext cx="136" cy="13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altLang="en-US"/>
              </a:p>
            </p:txBody>
          </p:sp>
          <p:sp>
            <p:nvSpPr>
              <p:cNvPr id="319500" name="Arc 12"/>
              <p:cNvSpPr>
                <a:spLocks/>
              </p:cNvSpPr>
              <p:nvPr/>
            </p:nvSpPr>
            <p:spPr bwMode="auto">
              <a:xfrm flipH="1">
                <a:off x="1837" y="2931"/>
                <a:ext cx="13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9501" name="Arc 13"/>
              <p:cNvSpPr>
                <a:spLocks/>
              </p:cNvSpPr>
              <p:nvPr/>
            </p:nvSpPr>
            <p:spPr bwMode="auto">
              <a:xfrm flipH="1" flipV="1">
                <a:off x="1837" y="2976"/>
                <a:ext cx="136" cy="9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6227763" y="35004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/>
              <a:t> 2</a:t>
            </a:r>
            <a:endParaRPr lang="en-US" altLang="en-US"/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1116013" y="4565650"/>
            <a:ext cx="7813675" cy="83026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NOTE: Balanced equation has 3 reactant molecules 	          </a:t>
            </a:r>
            <a:endParaRPr lang="en-US" alt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116013" y="5429250"/>
            <a:ext cx="7813675" cy="83026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Order of reaction has been experimentally determined	          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28" grpId="0" animBg="1"/>
      <p:bldP spid="52240" grpId="0"/>
      <p:bldP spid="52241" grpId="0" animBg="1"/>
      <p:bldP spid="522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4"/>
          <p:cNvSpPr>
            <a:spLocks noChangeArrowheads="1"/>
          </p:cNvSpPr>
          <p:nvPr/>
        </p:nvSpPr>
        <p:spPr bwMode="auto">
          <a:xfrm>
            <a:off x="1835150" y="476250"/>
            <a:ext cx="5616575" cy="863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en-US" sz="3200"/>
              <a:t>ZERO ORDER</a:t>
            </a:r>
            <a:endParaRPr lang="en-US" altLang="en-US" sz="3200" baseline="-25000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971550" y="1989138"/>
            <a:ext cx="7632700" cy="82232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Changing the concentration has no effect on the rate of the reaction. 	          </a:t>
            </a:r>
            <a:endParaRPr lang="en-US" altLang="en-US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411413" y="3429000"/>
            <a:ext cx="5616575" cy="5191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 sz="2800"/>
              <a:t>Rate = k [reactant] </a:t>
            </a:r>
            <a:r>
              <a:rPr lang="en-GB" altLang="en-US" sz="2800" baseline="50000"/>
              <a:t>0</a:t>
            </a:r>
            <a:r>
              <a:rPr lang="en-GB" altLang="en-US" sz="2800"/>
              <a:t> </a:t>
            </a:r>
            <a:r>
              <a:rPr lang="en-GB" altLang="en-US" sz="2800">
                <a:sym typeface="Wingdings" pitchFamily="2" charset="2"/>
              </a:rPr>
              <a:t> rate =</a:t>
            </a:r>
            <a:r>
              <a:rPr lang="en-GB" altLang="en-US" sz="2800"/>
              <a:t> k          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0" grpId="0" animBg="1"/>
      <p:bldP spid="5326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/>
          </p:cNvSpPr>
          <p:nvPr/>
        </p:nvSpPr>
        <p:spPr bwMode="auto">
          <a:xfrm>
            <a:off x="1835150" y="476250"/>
            <a:ext cx="5616575" cy="863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en-US" sz="3200"/>
              <a:t>FIRST ORDER</a:t>
            </a:r>
            <a:endParaRPr lang="en-US" altLang="en-US" sz="3200" baseline="-2500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71550" y="1844675"/>
            <a:ext cx="7632700" cy="457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Doubling the concentration doubles the rate. 	          </a:t>
            </a:r>
            <a:endParaRPr lang="en-US" altLang="en-US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763713" y="3716338"/>
            <a:ext cx="6237287" cy="5191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 sz="2800"/>
              <a:t>Rate = k [reactant] </a:t>
            </a:r>
            <a:r>
              <a:rPr lang="en-GB" altLang="en-US" sz="2800" baseline="50000"/>
              <a:t>1</a:t>
            </a:r>
            <a:r>
              <a:rPr lang="en-GB" altLang="en-US" sz="2800"/>
              <a:t> </a:t>
            </a:r>
            <a:r>
              <a:rPr lang="en-GB" altLang="en-US" sz="2800">
                <a:sym typeface="Wingdings" pitchFamily="2" charset="2"/>
              </a:rPr>
              <a:t> rate =</a:t>
            </a:r>
            <a:r>
              <a:rPr lang="en-GB" altLang="en-US" sz="2800"/>
              <a:t> k [R] </a:t>
            </a:r>
            <a:endParaRPr lang="en-US" altLang="en-US" sz="280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476375" y="2708275"/>
            <a:ext cx="6264275" cy="457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Tripling the concentration triples the rate.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  <p:bldP spid="55300" grpId="0" animBg="1"/>
      <p:bldP spid="553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7704" y="260648"/>
            <a:ext cx="4681537" cy="1431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8800" dirty="0" smtClean="0">
                <a:latin typeface="Arial" pitchFamily="34" charset="0"/>
              </a:rPr>
              <a:t>Kinetics</a:t>
            </a:r>
            <a:endParaRPr lang="en-US" sz="8800" dirty="0" smtClean="0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1700213"/>
            <a:ext cx="4440237" cy="69532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solidFill>
                  <a:schemeClr val="tx2"/>
                </a:solidFill>
                <a:latin typeface="Arial" pitchFamily="34" charset="0"/>
              </a:rPr>
              <a:t>How fast does it go?</a:t>
            </a:r>
            <a:endParaRPr lang="en-US" sz="3600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95536" y="2420888"/>
            <a:ext cx="5473700" cy="1439862"/>
          </a:xfrm>
          <a:prstGeom prst="rect">
            <a:avLst/>
          </a:prstGeom>
          <a:noFill/>
          <a:ln w="38100">
            <a:pattFill prst="pct20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Thermodynamics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the reaction feasible? 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How far will the reaction go?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03848" y="4221088"/>
            <a:ext cx="5473700" cy="1655763"/>
          </a:xfrm>
          <a:prstGeom prst="rect">
            <a:avLst/>
          </a:prstGeom>
          <a:noFill/>
          <a:ln w="38100">
            <a:pattFill prst="pct20">
              <a:fgClr>
                <a:srgbClr val="00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Thermodynamics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about start and finish</a:t>
            </a:r>
          </a:p>
          <a:p>
            <a:pPr algn="ctr">
              <a:defRPr/>
            </a:pP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Kinetics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about what happens along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ChangeArrowheads="1"/>
          </p:cNvSpPr>
          <p:nvPr/>
        </p:nvSpPr>
        <p:spPr bwMode="auto">
          <a:xfrm>
            <a:off x="1835150" y="476250"/>
            <a:ext cx="5616575" cy="863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en-US" sz="3200"/>
              <a:t>SECOND ORDER</a:t>
            </a:r>
            <a:endParaRPr lang="en-US" altLang="en-US" sz="3200" baseline="-2500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71550" y="1844675"/>
            <a:ext cx="7632700" cy="457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Doubling the concentration quadruples (4x) the rate. 	          </a:t>
            </a:r>
            <a:endParaRPr lang="en-US" alt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763713" y="3068638"/>
            <a:ext cx="6380162" cy="5191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 sz="2800"/>
              <a:t>Rate = k [reactant] </a:t>
            </a:r>
            <a:r>
              <a:rPr lang="en-GB" altLang="en-US" sz="2800" baseline="50000"/>
              <a:t>2</a:t>
            </a:r>
            <a:r>
              <a:rPr lang="en-GB" altLang="en-US" sz="2800"/>
              <a:t> </a:t>
            </a:r>
            <a:r>
              <a:rPr lang="en-GB" altLang="en-US" sz="2800">
                <a:sym typeface="Wingdings" pitchFamily="2" charset="2"/>
              </a:rPr>
              <a:t> rate =</a:t>
            </a:r>
            <a:r>
              <a:rPr lang="en-GB" altLang="en-US" sz="2800"/>
              <a:t> k [R] </a:t>
            </a:r>
            <a:r>
              <a:rPr lang="en-GB" altLang="en-US" sz="2800" baseline="50000"/>
              <a:t>2</a:t>
            </a:r>
            <a:r>
              <a:rPr lang="en-GB" altLang="en-US" sz="2800"/>
              <a:t> </a:t>
            </a:r>
            <a:endParaRPr lang="en-US" altLang="en-US" sz="2800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187450" y="5013325"/>
            <a:ext cx="6911975" cy="118745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/>
              <a:t>k – the value for k is found experimentally</a:t>
            </a:r>
          </a:p>
          <a:p>
            <a:pPr algn="ctr">
              <a:buFont typeface="Wingdings" pitchFamily="2" charset="2"/>
              <a:buNone/>
            </a:pPr>
            <a:r>
              <a:rPr lang="en-GB" altLang="en-US"/>
              <a:t>  Its value depends on the experimental conditions e.g. varies with temperature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 animBg="1"/>
      <p:bldP spid="563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107950" y="117475"/>
            <a:ext cx="5616575" cy="863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en-US" sz="3200"/>
              <a:t>Determining Order</a:t>
            </a:r>
            <a:endParaRPr lang="en-US" altLang="en-US" sz="3200" baseline="-25000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219700" y="260350"/>
            <a:ext cx="3384550" cy="51911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en-GB" altLang="en-US" sz="2800"/>
              <a:t>A + B + C </a:t>
            </a:r>
            <a:r>
              <a:rPr lang="en-GB" altLang="en-US" sz="2800">
                <a:sym typeface="Wingdings" pitchFamily="2" charset="2"/>
              </a:rPr>
              <a:t> D </a:t>
            </a:r>
            <a:r>
              <a:rPr lang="en-GB" altLang="en-US" sz="2800" baseline="-25000">
                <a:sym typeface="Wingdings" pitchFamily="2" charset="2"/>
              </a:rPr>
              <a:t>(g)</a:t>
            </a:r>
            <a:r>
              <a:rPr lang="en-GB" altLang="en-US" sz="2800"/>
              <a:t>           </a:t>
            </a:r>
            <a:endParaRPr lang="en-US" altLang="en-US" sz="2800"/>
          </a:p>
        </p:txBody>
      </p:sp>
      <p:graphicFrame>
        <p:nvGraphicFramePr>
          <p:cNvPr id="57397" name="Group 53"/>
          <p:cNvGraphicFramePr>
            <a:graphicFrameLocks noGrp="1"/>
          </p:cNvGraphicFramePr>
          <p:nvPr/>
        </p:nvGraphicFramePr>
        <p:xfrm>
          <a:off x="900113" y="1628775"/>
          <a:ext cx="7848600" cy="3779838"/>
        </p:xfrm>
        <a:graphic>
          <a:graphicData uri="http://schemas.openxmlformats.org/drawingml/2006/table">
            <a:tbl>
              <a:tblPr/>
              <a:tblGrid>
                <a:gridCol w="1655762"/>
                <a:gridCol w="3576638"/>
                <a:gridCol w="2616200"/>
              </a:tblGrid>
              <a:tr h="8839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Expt. no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[A]        [B]        [C]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(mol l</a:t>
                      </a:r>
                      <a:r>
                        <a:rPr kumimoji="0" lang="en-GB" sz="20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s</a:t>
                      </a:r>
                      <a:r>
                        <a:rPr kumimoji="0" lang="en-GB" sz="20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Initial 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(ml of D s</a:t>
                      </a:r>
                      <a:r>
                        <a:rPr kumimoji="0" lang="en-GB" sz="20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-1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  <a:endParaRPr kumimoji="0" lang="en-US" sz="20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23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1.0         1.0         1.0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23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2.0         1.0         1.0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23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1.0         2.0         1.0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23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1.0         1.0         2.0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42938" y="5589588"/>
            <a:ext cx="7345362" cy="5191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 sz="2800"/>
              <a:t>Rate Law/equation </a:t>
            </a:r>
            <a:r>
              <a:rPr lang="en-GB" altLang="en-US" sz="2800">
                <a:sym typeface="Wingdings" pitchFamily="2" charset="2"/>
              </a:rPr>
              <a:t> </a:t>
            </a:r>
            <a:r>
              <a:rPr lang="en-GB" altLang="en-US" sz="2800"/>
              <a:t>Rate = k [A] [B]</a:t>
            </a:r>
            <a:r>
              <a:rPr lang="en-GB" altLang="en-US" sz="2800" baseline="30000"/>
              <a:t>0</a:t>
            </a:r>
            <a:r>
              <a:rPr lang="en-GB" altLang="en-US" sz="2800"/>
              <a:t> [C]</a:t>
            </a:r>
            <a:r>
              <a:rPr lang="en-GB" altLang="en-US" sz="2800" baseline="30000"/>
              <a:t>2</a:t>
            </a:r>
            <a:r>
              <a:rPr lang="en-GB" altLang="en-US" sz="2800"/>
              <a:t> </a:t>
            </a:r>
            <a:endParaRPr lang="en-US" altLang="en-US" sz="2800"/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42938" y="6294438"/>
            <a:ext cx="7345362" cy="51911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GB" altLang="en-US" sz="2800"/>
              <a:t>Rate Law/equation </a:t>
            </a:r>
            <a:r>
              <a:rPr lang="en-GB" altLang="en-US" sz="2800">
                <a:sym typeface="Wingdings" pitchFamily="2" charset="2"/>
              </a:rPr>
              <a:t> </a:t>
            </a:r>
            <a:r>
              <a:rPr lang="en-GB" altLang="en-US" sz="2800"/>
              <a:t>Rate = k [A] [C]</a:t>
            </a:r>
            <a:r>
              <a:rPr lang="en-GB" altLang="en-US" sz="2800" baseline="30000"/>
              <a:t>2</a:t>
            </a:r>
            <a:r>
              <a:rPr lang="en-GB" altLang="en-US" sz="2800"/>
              <a:t> </a:t>
            </a:r>
            <a:endParaRPr lang="en-US" altLang="en-US" sz="280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 bwMode="auto">
          <a:xfrm>
            <a:off x="8215338" y="5929330"/>
            <a:ext cx="714380" cy="714380"/>
          </a:xfrm>
          <a:prstGeom prst="actionButtonHome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animBg="1"/>
      <p:bldP spid="57398" grpId="0" animBg="1"/>
      <p:bldP spid="5739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Orders of reaction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Reactions usually occur in a series of steps.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The integers in the rate equation refer to the </a:t>
            </a:r>
            <a:r>
              <a:rPr lang="en-GB" dirty="0">
                <a:solidFill>
                  <a:srgbClr val="6C8EF7"/>
                </a:solidFill>
              </a:rPr>
              <a:t>actual number of particles </a:t>
            </a:r>
            <a:r>
              <a:rPr lang="en-GB" dirty="0"/>
              <a:t>involved in the </a:t>
            </a:r>
            <a:r>
              <a:rPr lang="en-GB" dirty="0">
                <a:solidFill>
                  <a:srgbClr val="6C8EF7"/>
                </a:solidFill>
              </a:rPr>
              <a:t>slowest step </a:t>
            </a:r>
            <a:r>
              <a:rPr lang="en-GB" dirty="0"/>
              <a:t>of the reaction.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This is the </a:t>
            </a:r>
            <a:r>
              <a:rPr lang="en-GB" b="1" dirty="0">
                <a:solidFill>
                  <a:srgbClr val="FF9999"/>
                </a:solidFill>
              </a:rPr>
              <a:t>rate determining step</a:t>
            </a:r>
            <a:r>
              <a:rPr lang="en-GB" dirty="0">
                <a:solidFill>
                  <a:srgbClr val="FF9999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Calculating the Rate Constant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Can be calculated from a series of experiments in which the starting concentrations of reactants are varied…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/>
              <a:t>Example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751013"/>
            <a:ext cx="8424862" cy="3910012"/>
          </a:xfrm>
          <a:noFill/>
          <a:ln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333375"/>
            <a:ext cx="7056438" cy="3275013"/>
          </a:xfrm>
          <a:noFill/>
          <a:ln/>
        </p:spPr>
      </p:pic>
      <p:pic>
        <p:nvPicPr>
          <p:cNvPr id="12294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3644900"/>
            <a:ext cx="7200900" cy="1168400"/>
          </a:xfrm>
          <a:noFill/>
          <a:ln/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95513" y="5010150"/>
            <a:ext cx="36718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7738" y="5589588"/>
            <a:ext cx="3030537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924175"/>
            <a:ext cx="751363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/>
          <a:srcRect t="39603"/>
          <a:stretch>
            <a:fillRect/>
          </a:stretch>
        </p:blipFill>
        <p:spPr bwMode="auto">
          <a:xfrm>
            <a:off x="755650" y="476250"/>
            <a:ext cx="7993063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3203575" y="4365625"/>
            <a:ext cx="215900" cy="215900"/>
          </a:xfrm>
          <a:prstGeom prst="ellips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7575" y="285750"/>
            <a:ext cx="7308850" cy="628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Reaction rates and </a:t>
            </a:r>
            <a:br>
              <a:rPr lang="en-GB"/>
            </a:br>
            <a:r>
              <a:rPr lang="en-GB"/>
              <a:t>reaction mechanisms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2413" y="646113"/>
            <a:ext cx="4751387" cy="766762"/>
          </a:xfrm>
          <a:noFill/>
          <a:ln/>
        </p:spPr>
      </p:pic>
      <p:pic>
        <p:nvPicPr>
          <p:cNvPr id="18439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1484313"/>
            <a:ext cx="3816350" cy="784225"/>
          </a:xfrm>
          <a:noFill/>
          <a:ln/>
        </p:spPr>
      </p:pic>
      <p:pic>
        <p:nvPicPr>
          <p:cNvPr id="18442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287338" y="2565400"/>
            <a:ext cx="7380287" cy="963613"/>
          </a:xfrm>
          <a:noFill/>
          <a:ln/>
        </p:spPr>
      </p:pic>
      <p:pic>
        <p:nvPicPr>
          <p:cNvPr id="18445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913188"/>
            <a:ext cx="8569325" cy="2387600"/>
          </a:xfrm>
          <a:noFill/>
          <a:ln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Kinetics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 the rate at which a chemical process occurs.</a:t>
            </a:r>
          </a:p>
          <a:p>
            <a:r>
              <a:rPr lang="en-US" dirty="0"/>
              <a:t>Besides information about the speed at which reactions occur, kinetics also sheds light on the </a:t>
            </a:r>
            <a:r>
              <a:rPr lang="en-US" dirty="0">
                <a:solidFill>
                  <a:srgbClr val="00197D"/>
                </a:solidFill>
              </a:rPr>
              <a:t>reaction mechanism</a:t>
            </a:r>
            <a:r>
              <a:rPr lang="en-US" dirty="0"/>
              <a:t> (exactly </a:t>
            </a:r>
            <a:r>
              <a:rPr lang="en-US" i="1" dirty="0"/>
              <a:t>how</a:t>
            </a:r>
            <a:r>
              <a:rPr lang="en-US" dirty="0"/>
              <a:t> the reaction occurs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4425" y="188913"/>
            <a:ext cx="7345363" cy="653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483768" y="2780928"/>
            <a:ext cx="4464050" cy="5048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88" y="404813"/>
            <a:ext cx="9088437" cy="604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8900"/>
            <a:ext cx="7543800" cy="603250"/>
          </a:xfrm>
          <a:ln w="762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0" smtClean="0">
                <a:effectLst/>
                <a:latin typeface="Arial" pitchFamily="34" charset="0"/>
              </a:rPr>
              <a:t>Measuring reaction rates </a:t>
            </a:r>
          </a:p>
        </p:txBody>
      </p:sp>
      <p:sp>
        <p:nvSpPr>
          <p:cNvPr id="309251" name="Rectangle 7"/>
          <p:cNvSpPr>
            <a:spLocks noChangeArrowheads="1"/>
          </p:cNvSpPr>
          <p:nvPr/>
        </p:nvSpPr>
        <p:spPr bwMode="auto">
          <a:xfrm>
            <a:off x="0" y="2478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graphicFrame>
        <p:nvGraphicFramePr>
          <p:cNvPr id="45126" name="Group 70"/>
          <p:cNvGraphicFramePr>
            <a:graphicFrameLocks noGrp="1"/>
          </p:cNvGraphicFramePr>
          <p:nvPr/>
        </p:nvGraphicFramePr>
        <p:xfrm>
          <a:off x="1547813" y="1268413"/>
          <a:ext cx="6553200" cy="457200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Properties suitable for measuring rate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121" name="Group 65"/>
          <p:cNvGraphicFramePr>
            <a:graphicFrameLocks noGrp="1"/>
          </p:cNvGraphicFramePr>
          <p:nvPr/>
        </p:nvGraphicFramePr>
        <p:xfrm>
          <a:off x="971550" y="1927225"/>
          <a:ext cx="7921625" cy="3594100"/>
        </p:xfrm>
        <a:graphic>
          <a:graphicData uri="http://schemas.openxmlformats.org/drawingml/2006/table">
            <a:tbl>
              <a:tblPr/>
              <a:tblGrid>
                <a:gridCol w="7921625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mass of the apparatus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(when a gas is being released)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volume of a gaseous product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pH of a solution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(when H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or OH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ions are used or   produced)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conductivity of a solution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(when the number or nature of the ions present changes)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colour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(when products and reactants have different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colours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rc 2"/>
          <p:cNvSpPr>
            <a:spLocks/>
          </p:cNvSpPr>
          <p:nvPr/>
        </p:nvSpPr>
        <p:spPr bwMode="auto">
          <a:xfrm flipH="1" flipV="1">
            <a:off x="2771775" y="1844675"/>
            <a:ext cx="4464050" cy="3024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882" y="0"/>
                  <a:pt x="21533" y="9597"/>
                  <a:pt x="21599" y="2148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82" y="0"/>
                  <a:pt x="21533" y="9597"/>
                  <a:pt x="21599" y="2148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88900"/>
            <a:ext cx="7543800" cy="603250"/>
          </a:xfrm>
          <a:ln w="762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0" smtClean="0">
                <a:effectLst/>
                <a:latin typeface="Arial" pitchFamily="34" charset="0"/>
              </a:rPr>
              <a:t>Measuring reaction rates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71775" y="1196975"/>
            <a:ext cx="5040313" cy="4105275"/>
            <a:chOff x="1202" y="1162"/>
            <a:chExt cx="2903" cy="2223"/>
          </a:xfrm>
        </p:grpSpPr>
        <p:sp>
          <p:nvSpPr>
            <p:cNvPr id="310279" name="Line 5"/>
            <p:cNvSpPr>
              <a:spLocks noChangeShapeType="1"/>
            </p:cNvSpPr>
            <p:nvPr/>
          </p:nvSpPr>
          <p:spPr bwMode="auto">
            <a:xfrm>
              <a:off x="1202" y="1162"/>
              <a:ext cx="0" cy="22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80" name="Line 6"/>
            <p:cNvSpPr>
              <a:spLocks noChangeShapeType="1"/>
            </p:cNvSpPr>
            <p:nvPr/>
          </p:nvSpPr>
          <p:spPr bwMode="auto">
            <a:xfrm flipH="1">
              <a:off x="1202" y="3385"/>
              <a:ext cx="29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277" name="Text Box 7"/>
          <p:cNvSpPr txBox="1">
            <a:spLocks noChangeArrowheads="1"/>
          </p:cNvSpPr>
          <p:nvPr/>
        </p:nvSpPr>
        <p:spPr bwMode="auto">
          <a:xfrm>
            <a:off x="4984750" y="5484813"/>
            <a:ext cx="1252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800"/>
              <a:t>Time/s</a:t>
            </a:r>
            <a:endParaRPr lang="en-US" altLang="en-US" sz="2800"/>
          </a:p>
        </p:txBody>
      </p:sp>
      <p:sp>
        <p:nvSpPr>
          <p:cNvPr id="310278" name="Text Box 8"/>
          <p:cNvSpPr txBox="1">
            <a:spLocks noChangeArrowheads="1"/>
          </p:cNvSpPr>
          <p:nvPr/>
        </p:nvSpPr>
        <p:spPr bwMode="auto">
          <a:xfrm>
            <a:off x="323850" y="1844675"/>
            <a:ext cx="23193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Concentration of </a:t>
            </a:r>
            <a:r>
              <a:rPr lang="en-GB" altLang="en-US">
                <a:solidFill>
                  <a:schemeClr val="tx2"/>
                </a:solidFill>
              </a:rPr>
              <a:t>reactants</a:t>
            </a:r>
            <a:r>
              <a:rPr lang="en-GB" altLang="en-US"/>
              <a:t> </a:t>
            </a:r>
          </a:p>
          <a:p>
            <a:r>
              <a:rPr lang="en-US" altLang="en-US"/>
              <a:t>mo</a:t>
            </a:r>
            <a:r>
              <a:rPr lang="en-GB" altLang="en-US"/>
              <a:t>l l</a:t>
            </a:r>
            <a:r>
              <a:rPr lang="en-GB" altLang="en-US" baseline="50000"/>
              <a:t>-1</a:t>
            </a:r>
            <a:endParaRPr lang="en-US" altLang="en-US" baseline="5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rc 2"/>
          <p:cNvSpPr>
            <a:spLocks/>
          </p:cNvSpPr>
          <p:nvPr/>
        </p:nvSpPr>
        <p:spPr bwMode="auto">
          <a:xfrm flipH="1">
            <a:off x="2771775" y="2276475"/>
            <a:ext cx="4464050" cy="30241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882" y="0"/>
                  <a:pt x="21533" y="9597"/>
                  <a:pt x="21599" y="2148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882" y="0"/>
                  <a:pt x="21533" y="9597"/>
                  <a:pt x="21599" y="2148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88900"/>
            <a:ext cx="7543800" cy="603250"/>
          </a:xfrm>
          <a:ln w="762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0" smtClean="0">
                <a:effectLst/>
                <a:latin typeface="Arial" pitchFamily="34" charset="0"/>
              </a:rPr>
              <a:t>Measuring reaction rates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71775" y="1196975"/>
            <a:ext cx="5040313" cy="4105275"/>
            <a:chOff x="1202" y="1162"/>
            <a:chExt cx="2903" cy="2223"/>
          </a:xfrm>
        </p:grpSpPr>
        <p:sp>
          <p:nvSpPr>
            <p:cNvPr id="311303" name="Line 5"/>
            <p:cNvSpPr>
              <a:spLocks noChangeShapeType="1"/>
            </p:cNvSpPr>
            <p:nvPr/>
          </p:nvSpPr>
          <p:spPr bwMode="auto">
            <a:xfrm>
              <a:off x="1202" y="1162"/>
              <a:ext cx="0" cy="222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304" name="Line 6"/>
            <p:cNvSpPr>
              <a:spLocks noChangeShapeType="1"/>
            </p:cNvSpPr>
            <p:nvPr/>
          </p:nvSpPr>
          <p:spPr bwMode="auto">
            <a:xfrm flipH="1">
              <a:off x="1202" y="3385"/>
              <a:ext cx="29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301" name="Text Box 7"/>
          <p:cNvSpPr txBox="1">
            <a:spLocks noChangeArrowheads="1"/>
          </p:cNvSpPr>
          <p:nvPr/>
        </p:nvSpPr>
        <p:spPr bwMode="auto">
          <a:xfrm>
            <a:off x="4984750" y="5484813"/>
            <a:ext cx="1252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2800"/>
              <a:t>Time/s</a:t>
            </a:r>
            <a:endParaRPr lang="en-US" altLang="en-US" sz="2800"/>
          </a:p>
        </p:txBody>
      </p:sp>
      <p:sp>
        <p:nvSpPr>
          <p:cNvPr id="311302" name="Text Box 8"/>
          <p:cNvSpPr txBox="1">
            <a:spLocks noChangeArrowheads="1"/>
          </p:cNvSpPr>
          <p:nvPr/>
        </p:nvSpPr>
        <p:spPr bwMode="auto">
          <a:xfrm>
            <a:off x="323850" y="1844675"/>
            <a:ext cx="2390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Concentration of </a:t>
            </a:r>
            <a:r>
              <a:rPr lang="en-GB" altLang="en-US">
                <a:solidFill>
                  <a:schemeClr val="tx2"/>
                </a:solidFill>
              </a:rPr>
              <a:t>products</a:t>
            </a:r>
            <a:r>
              <a:rPr lang="en-GB" altLang="en-US"/>
              <a:t> </a:t>
            </a:r>
          </a:p>
          <a:p>
            <a:r>
              <a:rPr lang="en-US" altLang="en-US"/>
              <a:t>mo</a:t>
            </a:r>
            <a:r>
              <a:rPr lang="en-GB" altLang="en-US"/>
              <a:t>l l</a:t>
            </a:r>
            <a:r>
              <a:rPr lang="en-GB" altLang="en-US" baseline="50000"/>
              <a:t>-1</a:t>
            </a:r>
            <a:endParaRPr lang="en-US" altLang="en-US" baseline="5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Reaction Rate</a:t>
            </a:r>
            <a:endParaRPr lang="en-GB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447155" y="1948507"/>
            <a:ext cx="714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82E32"/>
                </a:solidFill>
              </a:rPr>
              <a:t>C</a:t>
            </a:r>
            <a:r>
              <a:rPr lang="en-US" baseline="-25000">
                <a:solidFill>
                  <a:srgbClr val="C82E32"/>
                </a:solidFill>
              </a:rPr>
              <a:t>4</a:t>
            </a:r>
            <a:r>
              <a:rPr lang="en-US">
                <a:solidFill>
                  <a:srgbClr val="C82E32"/>
                </a:solidFill>
              </a:rPr>
              <a:t>H</a:t>
            </a:r>
            <a:r>
              <a:rPr lang="en-US" baseline="-25000">
                <a:solidFill>
                  <a:srgbClr val="C82E32"/>
                </a:solidFill>
              </a:rPr>
              <a:t>9</a:t>
            </a:r>
            <a:r>
              <a:rPr lang="en-US">
                <a:solidFill>
                  <a:srgbClr val="C82E32"/>
                </a:solidFill>
              </a:rPr>
              <a:t>Cl</a:t>
            </a:r>
            <a:r>
              <a:rPr lang="en-US" sz="2000">
                <a:solidFill>
                  <a:srgbClr val="C82E32"/>
                </a:solidFill>
              </a:rPr>
              <a:t>(</a:t>
            </a:r>
            <a:r>
              <a:rPr lang="en-US" sz="2000" i="1">
                <a:solidFill>
                  <a:srgbClr val="C82E32"/>
                </a:solidFill>
              </a:rPr>
              <a:t>aq</a:t>
            </a:r>
            <a:r>
              <a:rPr lang="en-US" sz="2000">
                <a:solidFill>
                  <a:srgbClr val="C82E32"/>
                </a:solidFill>
              </a:rPr>
              <a:t>)</a:t>
            </a:r>
            <a:r>
              <a:rPr lang="en-US">
                <a:solidFill>
                  <a:srgbClr val="C82E32"/>
                </a:solidFill>
              </a:rPr>
              <a:t> + H</a:t>
            </a:r>
            <a:r>
              <a:rPr lang="en-US" baseline="-25000">
                <a:solidFill>
                  <a:srgbClr val="C82E32"/>
                </a:solidFill>
              </a:rPr>
              <a:t>2</a:t>
            </a:r>
            <a:r>
              <a:rPr lang="en-US">
                <a:solidFill>
                  <a:srgbClr val="C82E32"/>
                </a:solidFill>
              </a:rPr>
              <a:t>O</a:t>
            </a:r>
            <a:r>
              <a:rPr lang="en-US" sz="2000">
                <a:solidFill>
                  <a:srgbClr val="C82E32"/>
                </a:solidFill>
              </a:rPr>
              <a:t>(</a:t>
            </a:r>
            <a:r>
              <a:rPr lang="en-US" sz="2000" i="1">
                <a:solidFill>
                  <a:srgbClr val="C82E32"/>
                </a:solidFill>
              </a:rPr>
              <a:t>l</a:t>
            </a:r>
            <a:r>
              <a:rPr lang="en-US" sz="2000">
                <a:solidFill>
                  <a:srgbClr val="C82E32"/>
                </a:solidFill>
              </a:rPr>
              <a:t>)</a:t>
            </a:r>
            <a:r>
              <a:rPr lang="en-US" baseline="-25000">
                <a:solidFill>
                  <a:srgbClr val="C82E32"/>
                </a:solidFill>
              </a:rPr>
              <a:t> 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 C</a:t>
            </a:r>
            <a:r>
              <a:rPr lang="en-US" baseline="-25000">
                <a:solidFill>
                  <a:srgbClr val="C82E32"/>
                </a:solidFill>
                <a:sym typeface="Symbol" charset="2"/>
              </a:rPr>
              <a:t>4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H</a:t>
            </a:r>
            <a:r>
              <a:rPr lang="en-US" baseline="-25000">
                <a:solidFill>
                  <a:srgbClr val="C82E32"/>
                </a:solidFill>
                <a:sym typeface="Symbol" charset="2"/>
              </a:rPr>
              <a:t>9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OH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(</a:t>
            </a:r>
            <a:r>
              <a:rPr lang="en-US" sz="2000" i="1">
                <a:solidFill>
                  <a:srgbClr val="C82E32"/>
                </a:solidFill>
                <a:sym typeface="Symbol" charset="2"/>
              </a:rPr>
              <a:t>aq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)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 + HCl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(</a:t>
            </a:r>
            <a:r>
              <a:rPr lang="en-US" sz="2000" i="1">
                <a:solidFill>
                  <a:srgbClr val="C82E32"/>
                </a:solidFill>
                <a:sym typeface="Symbol" charset="2"/>
              </a:rPr>
              <a:t>aq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)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 </a:t>
            </a:r>
            <a:endParaRPr lang="en-US">
              <a:solidFill>
                <a:srgbClr val="C82E32"/>
              </a:solidFill>
            </a:endParaRPr>
          </a:p>
        </p:txBody>
      </p:sp>
      <p:pic>
        <p:nvPicPr>
          <p:cNvPr id="5" name="Picture 13" descr="14_T0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3568" y="2708920"/>
            <a:ext cx="4625975" cy="2740025"/>
          </a:xfrm>
          <a:prstGeom prst="rect">
            <a:avLst/>
          </a:prstGeom>
        </p:spPr>
      </p:pic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3504555" y="2862907"/>
            <a:ext cx="1600200" cy="2590800"/>
          </a:xfrm>
          <a:prstGeom prst="ellipse">
            <a:avLst/>
          </a:prstGeom>
          <a:noFill/>
          <a:ln w="22225">
            <a:solidFill>
              <a:srgbClr val="C82E3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idx="1"/>
          </p:nvPr>
        </p:nvSpPr>
        <p:spPr>
          <a:xfrm>
            <a:off x="5580063" y="2708275"/>
            <a:ext cx="3106737" cy="3417888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Note that the average rate decreases as the reaction proceeds.</a:t>
            </a:r>
          </a:p>
          <a:p>
            <a:r>
              <a:rPr lang="en-US" sz="2400" dirty="0"/>
              <a:t>This is because as the reaction goes forward, there are fewer collisions between reactant molecules.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1196752"/>
            <a:ext cx="8268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study 2 examples – one on the PPT and one in your notes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9" name="Picture 9" descr="14_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 b="4680"/>
          <a:stretch>
            <a:fillRect/>
          </a:stretch>
        </p:blipFill>
        <p:spPr>
          <a:xfrm>
            <a:off x="4648200" y="1905000"/>
            <a:ext cx="3830638" cy="3879850"/>
          </a:xfr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Reaction Rates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A plot of concentration vs. time for this reaction yields a curve like this.</a:t>
            </a:r>
          </a:p>
          <a:p>
            <a:r>
              <a:rPr lang="en-US" sz="2400"/>
              <a:t>The slope of a line tangent to the curve at any point is the instantaneous rate at that time.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990600" y="1295400"/>
            <a:ext cx="714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82E32"/>
                </a:solidFill>
              </a:rPr>
              <a:t>C</a:t>
            </a:r>
            <a:r>
              <a:rPr lang="en-US" baseline="-25000">
                <a:solidFill>
                  <a:srgbClr val="C82E32"/>
                </a:solidFill>
              </a:rPr>
              <a:t>4</a:t>
            </a:r>
            <a:r>
              <a:rPr lang="en-US">
                <a:solidFill>
                  <a:srgbClr val="C82E32"/>
                </a:solidFill>
              </a:rPr>
              <a:t>H</a:t>
            </a:r>
            <a:r>
              <a:rPr lang="en-US" baseline="-25000">
                <a:solidFill>
                  <a:srgbClr val="C82E32"/>
                </a:solidFill>
              </a:rPr>
              <a:t>9</a:t>
            </a:r>
            <a:r>
              <a:rPr lang="en-US">
                <a:solidFill>
                  <a:srgbClr val="C82E32"/>
                </a:solidFill>
              </a:rPr>
              <a:t>Cl</a:t>
            </a:r>
            <a:r>
              <a:rPr lang="en-US" sz="2000">
                <a:solidFill>
                  <a:srgbClr val="C82E32"/>
                </a:solidFill>
              </a:rPr>
              <a:t>(</a:t>
            </a:r>
            <a:r>
              <a:rPr lang="en-US" sz="2000" i="1">
                <a:solidFill>
                  <a:srgbClr val="C82E32"/>
                </a:solidFill>
              </a:rPr>
              <a:t>aq</a:t>
            </a:r>
            <a:r>
              <a:rPr lang="en-US" sz="2000">
                <a:solidFill>
                  <a:srgbClr val="C82E32"/>
                </a:solidFill>
              </a:rPr>
              <a:t>)</a:t>
            </a:r>
            <a:r>
              <a:rPr lang="en-US">
                <a:solidFill>
                  <a:srgbClr val="C82E32"/>
                </a:solidFill>
              </a:rPr>
              <a:t> + H</a:t>
            </a:r>
            <a:r>
              <a:rPr lang="en-US" baseline="-25000">
                <a:solidFill>
                  <a:srgbClr val="C82E32"/>
                </a:solidFill>
              </a:rPr>
              <a:t>2</a:t>
            </a:r>
            <a:r>
              <a:rPr lang="en-US">
                <a:solidFill>
                  <a:srgbClr val="C82E32"/>
                </a:solidFill>
              </a:rPr>
              <a:t>O</a:t>
            </a:r>
            <a:r>
              <a:rPr lang="en-US" sz="2000">
                <a:solidFill>
                  <a:srgbClr val="C82E32"/>
                </a:solidFill>
              </a:rPr>
              <a:t>(</a:t>
            </a:r>
            <a:r>
              <a:rPr lang="en-US" sz="2000" i="1">
                <a:solidFill>
                  <a:srgbClr val="C82E32"/>
                </a:solidFill>
              </a:rPr>
              <a:t>l</a:t>
            </a:r>
            <a:r>
              <a:rPr lang="en-US" sz="2000">
                <a:solidFill>
                  <a:srgbClr val="C82E32"/>
                </a:solidFill>
              </a:rPr>
              <a:t>)</a:t>
            </a:r>
            <a:r>
              <a:rPr lang="en-US" baseline="-25000">
                <a:solidFill>
                  <a:srgbClr val="C82E32"/>
                </a:solidFill>
              </a:rPr>
              <a:t> 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 C</a:t>
            </a:r>
            <a:r>
              <a:rPr lang="en-US" baseline="-25000">
                <a:solidFill>
                  <a:srgbClr val="C82E32"/>
                </a:solidFill>
                <a:sym typeface="Symbol" charset="2"/>
              </a:rPr>
              <a:t>4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H</a:t>
            </a:r>
            <a:r>
              <a:rPr lang="en-US" baseline="-25000">
                <a:solidFill>
                  <a:srgbClr val="C82E32"/>
                </a:solidFill>
                <a:sym typeface="Symbol" charset="2"/>
              </a:rPr>
              <a:t>9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OH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(</a:t>
            </a:r>
            <a:r>
              <a:rPr lang="en-US" sz="2000" i="1">
                <a:solidFill>
                  <a:srgbClr val="C82E32"/>
                </a:solidFill>
                <a:sym typeface="Symbol" charset="2"/>
              </a:rPr>
              <a:t>aq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)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 + HCl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(</a:t>
            </a:r>
            <a:r>
              <a:rPr lang="en-US" sz="2000" i="1">
                <a:solidFill>
                  <a:srgbClr val="C82E32"/>
                </a:solidFill>
                <a:sym typeface="Symbol" charset="2"/>
              </a:rPr>
              <a:t>aq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)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 </a:t>
            </a:r>
            <a:endParaRPr lang="en-US">
              <a:solidFill>
                <a:srgbClr val="C82E32"/>
              </a:solidFill>
            </a:endParaRPr>
          </a:p>
        </p:txBody>
      </p:sp>
      <p:pic>
        <p:nvPicPr>
          <p:cNvPr id="15370" name="Picture 10" descr="&#10;image-92.tiff                                                  0030CE35magic_metal                    B74677AA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2200" y="5257800"/>
            <a:ext cx="2794000" cy="990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4_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 b="4680"/>
          <a:stretch>
            <a:fillRect/>
          </a:stretch>
        </p:blipFill>
        <p:spPr>
          <a:xfrm>
            <a:off x="4648200" y="1905000"/>
            <a:ext cx="3830638" cy="3879850"/>
          </a:xfrm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Reaction Rates and Stoichiometry 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0000" cy="3200400"/>
          </a:xfrm>
        </p:spPr>
        <p:txBody>
          <a:bodyPr/>
          <a:lstStyle/>
          <a:p>
            <a:r>
              <a:rPr lang="en-US" sz="2400"/>
              <a:t>In this reaction, the ratio of C</a:t>
            </a:r>
            <a:r>
              <a:rPr lang="en-US" sz="2400" baseline="-25000"/>
              <a:t>4</a:t>
            </a:r>
            <a:r>
              <a:rPr lang="en-US" sz="2400"/>
              <a:t>H</a:t>
            </a:r>
            <a:r>
              <a:rPr lang="en-US" sz="2400" baseline="-25000"/>
              <a:t>9</a:t>
            </a:r>
            <a:r>
              <a:rPr lang="en-US" sz="2400"/>
              <a:t>Cl to C</a:t>
            </a:r>
            <a:r>
              <a:rPr lang="en-US" sz="2400" baseline="-25000"/>
              <a:t>4</a:t>
            </a:r>
            <a:r>
              <a:rPr lang="en-US" sz="2400"/>
              <a:t>H</a:t>
            </a:r>
            <a:r>
              <a:rPr lang="en-US" sz="2400" baseline="-25000"/>
              <a:t>9</a:t>
            </a:r>
            <a:r>
              <a:rPr lang="en-US" sz="2400"/>
              <a:t>OH is 1:1.</a:t>
            </a:r>
          </a:p>
          <a:p>
            <a:r>
              <a:rPr lang="en-US" sz="2400"/>
              <a:t>Thus, the rate of </a:t>
            </a:r>
            <a:r>
              <a:rPr lang="en-US" sz="2400" i="1">
                <a:solidFill>
                  <a:srgbClr val="00197D"/>
                </a:solidFill>
              </a:rPr>
              <a:t>disappearance</a:t>
            </a:r>
            <a:r>
              <a:rPr lang="en-US" sz="2400">
                <a:solidFill>
                  <a:srgbClr val="00197D"/>
                </a:solidFill>
              </a:rPr>
              <a:t> of C</a:t>
            </a:r>
            <a:r>
              <a:rPr lang="en-US" sz="2400" baseline="-25000">
                <a:solidFill>
                  <a:srgbClr val="00197D"/>
                </a:solidFill>
              </a:rPr>
              <a:t>4</a:t>
            </a:r>
            <a:r>
              <a:rPr lang="en-US" sz="2400">
                <a:solidFill>
                  <a:srgbClr val="00197D"/>
                </a:solidFill>
              </a:rPr>
              <a:t>H</a:t>
            </a:r>
            <a:r>
              <a:rPr lang="en-US" sz="2400" baseline="-25000">
                <a:solidFill>
                  <a:srgbClr val="00197D"/>
                </a:solidFill>
              </a:rPr>
              <a:t>9</a:t>
            </a:r>
            <a:r>
              <a:rPr lang="en-US" sz="2400">
                <a:solidFill>
                  <a:srgbClr val="00197D"/>
                </a:solidFill>
              </a:rPr>
              <a:t>Cl</a:t>
            </a:r>
            <a:r>
              <a:rPr lang="en-US" sz="2400"/>
              <a:t> is the same as the rate of </a:t>
            </a:r>
            <a:r>
              <a:rPr lang="en-US" sz="2400" i="1">
                <a:solidFill>
                  <a:srgbClr val="7BA600"/>
                </a:solidFill>
              </a:rPr>
              <a:t>appearance</a:t>
            </a:r>
            <a:r>
              <a:rPr lang="en-US" sz="2400">
                <a:solidFill>
                  <a:srgbClr val="7BA600"/>
                </a:solidFill>
              </a:rPr>
              <a:t> of C</a:t>
            </a:r>
            <a:r>
              <a:rPr lang="en-US" sz="2400" baseline="-25000">
                <a:solidFill>
                  <a:srgbClr val="7BA600"/>
                </a:solidFill>
              </a:rPr>
              <a:t>4</a:t>
            </a:r>
            <a:r>
              <a:rPr lang="en-US" sz="2400">
                <a:solidFill>
                  <a:srgbClr val="7BA600"/>
                </a:solidFill>
              </a:rPr>
              <a:t>H</a:t>
            </a:r>
            <a:r>
              <a:rPr lang="en-US" sz="2400" baseline="-25000">
                <a:solidFill>
                  <a:srgbClr val="7BA600"/>
                </a:solidFill>
              </a:rPr>
              <a:t>9</a:t>
            </a:r>
            <a:r>
              <a:rPr lang="en-US" sz="2400">
                <a:solidFill>
                  <a:srgbClr val="7BA600"/>
                </a:solidFill>
              </a:rPr>
              <a:t>OH</a:t>
            </a:r>
            <a:r>
              <a:rPr lang="en-US" sz="2400"/>
              <a:t>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990600" y="1295400"/>
            <a:ext cx="714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197D"/>
                </a:solidFill>
              </a:rPr>
              <a:t>C</a:t>
            </a:r>
            <a:r>
              <a:rPr lang="en-US" baseline="-25000">
                <a:solidFill>
                  <a:srgbClr val="00197D"/>
                </a:solidFill>
              </a:rPr>
              <a:t>4</a:t>
            </a:r>
            <a:r>
              <a:rPr lang="en-US">
                <a:solidFill>
                  <a:srgbClr val="00197D"/>
                </a:solidFill>
              </a:rPr>
              <a:t>H</a:t>
            </a:r>
            <a:r>
              <a:rPr lang="en-US" baseline="-25000">
                <a:solidFill>
                  <a:srgbClr val="00197D"/>
                </a:solidFill>
              </a:rPr>
              <a:t>9</a:t>
            </a:r>
            <a:r>
              <a:rPr lang="en-US">
                <a:solidFill>
                  <a:srgbClr val="00197D"/>
                </a:solidFill>
              </a:rPr>
              <a:t>Cl</a:t>
            </a:r>
            <a:r>
              <a:rPr lang="en-US" sz="2000">
                <a:solidFill>
                  <a:srgbClr val="C82E32"/>
                </a:solidFill>
              </a:rPr>
              <a:t>(</a:t>
            </a:r>
            <a:r>
              <a:rPr lang="en-US" sz="2000" i="1">
                <a:solidFill>
                  <a:srgbClr val="C82E32"/>
                </a:solidFill>
              </a:rPr>
              <a:t>aq</a:t>
            </a:r>
            <a:r>
              <a:rPr lang="en-US" sz="2000">
                <a:solidFill>
                  <a:srgbClr val="C82E32"/>
                </a:solidFill>
              </a:rPr>
              <a:t>)</a:t>
            </a:r>
            <a:r>
              <a:rPr lang="en-US">
                <a:solidFill>
                  <a:srgbClr val="C82E32"/>
                </a:solidFill>
              </a:rPr>
              <a:t> + H</a:t>
            </a:r>
            <a:r>
              <a:rPr lang="en-US" baseline="-25000">
                <a:solidFill>
                  <a:srgbClr val="C82E32"/>
                </a:solidFill>
              </a:rPr>
              <a:t>2</a:t>
            </a:r>
            <a:r>
              <a:rPr lang="en-US">
                <a:solidFill>
                  <a:srgbClr val="C82E32"/>
                </a:solidFill>
              </a:rPr>
              <a:t>O</a:t>
            </a:r>
            <a:r>
              <a:rPr lang="en-US" sz="2000">
                <a:solidFill>
                  <a:srgbClr val="C82E32"/>
                </a:solidFill>
              </a:rPr>
              <a:t>(</a:t>
            </a:r>
            <a:r>
              <a:rPr lang="en-US" sz="2000" i="1">
                <a:solidFill>
                  <a:srgbClr val="C82E32"/>
                </a:solidFill>
              </a:rPr>
              <a:t>l</a:t>
            </a:r>
            <a:r>
              <a:rPr lang="en-US" sz="2000">
                <a:solidFill>
                  <a:srgbClr val="C82E32"/>
                </a:solidFill>
              </a:rPr>
              <a:t>)</a:t>
            </a:r>
            <a:r>
              <a:rPr lang="en-US" baseline="-25000">
                <a:solidFill>
                  <a:srgbClr val="C82E32"/>
                </a:solidFill>
              </a:rPr>
              <a:t> 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 </a:t>
            </a:r>
            <a:r>
              <a:rPr lang="en-US">
                <a:solidFill>
                  <a:srgbClr val="7BA600"/>
                </a:solidFill>
                <a:sym typeface="Symbol" charset="2"/>
              </a:rPr>
              <a:t>C</a:t>
            </a:r>
            <a:r>
              <a:rPr lang="en-US" baseline="-25000">
                <a:solidFill>
                  <a:srgbClr val="7BA600"/>
                </a:solidFill>
                <a:sym typeface="Symbol" charset="2"/>
              </a:rPr>
              <a:t>4</a:t>
            </a:r>
            <a:r>
              <a:rPr lang="en-US">
                <a:solidFill>
                  <a:srgbClr val="7BA600"/>
                </a:solidFill>
                <a:sym typeface="Symbol" charset="2"/>
              </a:rPr>
              <a:t>H</a:t>
            </a:r>
            <a:r>
              <a:rPr lang="en-US" baseline="-25000">
                <a:solidFill>
                  <a:srgbClr val="7BA600"/>
                </a:solidFill>
                <a:sym typeface="Symbol" charset="2"/>
              </a:rPr>
              <a:t>9</a:t>
            </a:r>
            <a:r>
              <a:rPr lang="en-US">
                <a:solidFill>
                  <a:srgbClr val="7BA600"/>
                </a:solidFill>
                <a:sym typeface="Symbol" charset="2"/>
              </a:rPr>
              <a:t>OH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(</a:t>
            </a:r>
            <a:r>
              <a:rPr lang="en-US" sz="2000" i="1">
                <a:solidFill>
                  <a:srgbClr val="C82E32"/>
                </a:solidFill>
                <a:sym typeface="Symbol" charset="2"/>
              </a:rPr>
              <a:t>aq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)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 + HCl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(</a:t>
            </a:r>
            <a:r>
              <a:rPr lang="en-US" sz="2000" i="1">
                <a:solidFill>
                  <a:srgbClr val="C82E32"/>
                </a:solidFill>
                <a:sym typeface="Symbol" charset="2"/>
              </a:rPr>
              <a:t>aq</a:t>
            </a:r>
            <a:r>
              <a:rPr lang="en-US" sz="2000">
                <a:solidFill>
                  <a:srgbClr val="C82E32"/>
                </a:solidFill>
                <a:sym typeface="Symbol" charset="2"/>
              </a:rPr>
              <a:t>)</a:t>
            </a:r>
            <a:r>
              <a:rPr lang="en-US">
                <a:solidFill>
                  <a:srgbClr val="C82E32"/>
                </a:solidFill>
                <a:sym typeface="Symbol" charset="2"/>
              </a:rPr>
              <a:t> </a:t>
            </a:r>
            <a:endParaRPr lang="en-US">
              <a:solidFill>
                <a:srgbClr val="C82E32"/>
              </a:solidFill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6400800" y="3657600"/>
            <a:ext cx="1905000" cy="1447800"/>
          </a:xfrm>
          <a:prstGeom prst="ellipse">
            <a:avLst/>
          </a:prstGeom>
          <a:noFill/>
          <a:ln w="19050">
            <a:solidFill>
              <a:srgbClr val="C82E3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5105400" y="1828800"/>
            <a:ext cx="1143000" cy="1828800"/>
          </a:xfrm>
          <a:prstGeom prst="ellipse">
            <a:avLst/>
          </a:prstGeom>
          <a:noFill/>
          <a:ln w="19050">
            <a:solidFill>
              <a:srgbClr val="C82E3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52400" y="5486400"/>
            <a:ext cx="5143500" cy="822325"/>
            <a:chOff x="192" y="3576"/>
            <a:chExt cx="3240" cy="518"/>
          </a:xfrm>
        </p:grpSpPr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92" y="3691"/>
              <a:ext cx="6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Rate =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934" y="3576"/>
              <a:ext cx="1056" cy="518"/>
              <a:chOff x="1344" y="3519"/>
              <a:chExt cx="1056" cy="518"/>
            </a:xfrm>
          </p:grpSpPr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1383" y="3519"/>
                <a:ext cx="1005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00197D"/>
                    </a:solidFill>
                  </a:rPr>
                  <a:t>-</a:t>
                </a:r>
                <a:r>
                  <a:rPr lang="en-US">
                    <a:solidFill>
                      <a:srgbClr val="00197D"/>
                    </a:solidFill>
                    <a:latin typeface="Symbol" charset="2"/>
                    <a:sym typeface="Symbol" charset="2"/>
                  </a:rPr>
                  <a:t></a:t>
                </a:r>
                <a:r>
                  <a:rPr lang="en-US">
                    <a:solidFill>
                      <a:srgbClr val="00197D"/>
                    </a:solidFill>
                  </a:rPr>
                  <a:t>[C</a:t>
                </a:r>
                <a:r>
                  <a:rPr lang="en-US" baseline="-25000">
                    <a:solidFill>
                      <a:srgbClr val="00197D"/>
                    </a:solidFill>
                  </a:rPr>
                  <a:t>4</a:t>
                </a:r>
                <a:r>
                  <a:rPr lang="en-US">
                    <a:solidFill>
                      <a:srgbClr val="00197D"/>
                    </a:solidFill>
                  </a:rPr>
                  <a:t>H</a:t>
                </a:r>
                <a:r>
                  <a:rPr lang="en-US" baseline="-25000">
                    <a:solidFill>
                      <a:srgbClr val="00197D"/>
                    </a:solidFill>
                  </a:rPr>
                  <a:t>9</a:t>
                </a:r>
                <a:r>
                  <a:rPr lang="en-US">
                    <a:solidFill>
                      <a:srgbClr val="00197D"/>
                    </a:solidFill>
                  </a:rPr>
                  <a:t>Cl]</a:t>
                </a:r>
              </a:p>
              <a:p>
                <a:pPr algn="ctr"/>
                <a:r>
                  <a:rPr lang="en-US">
                    <a:solidFill>
                      <a:srgbClr val="00197D"/>
                    </a:solidFill>
                    <a:latin typeface="Symbol" charset="2"/>
                    <a:sym typeface="Symbol" charset="2"/>
                  </a:rPr>
                  <a:t></a:t>
                </a:r>
                <a:r>
                  <a:rPr lang="en-US" i="1">
                    <a:solidFill>
                      <a:srgbClr val="00197D"/>
                    </a:solidFill>
                  </a:rPr>
                  <a:t>t</a:t>
                </a:r>
                <a:endParaRPr lang="en-US">
                  <a:solidFill>
                    <a:srgbClr val="00197D"/>
                  </a:solidFill>
                </a:endParaRPr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1344" y="3792"/>
                <a:ext cx="1056" cy="0"/>
              </a:xfrm>
              <a:prstGeom prst="line">
                <a:avLst/>
              </a:prstGeom>
              <a:noFill/>
              <a:ln w="22225">
                <a:solidFill>
                  <a:srgbClr val="C82E3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2045" y="3691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82E32"/>
                  </a:solidFill>
                </a:rPr>
                <a:t>=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2328" y="3576"/>
              <a:ext cx="1104" cy="518"/>
              <a:chOff x="2400" y="3754"/>
              <a:chExt cx="1104" cy="518"/>
            </a:xfrm>
          </p:grpSpPr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2441" y="3754"/>
                <a:ext cx="1047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7BA600"/>
                    </a:solidFill>
                    <a:latin typeface="Symbol" charset="2"/>
                    <a:sym typeface="Symbol" charset="2"/>
                  </a:rPr>
                  <a:t></a:t>
                </a:r>
                <a:r>
                  <a:rPr lang="en-US">
                    <a:solidFill>
                      <a:srgbClr val="7BA600"/>
                    </a:solidFill>
                  </a:rPr>
                  <a:t>[C</a:t>
                </a:r>
                <a:r>
                  <a:rPr lang="en-US" baseline="-25000">
                    <a:solidFill>
                      <a:srgbClr val="7BA600"/>
                    </a:solidFill>
                  </a:rPr>
                  <a:t>4</a:t>
                </a:r>
                <a:r>
                  <a:rPr lang="en-US">
                    <a:solidFill>
                      <a:srgbClr val="7BA600"/>
                    </a:solidFill>
                  </a:rPr>
                  <a:t>H</a:t>
                </a:r>
                <a:r>
                  <a:rPr lang="en-US" baseline="-25000">
                    <a:solidFill>
                      <a:srgbClr val="7BA600"/>
                    </a:solidFill>
                  </a:rPr>
                  <a:t>9</a:t>
                </a:r>
                <a:r>
                  <a:rPr lang="en-US">
                    <a:solidFill>
                      <a:srgbClr val="7BA600"/>
                    </a:solidFill>
                  </a:rPr>
                  <a:t>OH]</a:t>
                </a:r>
              </a:p>
              <a:p>
                <a:pPr algn="ctr"/>
                <a:r>
                  <a:rPr lang="en-US">
                    <a:solidFill>
                      <a:srgbClr val="7BA600"/>
                    </a:solidFill>
                    <a:latin typeface="Symbol" charset="2"/>
                    <a:sym typeface="Symbol" charset="2"/>
                  </a:rPr>
                  <a:t></a:t>
                </a:r>
                <a:r>
                  <a:rPr lang="en-US" i="1">
                    <a:solidFill>
                      <a:srgbClr val="7BA600"/>
                    </a:solidFill>
                  </a:rPr>
                  <a:t>t</a:t>
                </a:r>
                <a:endParaRPr lang="en-US">
                  <a:solidFill>
                    <a:srgbClr val="7BA600"/>
                  </a:solidFill>
                </a:endParaRPr>
              </a:p>
            </p:txBody>
          </p:sp>
          <p:sp>
            <p:nvSpPr>
              <p:cNvPr id="18447" name="Line 15"/>
              <p:cNvSpPr>
                <a:spLocks noChangeShapeType="1"/>
              </p:cNvSpPr>
              <p:nvPr/>
            </p:nvSpPr>
            <p:spPr bwMode="auto">
              <a:xfrm>
                <a:off x="2400" y="4032"/>
                <a:ext cx="1104" cy="0"/>
              </a:xfrm>
              <a:prstGeom prst="line">
                <a:avLst/>
              </a:prstGeom>
              <a:noFill/>
              <a:ln w="22225">
                <a:solidFill>
                  <a:srgbClr val="C82E3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17040348</TotalTime>
  <Words>975</Words>
  <Application>Microsoft Office PowerPoint</Application>
  <PresentationFormat>On-screen Show (4:3)</PresentationFormat>
  <Paragraphs>155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Custom Design</vt:lpstr>
      <vt:lpstr>Office Theme</vt:lpstr>
      <vt:lpstr>AH Chemistry – Unit 1</vt:lpstr>
      <vt:lpstr>Kinetics</vt:lpstr>
      <vt:lpstr>Kinetics</vt:lpstr>
      <vt:lpstr>Measuring reaction rates </vt:lpstr>
      <vt:lpstr>Measuring reaction rates </vt:lpstr>
      <vt:lpstr>Measuring reaction rates </vt:lpstr>
      <vt:lpstr>Reaction Rate</vt:lpstr>
      <vt:lpstr>Reaction Rates </vt:lpstr>
      <vt:lpstr>Reaction Rates and Stoichiometry </vt:lpstr>
      <vt:lpstr>Reaction Rates and Stoichiometry</vt:lpstr>
      <vt:lpstr>Reaction Rates and Stoichiometry</vt:lpstr>
      <vt:lpstr>The Rate Law</vt:lpstr>
      <vt:lpstr>Rate Laws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Orders of reaction</vt:lpstr>
      <vt:lpstr>Calculating the Rate Constant</vt:lpstr>
      <vt:lpstr>Example</vt:lpstr>
      <vt:lpstr>Slide 25</vt:lpstr>
      <vt:lpstr>Slide 26</vt:lpstr>
      <vt:lpstr>Slide 27</vt:lpstr>
      <vt:lpstr>Reaction rates and  reaction mechanisms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Chemistry</dc:title>
  <dc:creator>David P. White</dc:creator>
  <cp:lastModifiedBy>irene</cp:lastModifiedBy>
  <cp:revision>366</cp:revision>
  <dcterms:created xsi:type="dcterms:W3CDTF">1999-05-09T17:12:25Z</dcterms:created>
  <dcterms:modified xsi:type="dcterms:W3CDTF">2015-05-02T16:55:01Z</dcterms:modified>
</cp:coreProperties>
</file>