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21"/>
  </p:notesMasterIdLst>
  <p:sldIdLst>
    <p:sldId id="373" r:id="rId2"/>
    <p:sldId id="374" r:id="rId3"/>
    <p:sldId id="375" r:id="rId4"/>
    <p:sldId id="300" r:id="rId5"/>
    <p:sldId id="363" r:id="rId6"/>
    <p:sldId id="304" r:id="rId7"/>
    <p:sldId id="305" r:id="rId8"/>
    <p:sldId id="351" r:id="rId9"/>
    <p:sldId id="350" r:id="rId10"/>
    <p:sldId id="352" r:id="rId11"/>
    <p:sldId id="309" r:id="rId12"/>
    <p:sldId id="312" r:id="rId13"/>
    <p:sldId id="369" r:id="rId14"/>
    <p:sldId id="370" r:id="rId15"/>
    <p:sldId id="353" r:id="rId16"/>
    <p:sldId id="317" r:id="rId17"/>
    <p:sldId id="314" r:id="rId18"/>
    <p:sldId id="371" r:id="rId19"/>
    <p:sldId id="368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101"/>
    <a:srgbClr val="6C8EF7"/>
    <a:srgbClr val="311384"/>
    <a:srgbClr val="FFFF56"/>
    <a:srgbClr val="FF2D78"/>
    <a:srgbClr val="34373A"/>
    <a:srgbClr val="FFFF00"/>
    <a:srgbClr val="9E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1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46C80E-2662-FC46-8B8E-7190FA4F11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41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9144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48100" cy="4724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371600"/>
            <a:ext cx="3848100" cy="4724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46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4BD5-C64F-417B-8230-0E70249B8F1E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C4BD5-C64F-417B-8230-0E70249B8F1E}" type="datetimeFigureOut">
              <a:rPr lang="en-GB" smtClean="0"/>
              <a:pPr/>
              <a:t>20/08/2019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7C6AF-413D-4EF0-A94C-ABF6CA9B61B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localhost\Users\ginneswatson\Documents\Gordon's%20Files\AMain%20files\Advanced%20higher\Advanced%20Higher%20Presentations\Unit%201\Elec.%20Structure\y=4sin2(x+n)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AH Chemistry – Unit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Electromagnetic Radiation and Atomic Spectra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Energy Calculations 2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7A93-D33F-294B-84CF-5E914A905DD2}" type="slidenum">
              <a:rPr lang="en-US"/>
              <a:pPr/>
              <a:t>10</a:t>
            </a:fld>
            <a:endParaRPr lang="en-US" sz="900" b="0"/>
          </a:p>
        </p:txBody>
      </p:sp>
      <p:sp>
        <p:nvSpPr>
          <p:cNvPr id="321539" name="Rectangle 3"/>
          <p:cNvSpPr>
            <a:spLocks noChangeArrowheads="1"/>
          </p:cNvSpPr>
          <p:nvPr/>
        </p:nvSpPr>
        <p:spPr bwMode="auto">
          <a:xfrm>
            <a:off x="152400" y="990600"/>
            <a:ext cx="87630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just"/>
            <a:r>
              <a:rPr lang="en-US" dirty="0"/>
              <a:t>For example, a neon strip light emitted light with a </a:t>
            </a:r>
          </a:p>
          <a:p>
            <a:pPr algn="just"/>
            <a:r>
              <a:rPr lang="en-US" dirty="0"/>
              <a:t>wavelength of 640 nm.</a:t>
            </a:r>
          </a:p>
          <a:p>
            <a:pPr algn="just"/>
            <a:endParaRPr lang="en-US" sz="1200" dirty="0"/>
          </a:p>
          <a:p>
            <a:pPr algn="just"/>
            <a:r>
              <a:rPr lang="en-US" dirty="0"/>
              <a:t>640 nm  =  640 x 10</a:t>
            </a:r>
            <a:r>
              <a:rPr lang="en-US" baseline="30000" dirty="0"/>
              <a:t>-9</a:t>
            </a:r>
            <a:r>
              <a:rPr lang="en-US" dirty="0"/>
              <a:t> m  =  6.40 x 10</a:t>
            </a:r>
            <a:r>
              <a:rPr lang="en-US" baseline="30000" dirty="0"/>
              <a:t>-7 </a:t>
            </a:r>
            <a:r>
              <a:rPr lang="en-US" dirty="0"/>
              <a:t>m.</a:t>
            </a:r>
          </a:p>
          <a:p>
            <a:pPr algn="just"/>
            <a:endParaRPr lang="en-US" sz="2800" dirty="0"/>
          </a:p>
        </p:txBody>
      </p:sp>
      <p:sp>
        <p:nvSpPr>
          <p:cNvPr id="321540" name="Rectangle 4"/>
          <p:cNvSpPr>
            <a:spLocks noChangeArrowheads="1"/>
          </p:cNvSpPr>
          <p:nvPr/>
        </p:nvSpPr>
        <p:spPr bwMode="auto">
          <a:xfrm>
            <a:off x="304800" y="4572000"/>
            <a:ext cx="5400675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en-US" dirty="0"/>
              <a:t>For</a:t>
            </a:r>
            <a:r>
              <a:rPr lang="en-US" b="1" dirty="0"/>
              <a:t> </a:t>
            </a:r>
            <a:r>
              <a:rPr lang="en-US" b="1" i="1" dirty="0"/>
              <a:t>1 mole of photons</a:t>
            </a:r>
            <a:r>
              <a:rPr lang="en-US" b="1" dirty="0"/>
              <a:t>:</a:t>
            </a:r>
            <a:endParaRPr lang="en-US" b="1" i="1" dirty="0"/>
          </a:p>
          <a:p>
            <a:pPr algn="just"/>
            <a:r>
              <a:rPr lang="en-US" i="1" dirty="0"/>
              <a:t>E</a:t>
            </a:r>
            <a:r>
              <a:rPr lang="en-US" dirty="0"/>
              <a:t> 	=	3.11 x 10</a:t>
            </a:r>
            <a:r>
              <a:rPr lang="en-US" baseline="30000" dirty="0"/>
              <a:t>-19</a:t>
            </a:r>
            <a:r>
              <a:rPr lang="en-US" dirty="0"/>
              <a:t>  x  6.02 x 10</a:t>
            </a:r>
            <a:r>
              <a:rPr lang="en-US" baseline="30000" dirty="0"/>
              <a:t>23 </a:t>
            </a:r>
            <a:r>
              <a:rPr lang="en-US" dirty="0"/>
              <a:t>J</a:t>
            </a:r>
          </a:p>
          <a:p>
            <a:pPr algn="just"/>
            <a:endParaRPr lang="en-US" sz="800" dirty="0">
              <a:latin typeface="Symbol" charset="0"/>
            </a:endParaRPr>
          </a:p>
          <a:p>
            <a:pPr algn="just"/>
            <a:r>
              <a:rPr lang="en-US" dirty="0"/>
              <a:t>	=	1.87 x 10</a:t>
            </a:r>
            <a:r>
              <a:rPr lang="en-US" baseline="30000" dirty="0"/>
              <a:t>5 </a:t>
            </a:r>
            <a:r>
              <a:rPr lang="en-US" dirty="0"/>
              <a:t>J mol</a:t>
            </a:r>
            <a:r>
              <a:rPr lang="en-US" baseline="30000" dirty="0"/>
              <a:t>-1</a:t>
            </a:r>
          </a:p>
          <a:p>
            <a:pPr algn="just"/>
            <a:endParaRPr lang="en-US" sz="800" dirty="0">
              <a:latin typeface="Symbol" charset="0"/>
            </a:endParaRPr>
          </a:p>
          <a:p>
            <a:pPr algn="just"/>
            <a:r>
              <a:rPr lang="en-US" dirty="0"/>
              <a:t>	=	187 k</a:t>
            </a:r>
            <a:r>
              <a:rPr lang="en-US" baseline="30000" dirty="0"/>
              <a:t> </a:t>
            </a:r>
            <a:r>
              <a:rPr lang="en-US" dirty="0"/>
              <a:t>J mol</a:t>
            </a:r>
            <a:r>
              <a:rPr lang="en-US" baseline="30000" dirty="0"/>
              <a:t>-1</a:t>
            </a:r>
          </a:p>
        </p:txBody>
      </p:sp>
      <p:sp>
        <p:nvSpPr>
          <p:cNvPr id="321541" name="Rectangle 5"/>
          <p:cNvSpPr>
            <a:spLocks noChangeArrowheads="1"/>
          </p:cNvSpPr>
          <p:nvPr/>
        </p:nvSpPr>
        <p:spPr bwMode="auto">
          <a:xfrm>
            <a:off x="304800" y="2667000"/>
            <a:ext cx="6729413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en-US" dirty="0"/>
              <a:t>For each</a:t>
            </a:r>
            <a:r>
              <a:rPr lang="en-US" b="1" dirty="0"/>
              <a:t> </a:t>
            </a:r>
            <a:r>
              <a:rPr lang="en-US" b="1" i="1" dirty="0"/>
              <a:t>photon</a:t>
            </a:r>
            <a:r>
              <a:rPr lang="en-US" b="1" dirty="0"/>
              <a:t>:</a:t>
            </a:r>
            <a:endParaRPr lang="en-US" b="1" i="1" dirty="0"/>
          </a:p>
          <a:p>
            <a:pPr algn="just"/>
            <a:r>
              <a:rPr lang="en-US" i="1" dirty="0"/>
              <a:t>E</a:t>
            </a:r>
            <a:r>
              <a:rPr lang="en-US" dirty="0"/>
              <a:t> 	= 	</a:t>
            </a:r>
            <a:r>
              <a:rPr lang="en-US" i="1" dirty="0"/>
              <a:t>h 		     c	       / 	</a:t>
            </a:r>
            <a:r>
              <a:rPr lang="en-US" dirty="0">
                <a:latin typeface="Symbol" charset="0"/>
              </a:rPr>
              <a:t>l</a:t>
            </a:r>
          </a:p>
          <a:p>
            <a:pPr algn="just"/>
            <a:endParaRPr lang="en-US" sz="800" dirty="0">
              <a:latin typeface="Symbol" charset="0"/>
            </a:endParaRPr>
          </a:p>
          <a:p>
            <a:pPr algn="just"/>
            <a:r>
              <a:rPr lang="en-US" dirty="0">
                <a:latin typeface="Symbol" charset="0"/>
              </a:rPr>
              <a:t>	</a:t>
            </a:r>
            <a:r>
              <a:rPr lang="en-US" dirty="0"/>
              <a:t>=	6.63 x 10</a:t>
            </a:r>
            <a:r>
              <a:rPr lang="en-US" baseline="30000" dirty="0"/>
              <a:t>-34</a:t>
            </a:r>
            <a:r>
              <a:rPr lang="en-US" dirty="0"/>
              <a:t>  x  3.00 x 10</a:t>
            </a:r>
            <a:r>
              <a:rPr lang="en-US" baseline="30000" dirty="0"/>
              <a:t>8</a:t>
            </a:r>
            <a:r>
              <a:rPr lang="en-US" dirty="0"/>
              <a:t> / 6.40 x 10</a:t>
            </a:r>
            <a:r>
              <a:rPr lang="en-US" baseline="30000" dirty="0"/>
              <a:t>-7 </a:t>
            </a:r>
          </a:p>
          <a:p>
            <a:pPr algn="just"/>
            <a:endParaRPr lang="en-US" sz="800" dirty="0">
              <a:latin typeface="Symbol" charset="0"/>
            </a:endParaRPr>
          </a:p>
          <a:p>
            <a:pPr algn="just"/>
            <a:r>
              <a:rPr lang="en-US" dirty="0">
                <a:latin typeface="Symbol" charset="0"/>
              </a:rPr>
              <a:t>	</a:t>
            </a:r>
            <a:r>
              <a:rPr lang="en-US" dirty="0"/>
              <a:t>=	3.11 x 10</a:t>
            </a:r>
            <a:r>
              <a:rPr lang="en-US" baseline="30000" dirty="0"/>
              <a:t>-19</a:t>
            </a:r>
            <a:r>
              <a:rPr lang="en-US" dirty="0"/>
              <a:t>  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0" grpId="0" autoUpdateAnimBg="0"/>
      <p:bldP spid="32154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31AE-2208-B543-8273-3C2CD7FD20B5}" type="slidenum">
              <a:rPr lang="en-US"/>
              <a:pPr/>
              <a:t>11</a:t>
            </a:fld>
            <a:endParaRPr lang="en-US" sz="900" b="0"/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915400" cy="9144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Atomic </a:t>
            </a:r>
            <a:r>
              <a:rPr lang="en-US" dirty="0">
                <a:solidFill>
                  <a:schemeClr val="accent2"/>
                </a:solidFill>
              </a:rPr>
              <a:t>Spectra </a:t>
            </a:r>
            <a:endParaRPr lang="en-US" dirty="0"/>
          </a:p>
        </p:txBody>
      </p:sp>
      <p:sp>
        <p:nvSpPr>
          <p:cNvPr id="248835" name="Rectangle 3"/>
          <p:cNvSpPr>
            <a:spLocks noChangeArrowheads="1"/>
          </p:cNvSpPr>
          <p:nvPr/>
        </p:nvSpPr>
        <p:spPr bwMode="auto">
          <a:xfrm>
            <a:off x="228600" y="1143000"/>
            <a:ext cx="8382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just" eaLnBrk="1" hangingPunct="1">
              <a:lnSpc>
                <a:spcPct val="105000"/>
              </a:lnSpc>
            </a:pP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Atomic emission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spectra</a:t>
            </a:r>
            <a:r>
              <a:rPr lang="en-US" b="1" dirty="0"/>
              <a:t> </a:t>
            </a:r>
            <a:r>
              <a:rPr lang="en-US" dirty="0"/>
              <a:t>provided significant </a:t>
            </a:r>
          </a:p>
          <a:p>
            <a:pPr algn="just" eaLnBrk="1" hangingPunct="1">
              <a:lnSpc>
                <a:spcPct val="105000"/>
              </a:lnSpc>
            </a:pPr>
            <a:r>
              <a:rPr lang="en-US" dirty="0"/>
              <a:t>contributions to the modern picture of atomic structure</a:t>
            </a:r>
            <a:endParaRPr lang="en-US" sz="3200" b="1" dirty="0">
              <a:solidFill>
                <a:srgbClr val="FFFF00"/>
              </a:solidFill>
              <a:latin typeface="Garamond" charset="0"/>
            </a:endParaRPr>
          </a:p>
        </p:txBody>
      </p:sp>
      <p:sp>
        <p:nvSpPr>
          <p:cNvPr id="248838" name="Rectangle 6"/>
          <p:cNvSpPr>
            <a:spLocks noChangeArrowheads="1"/>
          </p:cNvSpPr>
          <p:nvPr/>
        </p:nvSpPr>
        <p:spPr bwMode="auto">
          <a:xfrm>
            <a:off x="2743200" y="2743200"/>
            <a:ext cx="60960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Radiation composed of only one wavelength is called</a:t>
            </a:r>
            <a:r>
              <a:rPr lang="en-US" b="1"/>
              <a:t>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monochromatic</a:t>
            </a:r>
            <a:endParaRPr lang="en-US" b="1"/>
          </a:p>
          <a:p>
            <a:endParaRPr lang="en-US" b="1"/>
          </a:p>
          <a:p>
            <a:r>
              <a:rPr lang="en-US"/>
              <a:t>Radiation that spans a whole array of different wavelengths is called</a:t>
            </a:r>
            <a:r>
              <a:rPr lang="en-US" b="1"/>
              <a:t>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continuous</a:t>
            </a:r>
            <a:endParaRPr lang="en-US" b="1"/>
          </a:p>
          <a:p>
            <a:endParaRPr lang="en-US" b="1"/>
          </a:p>
          <a:p>
            <a:r>
              <a:rPr lang="en-US"/>
              <a:t>White light can be separated into a continuous</a:t>
            </a:r>
            <a:r>
              <a:rPr lang="en-US" b="1"/>
              <a:t>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spectrum</a:t>
            </a:r>
            <a:r>
              <a:rPr lang="en-US" b="1"/>
              <a:t> </a:t>
            </a:r>
            <a:r>
              <a:rPr lang="en-US"/>
              <a:t>of colors.</a:t>
            </a:r>
          </a:p>
          <a:p>
            <a:endParaRPr lang="en-US" b="1"/>
          </a:p>
        </p:txBody>
      </p:sp>
      <p:pic>
        <p:nvPicPr>
          <p:cNvPr id="24883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97225"/>
            <a:ext cx="2921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48840" name="Picture 8" descr="bulb.psd                                                       00035765Macintosh HD                   B68B3351: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08" t="10229" r="27106" b="7938"/>
          <a:stretch>
            <a:fillRect/>
          </a:stretch>
        </p:blipFill>
        <p:spPr bwMode="auto">
          <a:xfrm>
            <a:off x="228600" y="2362200"/>
            <a:ext cx="2289175" cy="3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FB729-A7B7-7547-88B6-284C0AA904E2}" type="slidenum">
              <a:rPr lang="en-US"/>
              <a:pPr/>
              <a:t>12</a:t>
            </a:fld>
            <a:endParaRPr lang="en-US" sz="900" b="0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915400" cy="9144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Atomic </a:t>
            </a:r>
            <a:r>
              <a:rPr lang="en-US" dirty="0">
                <a:solidFill>
                  <a:schemeClr val="accent2"/>
                </a:solidFill>
              </a:rPr>
              <a:t>Spectra 2</a:t>
            </a:r>
            <a:endParaRPr lang="en-US" dirty="0"/>
          </a:p>
        </p:txBody>
      </p:sp>
      <p:pic>
        <p:nvPicPr>
          <p:cNvPr id="251909" name="Picture 5" descr="C:\My Documents\Matter2000\Chap 06\Fg06_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6553200" cy="53975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08B3-95F0-1A45-A262-B713B0858F30}" type="slidenum">
              <a:rPr lang="en-US"/>
              <a:pPr/>
              <a:t>13</a:t>
            </a:fld>
            <a:endParaRPr lang="en-US" sz="900" b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915400" cy="9144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Emission Spectroscopy </a:t>
            </a:r>
            <a:endParaRPr lang="en-US" dirty="0"/>
          </a:p>
        </p:txBody>
      </p:sp>
      <p:sp>
        <p:nvSpPr>
          <p:cNvPr id="336898" name="Rectangle 2"/>
          <p:cNvSpPr>
            <a:spLocks noChangeArrowheads="1"/>
          </p:cNvSpPr>
          <p:nvPr/>
        </p:nvSpPr>
        <p:spPr bwMode="auto">
          <a:xfrm>
            <a:off x="228600" y="1524000"/>
            <a:ext cx="8686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b="1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990600"/>
            <a:ext cx="7010400" cy="2522538"/>
            <a:chOff x="85" y="1632"/>
            <a:chExt cx="5579" cy="2619"/>
          </a:xfrm>
        </p:grpSpPr>
        <p:pic>
          <p:nvPicPr>
            <p:cNvPr id="336902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" y="1632"/>
              <a:ext cx="5579" cy="2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336903" name="Text Box 7"/>
            <p:cNvSpPr txBox="1">
              <a:spLocks noChangeArrowheads="1"/>
            </p:cNvSpPr>
            <p:nvPr/>
          </p:nvSpPr>
          <p:spPr bwMode="auto">
            <a:xfrm>
              <a:off x="2063" y="3648"/>
              <a:ext cx="1631" cy="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bg1"/>
                  </a:solidFill>
                </a:rPr>
                <a:t>Na line (589 nm): 3</a:t>
              </a:r>
              <a:r>
                <a:rPr lang="en-US" sz="1600" b="1" i="1">
                  <a:solidFill>
                    <a:schemeClr val="bg1"/>
                  </a:solidFill>
                </a:rPr>
                <a:t>p</a:t>
              </a:r>
              <a:r>
                <a:rPr lang="en-US" sz="1600" b="1">
                  <a:solidFill>
                    <a:schemeClr val="bg1"/>
                  </a:solidFill>
                </a:rPr>
                <a:t> </a:t>
              </a:r>
              <a:r>
                <a:rPr lang="en-US" sz="1600" b="1">
                  <a:solidFill>
                    <a:schemeClr val="bg1"/>
                  </a:solidFill>
                  <a:sym typeface="Symbol" charset="0"/>
                </a:rPr>
                <a:t></a:t>
              </a:r>
              <a:r>
                <a:rPr lang="en-US" sz="1600" b="1">
                  <a:solidFill>
                    <a:schemeClr val="bg1"/>
                  </a:solidFill>
                </a:rPr>
                <a:t> 3</a:t>
              </a:r>
              <a:r>
                <a:rPr lang="en-US" sz="1600" b="1" i="1">
                  <a:solidFill>
                    <a:schemeClr val="bg1"/>
                  </a:solidFill>
                </a:rPr>
                <a:t>s</a:t>
              </a:r>
              <a:r>
                <a:rPr lang="en-US" sz="1600" b="1">
                  <a:solidFill>
                    <a:schemeClr val="bg1"/>
                  </a:solidFill>
                </a:rPr>
                <a:t> transition</a:t>
              </a:r>
            </a:p>
          </p:txBody>
        </p:sp>
        <p:sp>
          <p:nvSpPr>
            <p:cNvPr id="336904" name="Text Box 8"/>
            <p:cNvSpPr txBox="1">
              <a:spLocks noChangeArrowheads="1"/>
            </p:cNvSpPr>
            <p:nvPr/>
          </p:nvSpPr>
          <p:spPr bwMode="auto">
            <a:xfrm>
              <a:off x="144" y="3611"/>
              <a:ext cx="1631" cy="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bg1"/>
                  </a:solidFill>
                </a:rPr>
                <a:t>Li line: 2</a:t>
              </a:r>
              <a:r>
                <a:rPr lang="en-US" sz="1600" b="1" i="1">
                  <a:solidFill>
                    <a:schemeClr val="bg1"/>
                  </a:solidFill>
                </a:rPr>
                <a:t>p</a:t>
              </a:r>
              <a:r>
                <a:rPr lang="en-US" sz="1600" b="1">
                  <a:solidFill>
                    <a:schemeClr val="bg1"/>
                  </a:solidFill>
                </a:rPr>
                <a:t> </a:t>
              </a:r>
              <a:r>
                <a:rPr lang="en-US" sz="1600" b="1">
                  <a:solidFill>
                    <a:schemeClr val="bg1"/>
                  </a:solidFill>
                  <a:sym typeface="Symbol" charset="0"/>
                </a:rPr>
                <a:t></a:t>
              </a:r>
              <a:r>
                <a:rPr lang="en-US" sz="1600" b="1">
                  <a:solidFill>
                    <a:schemeClr val="bg1"/>
                  </a:solidFill>
                </a:rPr>
                <a:t> 2</a:t>
              </a:r>
              <a:r>
                <a:rPr lang="en-US" sz="1600" b="1" i="1">
                  <a:solidFill>
                    <a:schemeClr val="bg1"/>
                  </a:solidFill>
                </a:rPr>
                <a:t>s</a:t>
              </a:r>
              <a:r>
                <a:rPr lang="en-US" sz="1600" b="1">
                  <a:solidFill>
                    <a:schemeClr val="bg1"/>
                  </a:solidFill>
                </a:rPr>
                <a:t> transition</a:t>
              </a:r>
            </a:p>
          </p:txBody>
        </p:sp>
        <p:sp>
          <p:nvSpPr>
            <p:cNvPr id="336905" name="Text Box 9"/>
            <p:cNvSpPr txBox="1">
              <a:spLocks noChangeArrowheads="1"/>
            </p:cNvSpPr>
            <p:nvPr/>
          </p:nvSpPr>
          <p:spPr bwMode="auto">
            <a:xfrm>
              <a:off x="3936" y="3646"/>
              <a:ext cx="1632" cy="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bg1"/>
                  </a:solidFill>
                </a:rPr>
                <a:t>K line: 4</a:t>
              </a:r>
              <a:r>
                <a:rPr lang="en-US" sz="1600" b="1" i="1">
                  <a:solidFill>
                    <a:schemeClr val="bg1"/>
                  </a:solidFill>
                </a:rPr>
                <a:t>p</a:t>
              </a:r>
              <a:r>
                <a:rPr lang="en-US" sz="1600" b="1">
                  <a:solidFill>
                    <a:schemeClr val="bg1"/>
                  </a:solidFill>
                </a:rPr>
                <a:t> </a:t>
              </a:r>
              <a:r>
                <a:rPr lang="en-US" sz="1600" b="1">
                  <a:solidFill>
                    <a:schemeClr val="bg1"/>
                  </a:solidFill>
                  <a:sym typeface="Symbol" charset="0"/>
                </a:rPr>
                <a:t></a:t>
              </a:r>
              <a:r>
                <a:rPr lang="en-US" sz="1600" b="1">
                  <a:solidFill>
                    <a:schemeClr val="bg1"/>
                  </a:solidFill>
                </a:rPr>
                <a:t> 4</a:t>
              </a:r>
              <a:r>
                <a:rPr lang="en-US" sz="1600" b="1" i="1">
                  <a:solidFill>
                    <a:schemeClr val="bg1"/>
                  </a:solidFill>
                </a:rPr>
                <a:t>s</a:t>
              </a:r>
              <a:r>
                <a:rPr lang="en-US" sz="1600" b="1">
                  <a:solidFill>
                    <a:schemeClr val="bg1"/>
                  </a:solidFill>
                </a:rPr>
                <a:t> transition</a:t>
              </a:r>
            </a:p>
          </p:txBody>
        </p:sp>
      </p:grpSp>
      <p:sp>
        <p:nvSpPr>
          <p:cNvPr id="336907" name="Text Box 11"/>
          <p:cNvSpPr txBox="1">
            <a:spLocks noChangeArrowheads="1"/>
          </p:cNvSpPr>
          <p:nvPr/>
        </p:nvSpPr>
        <p:spPr bwMode="auto">
          <a:xfrm>
            <a:off x="266700" y="3810000"/>
            <a:ext cx="8610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emission spectroscopy</a:t>
            </a:r>
            <a:r>
              <a:rPr lang="en-US"/>
              <a:t>, light of certain wavelengths is emitted as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excited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electrons drop down from higher energy levels.</a:t>
            </a:r>
          </a:p>
          <a:p>
            <a:pPr>
              <a:spcBef>
                <a:spcPct val="50000"/>
              </a:spcBef>
            </a:pPr>
            <a:r>
              <a:rPr lang="en-US"/>
              <a:t>The spectrum is examined to see the wavelengths emitted.</a:t>
            </a:r>
          </a:p>
        </p:txBody>
      </p:sp>
      <p:pic>
        <p:nvPicPr>
          <p:cNvPr id="336908" name="Picture 12" descr="hydrogenspectra.jpg                                            00035765Macintosh HD                   B68B3351: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5" b="63120"/>
          <a:stretch>
            <a:fillRect/>
          </a:stretch>
        </p:blipFill>
        <p:spPr bwMode="auto">
          <a:xfrm rot="-10800000">
            <a:off x="1295400" y="5334000"/>
            <a:ext cx="551338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E233-7C14-154B-B3EE-F4CF5FF702BF}" type="slidenum">
              <a:rPr lang="en-US"/>
              <a:pPr/>
              <a:t>14</a:t>
            </a:fld>
            <a:endParaRPr lang="en-US" sz="900" b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915400" cy="9144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Absorption Spectroscopy</a:t>
            </a:r>
            <a:endParaRPr lang="en-US"/>
          </a:p>
        </p:txBody>
      </p:sp>
      <p:sp>
        <p:nvSpPr>
          <p:cNvPr id="337922" name="Rectangle 2"/>
          <p:cNvSpPr>
            <a:spLocks noChangeArrowheads="1"/>
          </p:cNvSpPr>
          <p:nvPr/>
        </p:nvSpPr>
        <p:spPr bwMode="auto">
          <a:xfrm>
            <a:off x="228600" y="1524000"/>
            <a:ext cx="8686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b="1"/>
          </a:p>
        </p:txBody>
      </p:sp>
      <p:pic>
        <p:nvPicPr>
          <p:cNvPr id="337930" name="Picture 10" descr="&#10;Absorption                                                     00035765Macintosh HD                   B68B3351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647858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31" name="Text Box 11"/>
          <p:cNvSpPr txBox="1">
            <a:spLocks noChangeArrowheads="1"/>
          </p:cNvSpPr>
          <p:nvPr/>
        </p:nvSpPr>
        <p:spPr bwMode="auto">
          <a:xfrm>
            <a:off x="228600" y="2362200"/>
            <a:ext cx="86106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absorption spectroscopy</a:t>
            </a:r>
            <a:r>
              <a:rPr lang="en-US"/>
              <a:t>, light of certain wavelengths is absorbed and electrons are promoted to higher energy levels.</a:t>
            </a:r>
          </a:p>
          <a:p>
            <a:pPr>
              <a:spcBef>
                <a:spcPct val="50000"/>
              </a:spcBef>
            </a:pPr>
            <a:r>
              <a:rPr lang="en-US"/>
              <a:t>The spectrum is examined to see which wavelengths have been absorbed.</a:t>
            </a:r>
          </a:p>
        </p:txBody>
      </p:sp>
      <p:pic>
        <p:nvPicPr>
          <p:cNvPr id="337932" name="Picture 12" descr="hydrogenspectra.jpg                                            00035765Macintosh HD                   B68B3351: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9" b="25374"/>
          <a:stretch>
            <a:fillRect/>
          </a:stretch>
        </p:blipFill>
        <p:spPr bwMode="auto">
          <a:xfrm>
            <a:off x="1828800" y="3810000"/>
            <a:ext cx="73152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33" name="Text Box 13"/>
          <p:cNvSpPr txBox="1">
            <a:spLocks noChangeArrowheads="1"/>
          </p:cNvSpPr>
          <p:nvPr/>
        </p:nvSpPr>
        <p:spPr bwMode="auto">
          <a:xfrm>
            <a:off x="304800" y="5029200"/>
            <a:ext cx="8534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intensity</a:t>
            </a:r>
            <a:r>
              <a:rPr lang="en-US"/>
              <a:t> of the light absorbed is proportional to the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quantity</a:t>
            </a:r>
            <a:r>
              <a:rPr lang="en-US"/>
              <a:t> of the atoms/ions in the sample. Calibration samples can be prepared, intensities measured and unknown concentrations determined (PPA)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D0AB5-C707-B64B-8F0C-D0BE890F0EB0}" type="slidenum">
              <a:rPr lang="en-US"/>
              <a:pPr/>
              <a:t>15</a:t>
            </a:fld>
            <a:endParaRPr lang="en-US" sz="900" b="0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915400" cy="9144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Hydrogen Emission Spectrum</a:t>
            </a:r>
            <a:endParaRPr lang="en-US"/>
          </a:p>
        </p:txBody>
      </p:sp>
      <p:pic>
        <p:nvPicPr>
          <p:cNvPr id="324613" name="Picture 5" descr="hydrogen.psd                                                   00035765Macintosh HD                   B68B3351: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4000" contrast="-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924800" cy="447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D303-8CDD-E24E-B8B2-467FE9F86D05}" type="slidenum">
              <a:rPr lang="en-US"/>
              <a:pPr/>
              <a:t>16</a:t>
            </a:fld>
            <a:endParaRPr lang="en-US" sz="900" b="0"/>
          </a:p>
        </p:txBody>
      </p:sp>
      <p:sp>
        <p:nvSpPr>
          <p:cNvPr id="25702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915400" cy="9144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Line Spectra</a:t>
            </a:r>
            <a:endParaRPr lang="en-US"/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304800" y="1352550"/>
            <a:ext cx="8915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>
              <a:buFont typeface="Times" charset="0"/>
              <a:buNone/>
            </a:pPr>
            <a:r>
              <a:rPr lang="en-US" dirty="0"/>
              <a:t>The spectrum obtained when hydrogen atoms are</a:t>
            </a:r>
            <a:r>
              <a:rPr lang="en-US" b="1" dirty="0"/>
              <a:t> </a:t>
            </a:r>
          </a:p>
          <a:p>
            <a:pPr eaLnBrk="1" hangingPunct="1">
              <a:buFont typeface="Times" charset="0"/>
              <a:buNone/>
            </a:pP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excited</a:t>
            </a:r>
            <a:r>
              <a:rPr lang="en-US" b="1" dirty="0"/>
              <a:t> </a:t>
            </a:r>
            <a:r>
              <a:rPr lang="en-US" dirty="0"/>
              <a:t>shows four lines: red, blue-green, blue and indigo</a:t>
            </a:r>
            <a:endParaRPr lang="en-US" sz="2800" b="1" dirty="0"/>
          </a:p>
        </p:txBody>
      </p:sp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327025" y="4095750"/>
            <a:ext cx="85883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Bohr </a:t>
            </a:r>
            <a:r>
              <a:rPr lang="en-US" dirty="0"/>
              <a:t>deduced that the </a:t>
            </a:r>
            <a:r>
              <a:rPr lang="en-US" dirty="0" err="1"/>
              <a:t>colours</a:t>
            </a:r>
            <a:r>
              <a:rPr lang="en-US" dirty="0"/>
              <a:t> were due to the movement of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electrons</a:t>
            </a:r>
            <a:r>
              <a:rPr lang="en-US" b="1" dirty="0"/>
              <a:t> </a:t>
            </a:r>
            <a:r>
              <a:rPr lang="en-US" dirty="0"/>
              <a:t>from a higher energy level back to the </a:t>
            </a:r>
            <a:r>
              <a:rPr lang="ja-JP" altLang="en-US">
                <a:latin typeface="Arial"/>
              </a:rPr>
              <a:t>‘</a:t>
            </a:r>
            <a:r>
              <a:rPr lang="en-US" dirty="0"/>
              <a:t>ground state</a:t>
            </a:r>
            <a:r>
              <a:rPr lang="ja-JP" altLang="en-US">
                <a:latin typeface="Arial"/>
              </a:rPr>
              <a:t>’</a:t>
            </a:r>
            <a:r>
              <a:rPr lang="en-US" dirty="0"/>
              <a:t>.</a:t>
            </a:r>
          </a:p>
          <a:p>
            <a:endParaRPr lang="en-US" b="1" dirty="0"/>
          </a:p>
          <a:p>
            <a:pPr>
              <a:lnSpc>
                <a:spcPct val="90000"/>
              </a:lnSpc>
            </a:pPr>
            <a:r>
              <a:rPr lang="en-US" dirty="0"/>
              <a:t>The significance of a Line Spectrum is that it suggests that electrons can only occupy certain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fixed energy levels</a:t>
            </a:r>
            <a:endParaRPr lang="en-US" b="1" dirty="0"/>
          </a:p>
        </p:txBody>
      </p:sp>
      <p:pic>
        <p:nvPicPr>
          <p:cNvPr id="257031" name="Picture 7" descr="hydrogenspectra.jpg                                            00035765Macintosh HD                   B68B3351: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96"/>
          <a:stretch>
            <a:fillRect/>
          </a:stretch>
        </p:blipFill>
        <p:spPr bwMode="auto">
          <a:xfrm>
            <a:off x="328613" y="2554288"/>
            <a:ext cx="8485187" cy="116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Bohr</a:t>
            </a:r>
            <a:r>
              <a:rPr lang="ja-JP" altLang="en-US">
                <a:solidFill>
                  <a:schemeClr val="accent2"/>
                </a:solidFill>
                <a:latin typeface="Arial"/>
              </a:rPr>
              <a:t>’</a:t>
            </a:r>
            <a:r>
              <a:rPr lang="en-US">
                <a:solidFill>
                  <a:schemeClr val="accent2"/>
                </a:solidFill>
              </a:rPr>
              <a:t>s Model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B133-4EFB-B548-84AC-B81ECF00ED37}" type="slidenum">
              <a:rPr lang="en-US"/>
              <a:pPr/>
              <a:t>17</a:t>
            </a:fld>
            <a:endParaRPr lang="en-US" sz="900" b="0"/>
          </a:p>
        </p:txBody>
      </p:sp>
      <p:pic>
        <p:nvPicPr>
          <p:cNvPr id="253961" name="Picture 9" descr="model-bohr-2.jpg                                               00035765Macintosh HD                   B68B3351: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9350"/>
            <a:ext cx="4724400" cy="380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3962" name="Text Box 10"/>
          <p:cNvSpPr txBox="1">
            <a:spLocks noChangeArrowheads="1"/>
          </p:cNvSpPr>
          <p:nvPr/>
        </p:nvSpPr>
        <p:spPr bwMode="auto">
          <a:xfrm>
            <a:off x="5181600" y="2528888"/>
            <a:ext cx="3657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These fixed energy levels are what we have always called our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 shells</a:t>
            </a:r>
            <a:endParaRPr lang="en-US"/>
          </a:p>
        </p:txBody>
      </p:sp>
      <p:sp>
        <p:nvSpPr>
          <p:cNvPr id="253963" name="Text Box 11"/>
          <p:cNvSpPr txBox="1">
            <a:spLocks noChangeArrowheads="1"/>
          </p:cNvSpPr>
          <p:nvPr/>
        </p:nvSpPr>
        <p:spPr bwMode="auto">
          <a:xfrm>
            <a:off x="342900" y="5189538"/>
            <a:ext cx="84582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b="1" i="1" dirty="0"/>
              <a:t>A photon of light is emitted or absorbed when an electron changes from one energy level (shell) to another.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2297-F62E-154B-9A7B-53092E22DB5E}" type="slidenum">
              <a:rPr lang="en-US"/>
              <a:pPr/>
              <a:t>18</a:t>
            </a:fld>
            <a:endParaRPr lang="en-US" sz="900" b="0"/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915400" cy="9144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Emission Spectroscopy 2</a:t>
            </a:r>
            <a:endParaRPr lang="en-US"/>
          </a:p>
        </p:txBody>
      </p:sp>
      <p:sp>
        <p:nvSpPr>
          <p:cNvPr id="338946" name="Rectangle 2"/>
          <p:cNvSpPr>
            <a:spLocks noChangeArrowheads="1"/>
          </p:cNvSpPr>
          <p:nvPr/>
        </p:nvSpPr>
        <p:spPr bwMode="auto">
          <a:xfrm>
            <a:off x="228600" y="1524000"/>
            <a:ext cx="8686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b="1"/>
          </a:p>
        </p:txBody>
      </p:sp>
      <p:pic>
        <p:nvPicPr>
          <p:cNvPr id="338953" name="Picture 9" descr="Emission                                                       00035765Macintosh HD                   B68B3351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953000"/>
            <a:ext cx="6478588" cy="116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954" name="Text Box 10"/>
          <p:cNvSpPr txBox="1">
            <a:spLocks noChangeArrowheads="1"/>
          </p:cNvSpPr>
          <p:nvPr/>
        </p:nvSpPr>
        <p:spPr bwMode="auto">
          <a:xfrm>
            <a:off x="152400" y="1250950"/>
            <a:ext cx="86106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Each element provides a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characteristic spectrum</a:t>
            </a:r>
            <a:r>
              <a:rPr lang="en-US"/>
              <a:t> which can                  be used to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identify</a:t>
            </a:r>
            <a:r>
              <a:rPr lang="en-US"/>
              <a:t> the element. Analysing light from stars etc, tell us a lot about the elements present.</a:t>
            </a:r>
          </a:p>
          <a:p>
            <a:pPr>
              <a:spcBef>
                <a:spcPct val="50000"/>
              </a:spcBef>
            </a:pPr>
            <a:r>
              <a:rPr lang="en-US"/>
              <a:t>The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intensity</a:t>
            </a:r>
            <a:r>
              <a:rPr lang="en-US"/>
              <a:t> of a particularly strong line in an element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spectrum can be measured. The </a:t>
            </a:r>
            <a:r>
              <a:rPr lang="en-US" b="1" i="1"/>
              <a:t>intensity</a:t>
            </a:r>
            <a:r>
              <a:rPr lang="en-US"/>
              <a:t> of the light emitted is proportional to the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quantity</a:t>
            </a:r>
            <a:r>
              <a:rPr lang="en-US"/>
              <a:t> of the atoms/ions in the sample. </a:t>
            </a:r>
            <a:r>
              <a:rPr lang="en-US" b="1" i="1"/>
              <a:t>Calibration samples</a:t>
            </a:r>
            <a:r>
              <a:rPr lang="en-US"/>
              <a:t> can be prepared, intensities measured and unknown concentrations determined.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Analytical tool</a:t>
            </a:r>
            <a:r>
              <a:rPr lang="en-US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How much of an element?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B133-4EFB-B548-84AC-B81ECF00ED37}" type="slidenum">
              <a:rPr lang="en-US"/>
              <a:pPr/>
              <a:t>19</a:t>
            </a:fld>
            <a:endParaRPr lang="en-US" sz="900" b="0"/>
          </a:p>
        </p:txBody>
      </p:sp>
      <p:sp>
        <p:nvSpPr>
          <p:cNvPr id="253963" name="Text Box 11"/>
          <p:cNvSpPr txBox="1">
            <a:spLocks noChangeArrowheads="1"/>
          </p:cNvSpPr>
          <p:nvPr/>
        </p:nvSpPr>
        <p:spPr bwMode="auto">
          <a:xfrm>
            <a:off x="0" y="980728"/>
            <a:ext cx="7668344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b="1" i="1" dirty="0" smtClean="0"/>
              <a:t>If a blank or reference sample is introduced, it is possible to quantify how much of an element is present in a sample, as the intensity of light absorbed will be proportional to concentration.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2996952"/>
            <a:ext cx="561662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948264" y="4149080"/>
            <a:ext cx="122413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b="1" i="1" dirty="0" smtClean="0"/>
              <a:t>A </a:t>
            </a:r>
            <a:r>
              <a:rPr lang="en-US" b="1" i="1" dirty="0" err="1" smtClean="0">
                <a:latin typeface="Symbol" pitchFamily="18" charset="2"/>
              </a:rPr>
              <a:t>a</a:t>
            </a:r>
            <a:r>
              <a:rPr lang="en-US" b="1" i="1" dirty="0" smtClean="0"/>
              <a:t> C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1.bp.blogspot.com/-vdkyEnhh3f4/VhwXseFSoTI/AAAAAAAAAII/TPPnHCrfYHw/s320/shells_and_orbita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143" y="846138"/>
            <a:ext cx="6407713" cy="420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5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Lithium, atomic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-50203"/>
            <a:ext cx="7195638" cy="693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41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algn="just"/>
            <a:r>
              <a:rPr lang="en-US">
                <a:solidFill>
                  <a:schemeClr val="accent2"/>
                </a:solidFill>
              </a:rPr>
              <a:t>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1905000" cy="228600"/>
          </a:xfrm>
        </p:spPr>
        <p:txBody>
          <a:bodyPr/>
          <a:lstStyle/>
          <a:p>
            <a:fld id="{F807C618-0F86-334C-8822-91F8A3EA994D}" type="slidenum">
              <a:rPr lang="en-US"/>
              <a:pPr/>
              <a:t>4</a:t>
            </a:fld>
            <a:endParaRPr lang="en-US" sz="900" b="0"/>
          </a:p>
        </p:txBody>
      </p:sp>
      <p:pic>
        <p:nvPicPr>
          <p:cNvPr id="21095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12800"/>
            <a:ext cx="5638800" cy="375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10955" name="Text Box 11"/>
          <p:cNvSpPr txBox="1">
            <a:spLocks noChangeArrowheads="1"/>
          </p:cNvSpPr>
          <p:nvPr/>
        </p:nvSpPr>
        <p:spPr bwMode="auto">
          <a:xfrm>
            <a:off x="342900" y="4572000"/>
            <a:ext cx="8458200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This topic describes the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Electromagnetic Spectrum</a:t>
            </a:r>
            <a:r>
              <a:rPr lang="en-US" dirty="0"/>
              <a:t> and how it can interact with atoms,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Spectroscopy</a:t>
            </a:r>
            <a:r>
              <a:rPr lang="en-US" dirty="0"/>
              <a:t>.</a:t>
            </a:r>
          </a:p>
          <a:p>
            <a:pPr>
              <a:spcBef>
                <a:spcPct val="50000"/>
              </a:spcBef>
            </a:pPr>
            <a:r>
              <a:rPr lang="en-US" dirty="0"/>
              <a:t>Much information about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Electronic Structure</a:t>
            </a:r>
            <a:r>
              <a:rPr lang="en-US" dirty="0"/>
              <a:t> comes from spectroscopic evidence.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algn="just"/>
            <a:r>
              <a:rPr lang="en-US">
                <a:solidFill>
                  <a:schemeClr val="accent2"/>
                </a:solidFill>
              </a:rPr>
              <a:t>The Wave Nature of Light</a:t>
            </a:r>
            <a:endParaRPr lang="en-US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895600" y="1066800"/>
            <a:ext cx="5486400" cy="48768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b="0" dirty="0"/>
              <a:t>All waves have a characteristic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wavelength</a:t>
            </a:r>
            <a:r>
              <a:rPr lang="en-US" sz="2000" b="0" dirty="0"/>
              <a:t>,</a:t>
            </a:r>
            <a:r>
              <a:rPr lang="en-US" sz="2000" dirty="0"/>
              <a:t> </a:t>
            </a:r>
            <a:r>
              <a:rPr lang="en-US" sz="2000" dirty="0">
                <a:latin typeface="Symbol" charset="0"/>
              </a:rPr>
              <a:t>l</a:t>
            </a:r>
            <a:r>
              <a:rPr lang="en-US" sz="2000" b="0" dirty="0"/>
              <a:t>,</a:t>
            </a:r>
            <a:r>
              <a:rPr lang="en-US" sz="2000" dirty="0"/>
              <a:t> </a:t>
            </a:r>
            <a:r>
              <a:rPr lang="en-US" sz="2000" b="0" dirty="0"/>
              <a:t>measured in </a:t>
            </a:r>
            <a:r>
              <a:rPr lang="en-US" sz="2000" b="0" dirty="0" err="1"/>
              <a:t>metres</a:t>
            </a:r>
            <a:r>
              <a:rPr lang="en-US" sz="2000" dirty="0"/>
              <a:t> (m)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b="0" dirty="0"/>
              <a:t>to </a:t>
            </a:r>
            <a:r>
              <a:rPr lang="en-US" sz="2000" b="0" dirty="0" err="1"/>
              <a:t>nanometres</a:t>
            </a:r>
            <a:r>
              <a:rPr lang="en-US" sz="2000" dirty="0"/>
              <a:t> (nm)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2000" b="0" dirty="0"/>
              <a:t>The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frequency</a:t>
            </a:r>
            <a:r>
              <a:rPr lang="en-US" sz="2000" b="0" dirty="0"/>
              <a:t>, </a:t>
            </a:r>
            <a:r>
              <a:rPr lang="en-US" sz="2000" dirty="0">
                <a:latin typeface="Symbol" charset="0"/>
              </a:rPr>
              <a:t>n</a:t>
            </a:r>
            <a:r>
              <a:rPr lang="en-US" sz="2000" b="0" dirty="0"/>
              <a:t>,</a:t>
            </a:r>
            <a:r>
              <a:rPr lang="en-US" sz="2000" dirty="0"/>
              <a:t> </a:t>
            </a:r>
            <a:r>
              <a:rPr lang="en-US" sz="2000" b="0" dirty="0"/>
              <a:t>of a wave is the number of waves which pass a point in one second measured in</a:t>
            </a:r>
            <a:r>
              <a:rPr lang="en-US" sz="2000" dirty="0"/>
              <a:t> Hertz (Hz) </a:t>
            </a:r>
            <a:r>
              <a:rPr lang="en-US" sz="2000" b="0" dirty="0"/>
              <a:t>or per seconds</a:t>
            </a:r>
            <a:r>
              <a:rPr lang="en-US" sz="2000" dirty="0"/>
              <a:t> (s</a:t>
            </a:r>
            <a:r>
              <a:rPr lang="en-US" sz="2000" baseline="30000" dirty="0"/>
              <a:t>-1</a:t>
            </a:r>
            <a:r>
              <a:rPr lang="en-US" sz="2000" dirty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2000" b="0" dirty="0"/>
              <a:t>The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speed</a:t>
            </a:r>
            <a:r>
              <a:rPr lang="en-US" sz="2000" dirty="0"/>
              <a:t> </a:t>
            </a:r>
            <a:r>
              <a:rPr lang="en-US" sz="2000" b="0" dirty="0"/>
              <a:t>of a wave,</a:t>
            </a:r>
            <a:r>
              <a:rPr lang="en-US" sz="2000" dirty="0"/>
              <a:t> </a:t>
            </a:r>
            <a:r>
              <a:rPr lang="en-US" sz="2000" i="1" dirty="0"/>
              <a:t>c</a:t>
            </a:r>
            <a:r>
              <a:rPr lang="en-US" sz="2000" b="0" dirty="0"/>
              <a:t>, is given by its frequency multiplied by its wavelength: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dirty="0"/>
              <a:t> 			</a:t>
            </a:r>
            <a:r>
              <a:rPr lang="en-US" sz="2800" i="1" dirty="0"/>
              <a:t>c</a:t>
            </a:r>
            <a:r>
              <a:rPr lang="en-US" sz="2800" dirty="0"/>
              <a:t> = </a:t>
            </a:r>
            <a:r>
              <a:rPr lang="en-US" sz="2800" dirty="0" err="1">
                <a:latin typeface="Symbol" charset="0"/>
              </a:rPr>
              <a:t>nl</a:t>
            </a:r>
            <a:endParaRPr lang="en-US" sz="2000" dirty="0">
              <a:latin typeface="Symbo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000" b="0" dirty="0"/>
              <a:t>For light,</a:t>
            </a:r>
            <a:r>
              <a:rPr lang="en-US" sz="2000" dirty="0"/>
              <a:t> </a:t>
            </a:r>
            <a:r>
              <a:rPr lang="en-US" sz="2000" i="1" dirty="0"/>
              <a:t>c</a:t>
            </a:r>
            <a:r>
              <a:rPr lang="en-US" sz="2000" dirty="0"/>
              <a:t> = </a:t>
            </a:r>
            <a:r>
              <a:rPr lang="en-US" sz="2000" i="1" dirty="0"/>
              <a:t>3.00 x 10</a:t>
            </a:r>
            <a:r>
              <a:rPr lang="en-US" sz="2000" i="1" baseline="30000" dirty="0"/>
              <a:t>8</a:t>
            </a:r>
            <a:r>
              <a:rPr lang="en-US" sz="2000" i="1" dirty="0"/>
              <a:t> ms</a:t>
            </a:r>
            <a:r>
              <a:rPr lang="en-US" sz="2000" i="1" baseline="30000" dirty="0"/>
              <a:t>-1</a:t>
            </a: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sz="2000" b="0" dirty="0"/>
              <a:t>Another unit of </a:t>
            </a:r>
            <a:r>
              <a:rPr lang="ja-JP" altLang="en-US" sz="2000" b="0">
                <a:latin typeface="Arial"/>
              </a:rPr>
              <a:t>‘</a:t>
            </a:r>
            <a:r>
              <a:rPr lang="en-US" sz="2000" b="0" dirty="0"/>
              <a:t>frequency</a:t>
            </a:r>
            <a:r>
              <a:rPr lang="ja-JP" altLang="en-US" sz="2000" b="0">
                <a:latin typeface="Arial"/>
              </a:rPr>
              <a:t>’</a:t>
            </a:r>
            <a:r>
              <a:rPr lang="en-US" sz="2000" b="0" dirty="0"/>
              <a:t> used in spectroscopy is the</a:t>
            </a:r>
            <a:r>
              <a:rPr lang="en-US" sz="2000" dirty="0"/>
              <a:t> </a:t>
            </a:r>
            <a:r>
              <a:rPr lang="en-US" sz="20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wavenumber</a:t>
            </a:r>
            <a:r>
              <a:rPr lang="en-US" sz="2000" dirty="0"/>
              <a:t> (1/</a:t>
            </a:r>
            <a:r>
              <a:rPr lang="en-US" sz="2000" dirty="0">
                <a:latin typeface="Symbol" charset="0"/>
              </a:rPr>
              <a:t>l</a:t>
            </a:r>
            <a:r>
              <a:rPr lang="en-US" sz="2000" dirty="0"/>
              <a:t>),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</a:t>
            </a:r>
            <a:r>
              <a:rPr lang="en-US" sz="2000" dirty="0"/>
              <a:t>        </a:t>
            </a:r>
            <a:r>
              <a:rPr lang="en-US" sz="2000" b="0" dirty="0"/>
              <a:t>, measured in</a:t>
            </a:r>
            <a:r>
              <a:rPr lang="en-US" sz="2000" dirty="0"/>
              <a:t> m</a:t>
            </a:r>
            <a:r>
              <a:rPr lang="en-US" sz="2000" baseline="30000" dirty="0"/>
              <a:t>-1</a:t>
            </a:r>
            <a:r>
              <a:rPr lang="en-US" sz="2000" dirty="0"/>
              <a:t> </a:t>
            </a:r>
            <a:r>
              <a:rPr lang="en-US" sz="2000" b="0" dirty="0"/>
              <a:t>or </a:t>
            </a:r>
            <a:r>
              <a:rPr lang="en-US" sz="2000" dirty="0"/>
              <a:t>cm</a:t>
            </a:r>
            <a:r>
              <a:rPr lang="en-US" sz="2000" baseline="30000" dirty="0"/>
              <a:t>-1</a:t>
            </a: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1800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1905000" cy="228600"/>
          </a:xfrm>
        </p:spPr>
        <p:txBody>
          <a:bodyPr/>
          <a:lstStyle/>
          <a:p>
            <a:fld id="{19D64E7D-802B-B042-A705-1A5C064465DC}" type="slidenum">
              <a:rPr lang="en-US"/>
              <a:pPr/>
              <a:t>5</a:t>
            </a:fld>
            <a:endParaRPr lang="en-US" sz="900" b="0"/>
          </a:p>
        </p:txBody>
      </p:sp>
      <p:pic>
        <p:nvPicPr>
          <p:cNvPr id="335877" name="Picture 5" descr="nu.gif                                                         00035765Macintosh HD                   B68B3351: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486400"/>
            <a:ext cx="301625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355600" y="1052736"/>
            <a:ext cx="2463800" cy="5119464"/>
            <a:chOff x="355600" y="1052736"/>
            <a:chExt cx="2463800" cy="5119464"/>
          </a:xfrm>
        </p:grpSpPr>
        <p:pic>
          <p:nvPicPr>
            <p:cNvPr id="335876" name="Picture 4" descr="C:\My Documents\Matter2000\Chap 06\Fg06_003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lum bright="-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600" y="1090613"/>
              <a:ext cx="2463800" cy="508158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683568" y="1052736"/>
              <a:ext cx="10391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Wavelength</a:t>
              </a:r>
              <a:endParaRPr lang="en-GB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63688" y="1124744"/>
              <a:ext cx="9525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Amplitude</a:t>
              </a:r>
              <a:endParaRPr lang="en-GB" sz="1400" dirty="0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4C676-C497-9840-8E87-A1BF10EFDB12}" type="slidenum">
              <a:rPr lang="en-US"/>
              <a:pPr/>
              <a:t>6</a:t>
            </a:fld>
            <a:endParaRPr lang="en-US" sz="900" b="0"/>
          </a:p>
        </p:txBody>
      </p:sp>
      <p:sp>
        <p:nvSpPr>
          <p:cNvPr id="24372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915400" cy="9144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Electromagnetic Radiation</a:t>
            </a:r>
            <a:endParaRPr lang="en-US"/>
          </a:p>
        </p:txBody>
      </p:sp>
      <p:pic>
        <p:nvPicPr>
          <p:cNvPr id="243717" name="Picture 5" descr="C:\My Documents\Matter2000\Chap 06\Fg06_00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03400"/>
            <a:ext cx="7621588" cy="4445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3" name="Rectangle 7"/>
          <p:cNvSpPr>
            <a:spLocks noGrp="1" noChangeArrowheads="1"/>
          </p:cNvSpPr>
          <p:nvPr>
            <p:ph type="title"/>
          </p:nvPr>
        </p:nvSpPr>
        <p:spPr>
          <a:xfrm>
            <a:off x="114300" y="152400"/>
            <a:ext cx="8915400" cy="9144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The Particle Nature of Light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2466-C4DA-C34B-830A-E818DF009AA1}" type="slidenum">
              <a:rPr lang="en-US"/>
              <a:pPr/>
              <a:t>7</a:t>
            </a:fld>
            <a:endParaRPr lang="en-US" sz="900" b="0"/>
          </a:p>
        </p:txBody>
      </p:sp>
      <p:sp>
        <p:nvSpPr>
          <p:cNvPr id="244742" name="Rectangle 6"/>
          <p:cNvSpPr>
            <a:spLocks noChangeArrowheads="1"/>
          </p:cNvSpPr>
          <p:nvPr/>
        </p:nvSpPr>
        <p:spPr bwMode="auto">
          <a:xfrm>
            <a:off x="228600" y="1371600"/>
            <a:ext cx="8686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b="1" i="1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Planck</a:t>
            </a:r>
            <a:r>
              <a:rPr lang="en-US" b="1"/>
              <a:t>: 	</a:t>
            </a:r>
            <a:r>
              <a:rPr lang="en-US"/>
              <a:t>energy can only be absorbed </a:t>
            </a:r>
          </a:p>
          <a:p>
            <a:r>
              <a:rPr lang="en-US"/>
              <a:t>		or released from atoms in </a:t>
            </a:r>
          </a:p>
          <a:p>
            <a:r>
              <a:rPr lang="en-US"/>
              <a:t>		certain amounts called</a:t>
            </a:r>
            <a:r>
              <a:rPr lang="en-US" b="1"/>
              <a:t>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quanta</a:t>
            </a:r>
            <a:endParaRPr lang="en-US" b="1"/>
          </a:p>
          <a:p>
            <a:pPr algn="just"/>
            <a:endParaRPr lang="en-US" sz="2800" b="1"/>
          </a:p>
          <a:p>
            <a:pPr algn="just"/>
            <a:endParaRPr lang="en-US"/>
          </a:p>
          <a:p>
            <a:pPr algn="just"/>
            <a:r>
              <a:rPr lang="en-US"/>
              <a:t>To understand</a:t>
            </a:r>
            <a:r>
              <a:rPr lang="en-US" b="1"/>
              <a:t> </a:t>
            </a:r>
            <a:r>
              <a:rPr 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quantization</a:t>
            </a:r>
            <a:r>
              <a:rPr lang="en-US"/>
              <a:t>, consider the notes produced by a violin</a:t>
            </a:r>
            <a:r>
              <a:rPr lang="en-US" b="1"/>
              <a:t> (</a:t>
            </a:r>
            <a:r>
              <a:rPr lang="en-US" b="1" i="1"/>
              <a:t>continuous</a:t>
            </a:r>
            <a:r>
              <a:rPr lang="en-US" b="1"/>
              <a:t>) </a:t>
            </a:r>
            <a:r>
              <a:rPr lang="en-US"/>
              <a:t>and a piano</a:t>
            </a:r>
            <a:r>
              <a:rPr lang="en-US" b="1"/>
              <a:t> (</a:t>
            </a:r>
            <a:r>
              <a:rPr lang="en-US" b="1" i="1"/>
              <a:t>quantized</a:t>
            </a:r>
            <a:r>
              <a:rPr lang="en-US" b="1"/>
              <a:t>):</a:t>
            </a:r>
          </a:p>
          <a:p>
            <a:pPr algn="just"/>
            <a:endParaRPr lang="en-US" sz="1200" b="1"/>
          </a:p>
          <a:p>
            <a:pPr lvl="1" algn="just"/>
            <a:r>
              <a:rPr lang="en-US" i="1"/>
              <a:t>a violin can produce </a:t>
            </a:r>
            <a:r>
              <a:rPr lang="en-US" b="1" i="1"/>
              <a:t>any note </a:t>
            </a:r>
            <a:r>
              <a:rPr lang="en-US" i="1"/>
              <a:t>by placing the fingers at an appropriate spot on the fingerboard.  </a:t>
            </a:r>
          </a:p>
          <a:p>
            <a:pPr lvl="1" algn="just"/>
            <a:endParaRPr lang="en-US" sz="1200" i="1"/>
          </a:p>
          <a:p>
            <a:pPr lvl="1"/>
            <a:r>
              <a:rPr lang="en-US" i="1"/>
              <a:t>A piano can only produce</a:t>
            </a:r>
            <a:r>
              <a:rPr lang="en-US" b="1" i="1"/>
              <a:t> certain notes </a:t>
            </a:r>
            <a:r>
              <a:rPr lang="en-US" i="1"/>
              <a:t>corresponding to the keys on the keyboard.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The Particle Nature of Light 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61D6-290C-A248-8782-60AC1A28288A}" type="slidenum">
              <a:rPr lang="en-US"/>
              <a:pPr/>
              <a:t>8</a:t>
            </a:fld>
            <a:endParaRPr lang="en-US" sz="900" b="0"/>
          </a:p>
        </p:txBody>
      </p:sp>
      <p:sp>
        <p:nvSpPr>
          <p:cNvPr id="320515" name="Rectangle 3"/>
          <p:cNvSpPr>
            <a:spLocks noChangeArrowheads="1"/>
          </p:cNvSpPr>
          <p:nvPr/>
        </p:nvSpPr>
        <p:spPr bwMode="auto">
          <a:xfrm>
            <a:off x="228600" y="1447800"/>
            <a:ext cx="8686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Electromagnetic Radiation can also be</a:t>
            </a:r>
          </a:p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thought of as a stream of very small</a:t>
            </a:r>
          </a:p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particles known as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photons</a:t>
            </a:r>
            <a:endParaRPr lang="en-US" sz="2800" b="1" dirty="0"/>
          </a:p>
          <a:p>
            <a:pPr algn="just"/>
            <a:endParaRPr lang="en-US" sz="2800" b="1" dirty="0"/>
          </a:p>
          <a:p>
            <a:pPr algn="just"/>
            <a:r>
              <a:rPr lang="en-US" dirty="0"/>
              <a:t>Electromagnetic Radiation exhibits wave-particle</a:t>
            </a:r>
            <a:r>
              <a:rPr lang="en-US" b="1" dirty="0"/>
              <a:t> </a:t>
            </a:r>
            <a:r>
              <a:rPr lang="en-US" b="1" i="1" dirty="0"/>
              <a:t>dual properties</a:t>
            </a:r>
            <a:r>
              <a:rPr lang="en-US" b="1" dirty="0"/>
              <a:t>.</a:t>
            </a:r>
          </a:p>
          <a:p>
            <a:pPr algn="just"/>
            <a:endParaRPr lang="en-US" b="1" dirty="0"/>
          </a:p>
          <a:p>
            <a:pPr algn="just"/>
            <a:r>
              <a:rPr lang="en-US" dirty="0"/>
              <a:t>The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energy</a:t>
            </a:r>
            <a:r>
              <a:rPr lang="en-US" b="1" dirty="0"/>
              <a:t> (E) </a:t>
            </a:r>
            <a:r>
              <a:rPr lang="en-US" dirty="0"/>
              <a:t>of a</a:t>
            </a:r>
            <a:r>
              <a:rPr lang="en-US" b="1" dirty="0"/>
              <a:t> </a:t>
            </a:r>
            <a:r>
              <a:rPr lang="en-US" b="1" i="1" dirty="0"/>
              <a:t>photon</a:t>
            </a:r>
            <a:r>
              <a:rPr lang="en-US" b="1" dirty="0"/>
              <a:t> </a:t>
            </a:r>
            <a:r>
              <a:rPr lang="en-US" dirty="0"/>
              <a:t>(particle) is related to the</a:t>
            </a:r>
            <a:r>
              <a:rPr lang="en-US" b="1" dirty="0"/>
              <a:t> </a:t>
            </a:r>
            <a:r>
              <a:rPr lang="en-US" b="1" i="1" dirty="0"/>
              <a:t>frequency</a:t>
            </a:r>
            <a:r>
              <a:rPr lang="en-US" b="1" dirty="0"/>
              <a:t> </a:t>
            </a:r>
            <a:r>
              <a:rPr lang="en-US" dirty="0"/>
              <a:t>(wave)</a:t>
            </a:r>
            <a:r>
              <a:rPr lang="en-US" b="1" dirty="0"/>
              <a:t> </a:t>
            </a:r>
            <a:r>
              <a:rPr lang="en-US" dirty="0"/>
              <a:t>of the radiation as follows:</a:t>
            </a:r>
            <a:r>
              <a:rPr lang="en-US" b="1" dirty="0"/>
              <a:t> </a:t>
            </a:r>
          </a:p>
          <a:p>
            <a:pPr algn="just"/>
            <a:endParaRPr lang="en-US" b="1" dirty="0"/>
          </a:p>
          <a:p>
            <a:r>
              <a:rPr lang="en-US" b="1" i="1" dirty="0"/>
              <a:t>			E</a:t>
            </a:r>
            <a:r>
              <a:rPr lang="en-US" b="1" dirty="0"/>
              <a:t> = </a:t>
            </a:r>
            <a:r>
              <a:rPr lang="en-US" b="1" i="1" dirty="0" err="1"/>
              <a:t>h</a:t>
            </a:r>
            <a:r>
              <a:rPr lang="en-US" b="1" dirty="0" err="1">
                <a:latin typeface="Symbol" charset="0"/>
              </a:rPr>
              <a:t>n</a:t>
            </a:r>
            <a:endParaRPr lang="en-US" b="1" dirty="0">
              <a:latin typeface="Symbol" charset="0"/>
            </a:endParaRPr>
          </a:p>
          <a:p>
            <a:endParaRPr lang="en-US" b="1" dirty="0"/>
          </a:p>
          <a:p>
            <a:r>
              <a:rPr lang="en-US" dirty="0"/>
              <a:t>where </a:t>
            </a:r>
            <a:r>
              <a:rPr lang="en-US" i="1" dirty="0"/>
              <a:t>h</a:t>
            </a:r>
            <a:r>
              <a:rPr lang="en-US" dirty="0"/>
              <a:t> is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Planck</a:t>
            </a:r>
            <a:r>
              <a:rPr lang="ja-JP" altLang="en-US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’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constant</a:t>
            </a:r>
            <a:r>
              <a:rPr lang="en-US" b="1" dirty="0"/>
              <a:t> </a:t>
            </a:r>
            <a:r>
              <a:rPr lang="en-US" dirty="0"/>
              <a:t>( 6.63 </a:t>
            </a:r>
            <a:r>
              <a:rPr lang="en-US" dirty="0">
                <a:sym typeface="Symbol" charset="0"/>
              </a:rPr>
              <a:t></a:t>
            </a:r>
            <a:r>
              <a:rPr lang="en-US" dirty="0"/>
              <a:t> 10</a:t>
            </a:r>
            <a:r>
              <a:rPr lang="en-US" baseline="30000" dirty="0"/>
              <a:t>-34</a:t>
            </a:r>
            <a:r>
              <a:rPr lang="en-US" dirty="0"/>
              <a:t> J s ).</a:t>
            </a:r>
            <a:endParaRPr lang="en-US" b="1" dirty="0"/>
          </a:p>
        </p:txBody>
      </p:sp>
      <p:pic>
        <p:nvPicPr>
          <p:cNvPr id="320520" name="y=4sin2(x+n)" descr="/Users/ginneswatson/Documents/Gordon's Files/AMain files/Advanced higher/Advanced Higher Presentations/Unit 1/Elec. Structure/y=4sin2(x+n)">
            <a:hlinkClick r:id="" action="ppaction://media"/>
          </p:cNvPr>
          <p:cNvPicPr>
            <a:picLocks noChangeAspect="1" noChangeArrowheads="1"/>
          </p:cNvPicPr>
          <p:nvPr>
            <a:videoFile r:link="rId1"/>
            <p:extLst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68"/>
          <a:stretch>
            <a:fillRect/>
          </a:stretch>
        </p:blipFill>
        <p:spPr bwMode="auto">
          <a:xfrm>
            <a:off x="5334000" y="4191000"/>
            <a:ext cx="3200400" cy="1295400"/>
          </a:xfrm>
          <a:prstGeom prst="rect">
            <a:avLst/>
          </a:prstGeom>
          <a:solidFill>
            <a:srgbClr val="9ED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05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05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520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20520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Energy Calculations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E974-CC98-C84C-8EB5-2ED166055AB9}" type="slidenum">
              <a:rPr lang="en-US"/>
              <a:pPr/>
              <a:t>9</a:t>
            </a:fld>
            <a:endParaRPr lang="en-US" sz="900" b="0"/>
          </a:p>
        </p:txBody>
      </p:sp>
      <p:sp>
        <p:nvSpPr>
          <p:cNvPr id="318467" name="Rectangle 3"/>
          <p:cNvSpPr>
            <a:spLocks noChangeArrowheads="1"/>
          </p:cNvSpPr>
          <p:nvPr/>
        </p:nvSpPr>
        <p:spPr bwMode="auto">
          <a:xfrm>
            <a:off x="228600" y="1524000"/>
            <a:ext cx="8686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lvl="1"/>
            <a:r>
              <a:rPr lang="en-US" sz="3600" b="1" i="1" dirty="0"/>
              <a:t>E</a:t>
            </a:r>
            <a:r>
              <a:rPr lang="en-US" sz="3600" b="1" dirty="0"/>
              <a:t> = </a:t>
            </a:r>
            <a:r>
              <a:rPr lang="en-US" sz="3600" b="1" i="1" dirty="0" err="1"/>
              <a:t>h</a:t>
            </a:r>
            <a:r>
              <a:rPr lang="en-US" sz="3600" b="1" dirty="0" err="1">
                <a:latin typeface="Symbol" charset="0"/>
              </a:rPr>
              <a:t>n</a:t>
            </a:r>
            <a:r>
              <a:rPr lang="en-US" sz="3600" b="1" dirty="0">
                <a:latin typeface="Symbol" charset="0"/>
              </a:rPr>
              <a:t>  	</a:t>
            </a:r>
            <a:r>
              <a:rPr lang="en-US" sz="3600" b="1" dirty="0"/>
              <a:t>or	 </a:t>
            </a:r>
            <a:r>
              <a:rPr lang="en-US" sz="3600" b="1" i="1" dirty="0"/>
              <a:t>E</a:t>
            </a:r>
            <a:r>
              <a:rPr lang="en-US" sz="3600" b="1" dirty="0"/>
              <a:t> = </a:t>
            </a:r>
            <a:r>
              <a:rPr lang="en-US" sz="3600" b="1" i="1" dirty="0"/>
              <a:t>h c / </a:t>
            </a:r>
            <a:r>
              <a:rPr lang="en-US" sz="3600" b="1" dirty="0">
                <a:latin typeface="Symbol" charset="0"/>
              </a:rPr>
              <a:t>l</a:t>
            </a:r>
          </a:p>
          <a:p>
            <a:pPr lvl="1"/>
            <a:endParaRPr lang="en-US" sz="1400" b="1" dirty="0">
              <a:latin typeface="Symbol" charset="0"/>
            </a:endParaRPr>
          </a:p>
          <a:p>
            <a:pPr algn="just"/>
            <a:r>
              <a:rPr lang="en-US" dirty="0"/>
              <a:t>The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energy</a:t>
            </a:r>
            <a:r>
              <a:rPr lang="en-US" b="1" dirty="0"/>
              <a:t> </a:t>
            </a:r>
            <a:r>
              <a:rPr lang="en-US" dirty="0"/>
              <a:t>calculated would be in Joules (J) and would be a very small quantity.</a:t>
            </a:r>
          </a:p>
          <a:p>
            <a:pPr algn="just"/>
            <a:endParaRPr lang="en-US" sz="2800" b="1" dirty="0"/>
          </a:p>
          <a:p>
            <a:pPr algn="just"/>
            <a:r>
              <a:rPr lang="en-US" dirty="0"/>
              <a:t>Normally, we would calculate the energy transferred by the </a:t>
            </a:r>
            <a:r>
              <a:rPr lang="en-US" b="1" i="1" dirty="0"/>
              <a:t>emission</a:t>
            </a:r>
            <a:r>
              <a:rPr lang="en-US" b="1" dirty="0"/>
              <a:t> </a:t>
            </a:r>
            <a:r>
              <a:rPr lang="en-US" dirty="0"/>
              <a:t>or </a:t>
            </a:r>
            <a:r>
              <a:rPr lang="en-US" b="1" i="1" dirty="0"/>
              <a:t>absorption</a:t>
            </a:r>
            <a:r>
              <a:rPr lang="en-US" dirty="0"/>
              <a:t> of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 mole of photons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dirty="0"/>
              <a:t>as follows:</a:t>
            </a:r>
          </a:p>
          <a:p>
            <a:pPr algn="just"/>
            <a:endParaRPr lang="en-US" b="1" dirty="0"/>
          </a:p>
          <a:p>
            <a:pPr algn="just"/>
            <a:r>
              <a:rPr lang="en-US" sz="3600" b="1" i="1" dirty="0"/>
              <a:t>	E</a:t>
            </a:r>
            <a:r>
              <a:rPr lang="en-US" sz="3600" b="1" dirty="0"/>
              <a:t> = </a:t>
            </a:r>
            <a:r>
              <a:rPr lang="en-US" sz="3600" b="1" i="1" dirty="0" err="1"/>
              <a:t>Lh</a:t>
            </a:r>
            <a:r>
              <a:rPr lang="en-US" sz="3600" b="1" dirty="0" err="1">
                <a:latin typeface="Symbol" charset="0"/>
              </a:rPr>
              <a:t>n</a:t>
            </a:r>
            <a:r>
              <a:rPr lang="en-US" sz="3600" b="1" dirty="0">
                <a:latin typeface="Symbol" charset="0"/>
              </a:rPr>
              <a:t>  	</a:t>
            </a:r>
            <a:r>
              <a:rPr lang="en-US" sz="3600" b="1" dirty="0"/>
              <a:t>or	 </a:t>
            </a:r>
            <a:r>
              <a:rPr lang="en-US" sz="3600" b="1" i="1" dirty="0"/>
              <a:t>E</a:t>
            </a:r>
            <a:r>
              <a:rPr lang="en-US" sz="3600" b="1" dirty="0"/>
              <a:t> = </a:t>
            </a:r>
            <a:r>
              <a:rPr lang="en-US" sz="3600" b="1" i="1" dirty="0"/>
              <a:t>L</a:t>
            </a:r>
            <a:r>
              <a:rPr lang="en-US" sz="3600" b="1" dirty="0"/>
              <a:t> </a:t>
            </a:r>
            <a:r>
              <a:rPr lang="en-US" sz="3600" b="1" i="1" dirty="0"/>
              <a:t>h c / </a:t>
            </a:r>
            <a:r>
              <a:rPr lang="en-US" sz="3600" b="1" dirty="0">
                <a:latin typeface="Symbol" charset="0"/>
              </a:rPr>
              <a:t>l</a:t>
            </a:r>
          </a:p>
          <a:p>
            <a:pPr algn="just"/>
            <a:endParaRPr lang="en-US" sz="1200" b="1" dirty="0">
              <a:latin typeface="Symbol" charset="0"/>
            </a:endParaRPr>
          </a:p>
          <a:p>
            <a:pPr algn="just"/>
            <a:r>
              <a:rPr lang="en-US" dirty="0"/>
              <a:t>Where </a:t>
            </a:r>
            <a:r>
              <a:rPr lang="en-US" i="1" dirty="0"/>
              <a:t>L</a:t>
            </a:r>
            <a:r>
              <a:rPr lang="en-US" dirty="0"/>
              <a:t> is the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Avogadro Constant</a:t>
            </a:r>
            <a:r>
              <a:rPr lang="en-US" dirty="0"/>
              <a:t>, 6 .02 x 10</a:t>
            </a:r>
            <a:r>
              <a:rPr lang="en-US" baseline="30000" dirty="0"/>
              <a:t>23 </a:t>
            </a:r>
            <a:r>
              <a:rPr lang="en-US" dirty="0"/>
              <a:t>and </a:t>
            </a:r>
            <a:r>
              <a:rPr lang="en-US" i="1" dirty="0"/>
              <a:t>E</a:t>
            </a:r>
            <a:r>
              <a:rPr lang="en-US" dirty="0"/>
              <a:t> would now be in J mol</a:t>
            </a:r>
            <a:r>
              <a:rPr lang="en-US" baseline="30000" dirty="0"/>
              <a:t>-1</a:t>
            </a:r>
            <a:r>
              <a:rPr lang="en-US" dirty="0"/>
              <a:t> or kJ mol</a:t>
            </a:r>
            <a:r>
              <a:rPr lang="en-US" baseline="30000" dirty="0"/>
              <a:t>-1</a:t>
            </a:r>
            <a:r>
              <a:rPr lang="en-US" dirty="0"/>
              <a:t>.</a:t>
            </a:r>
            <a:endParaRPr lang="en-US" sz="3600" b="1" dirty="0">
              <a:latin typeface="Symbo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17040261</TotalTime>
  <Words>592</Words>
  <Application>Microsoft Office PowerPoint</Application>
  <PresentationFormat>On-screen Show (4:3)</PresentationFormat>
  <Paragraphs>123</Paragraphs>
  <Slides>19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Garamond</vt:lpstr>
      <vt:lpstr>Symbol</vt:lpstr>
      <vt:lpstr>Times</vt:lpstr>
      <vt:lpstr>Times New Roman</vt:lpstr>
      <vt:lpstr>Custom Design</vt:lpstr>
      <vt:lpstr>AH Chemistry – Unit 1</vt:lpstr>
      <vt:lpstr>PowerPoint Presentation</vt:lpstr>
      <vt:lpstr>PowerPoint Presentation</vt:lpstr>
      <vt:lpstr>Introduction</vt:lpstr>
      <vt:lpstr>The Wave Nature of Light</vt:lpstr>
      <vt:lpstr>Electromagnetic Radiation</vt:lpstr>
      <vt:lpstr>The Particle Nature of Light 1</vt:lpstr>
      <vt:lpstr>The Particle Nature of Light 2</vt:lpstr>
      <vt:lpstr>Energy Calculations 1</vt:lpstr>
      <vt:lpstr>Energy Calculations 2</vt:lpstr>
      <vt:lpstr>Atomic Spectra </vt:lpstr>
      <vt:lpstr>Atomic Spectra 2</vt:lpstr>
      <vt:lpstr>Emission Spectroscopy </vt:lpstr>
      <vt:lpstr>Absorption Spectroscopy</vt:lpstr>
      <vt:lpstr>Hydrogen Emission Spectrum</vt:lpstr>
      <vt:lpstr>Line Spectra</vt:lpstr>
      <vt:lpstr>Bohr’s Model</vt:lpstr>
      <vt:lpstr>Emission Spectroscopy 2</vt:lpstr>
      <vt:lpstr>How much of an element?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Chemistry</dc:title>
  <dc:creator>David P. White</dc:creator>
  <cp:lastModifiedBy>hscally</cp:lastModifiedBy>
  <cp:revision>349</cp:revision>
  <dcterms:created xsi:type="dcterms:W3CDTF">1999-05-09T17:12:25Z</dcterms:created>
  <dcterms:modified xsi:type="dcterms:W3CDTF">2019-08-20T11:16:40Z</dcterms:modified>
</cp:coreProperties>
</file>