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20"/>
  </p:notesMasterIdLst>
  <p:sldIdLst>
    <p:sldId id="373" r:id="rId2"/>
    <p:sldId id="374" r:id="rId3"/>
    <p:sldId id="375" r:id="rId4"/>
    <p:sldId id="376" r:id="rId5"/>
    <p:sldId id="377" r:id="rId6"/>
    <p:sldId id="378" r:id="rId7"/>
    <p:sldId id="379" r:id="rId8"/>
    <p:sldId id="380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388" r:id="rId17"/>
    <p:sldId id="389" r:id="rId18"/>
    <p:sldId id="390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1384"/>
    <a:srgbClr val="6C8EF7"/>
    <a:srgbClr val="FFFF56"/>
    <a:srgbClr val="000101"/>
    <a:srgbClr val="FF2D78"/>
    <a:srgbClr val="34373A"/>
    <a:srgbClr val="FFFF00"/>
    <a:srgbClr val="9EDE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>
        <p:scale>
          <a:sx n="100" d="100"/>
          <a:sy n="100" d="100"/>
        </p:scale>
        <p:origin x="-802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46C80E-2662-FC46-8B8E-7190FA4F11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61413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BD5-C64F-417B-8230-0E70249B8F1E}" type="datetimeFigureOut">
              <a:rPr lang="en-GB" smtClean="0"/>
              <a:pPr/>
              <a:t>02/05/2015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C6AF-413D-4EF0-A94C-ABF6CA9B61B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BD5-C64F-417B-8230-0E70249B8F1E}" type="datetimeFigureOut">
              <a:rPr lang="en-GB" smtClean="0"/>
              <a:pPr/>
              <a:t>02/05/2015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C6AF-413D-4EF0-A94C-ABF6CA9B61B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BD5-C64F-417B-8230-0E70249B8F1E}" type="datetimeFigureOut">
              <a:rPr lang="en-GB" smtClean="0"/>
              <a:pPr/>
              <a:t>02/05/2015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C6AF-413D-4EF0-A94C-ABF6CA9B61B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BD5-C64F-417B-8230-0E70249B8F1E}" type="datetimeFigureOut">
              <a:rPr lang="en-GB" smtClean="0"/>
              <a:pPr/>
              <a:t>02/05/2015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C6AF-413D-4EF0-A94C-ABF6CA9B61B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BD5-C64F-417B-8230-0E70249B8F1E}" type="datetimeFigureOut">
              <a:rPr lang="en-GB" smtClean="0"/>
              <a:pPr/>
              <a:t>02/05/2015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C6AF-413D-4EF0-A94C-ABF6CA9B61B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BD5-C64F-417B-8230-0E70249B8F1E}" type="datetimeFigureOut">
              <a:rPr lang="en-GB" smtClean="0"/>
              <a:pPr/>
              <a:t>02/05/2015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C6AF-413D-4EF0-A94C-ABF6CA9B61B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BD5-C64F-417B-8230-0E70249B8F1E}" type="datetimeFigureOut">
              <a:rPr lang="en-GB" smtClean="0"/>
              <a:pPr/>
              <a:t>02/05/2015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C6AF-413D-4EF0-A94C-ABF6CA9B61B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BD5-C64F-417B-8230-0E70249B8F1E}" type="datetimeFigureOut">
              <a:rPr lang="en-GB" smtClean="0"/>
              <a:pPr/>
              <a:t>02/05/2015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C6AF-413D-4EF0-A94C-ABF6CA9B61B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BD5-C64F-417B-8230-0E70249B8F1E}" type="datetimeFigureOut">
              <a:rPr lang="en-GB" smtClean="0"/>
              <a:pPr/>
              <a:t>02/05/2015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C6AF-413D-4EF0-A94C-ABF6CA9B61B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BD5-C64F-417B-8230-0E70249B8F1E}" type="datetimeFigureOut">
              <a:rPr lang="en-GB" smtClean="0"/>
              <a:pPr/>
              <a:t>02/05/2015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C6AF-413D-4EF0-A94C-ABF6CA9B61B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BD5-C64F-417B-8230-0E70249B8F1E}" type="datetimeFigureOut">
              <a:rPr lang="en-GB" smtClean="0"/>
              <a:pPr/>
              <a:t>02/05/2015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C6AF-413D-4EF0-A94C-ABF6CA9B61B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C4BD5-C64F-417B-8230-0E70249B8F1E}" type="datetimeFigureOut">
              <a:rPr lang="en-GB" smtClean="0"/>
              <a:pPr/>
              <a:t>02/05/2015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7C6AF-413D-4EF0-A94C-ABF6CA9B61B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AH Chemistry – Unit 1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Atomic </a:t>
            </a:r>
            <a:r>
              <a:rPr lang="en-GB" dirty="0" err="1" smtClean="0"/>
              <a:t>Orbitals</a:t>
            </a:r>
            <a:r>
              <a:rPr lang="en-GB" dirty="0" smtClean="0"/>
              <a:t>, Electronic Configurations and the Periodic Table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latin typeface="Times New Roman Bold" charset="0"/>
                <a:cs typeface="Times New Roman Bold" charset="0"/>
                <a:sym typeface="Times New Roman Bold" charset="0"/>
              </a:rPr>
              <a:t>May 2013</a:t>
            </a:r>
          </a:p>
          <a:p>
            <a:endParaRPr lang="en-US" sz="900" b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1FE05-56A8-D54D-9146-14E69A148F79}" type="slidenum">
              <a:rPr lang="en-US"/>
              <a:pPr/>
              <a:t>10</a:t>
            </a:fld>
            <a:endParaRPr lang="en-US" sz="900" b="0"/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8915400" cy="91440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d-orbitals</a:t>
            </a:r>
            <a:endParaRPr lang="en-US"/>
          </a:p>
        </p:txBody>
      </p:sp>
      <p:sp>
        <p:nvSpPr>
          <p:cNvPr id="327682" name="Rectangle 2"/>
          <p:cNvSpPr>
            <a:spLocks noChangeArrowheads="1"/>
          </p:cNvSpPr>
          <p:nvPr/>
        </p:nvSpPr>
        <p:spPr bwMode="auto">
          <a:xfrm>
            <a:off x="228600" y="1524000"/>
            <a:ext cx="8686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 b="1"/>
          </a:p>
        </p:txBody>
      </p:sp>
      <p:sp>
        <p:nvSpPr>
          <p:cNvPr id="327685" name="Text Box 5"/>
          <p:cNvSpPr txBox="1">
            <a:spLocks noChangeArrowheads="1"/>
          </p:cNvSpPr>
          <p:nvPr/>
        </p:nvSpPr>
        <p:spPr bwMode="auto">
          <a:xfrm>
            <a:off x="381000" y="990600"/>
            <a:ext cx="82296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The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shape</a:t>
            </a:r>
            <a:r>
              <a:rPr lang="en-US" dirty="0"/>
              <a:t> of </a:t>
            </a:r>
            <a:r>
              <a:rPr lang="en-US" b="1" i="1" dirty="0"/>
              <a:t>d-</a:t>
            </a:r>
            <a:r>
              <a:rPr lang="en-US" b="1" i="1" dirty="0" err="1"/>
              <a:t>orbitals</a:t>
            </a:r>
            <a:r>
              <a:rPr lang="en-US" dirty="0"/>
              <a:t> (</a:t>
            </a:r>
            <a:r>
              <a:rPr lang="en-US" i="1" dirty="0"/>
              <a:t>l</a:t>
            </a:r>
            <a:r>
              <a:rPr lang="en-US" dirty="0"/>
              <a:t> = 2) are more complicated.</a:t>
            </a:r>
          </a:p>
          <a:p>
            <a:pPr>
              <a:spcBef>
                <a:spcPct val="50000"/>
              </a:spcBef>
            </a:pPr>
            <a:r>
              <a:rPr lang="en-US" dirty="0"/>
              <a:t>Each shell, from the third shell onwards, contains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five</a:t>
            </a:r>
            <a:r>
              <a:rPr lang="en-US" dirty="0"/>
              <a:t> of these   </a:t>
            </a:r>
            <a:r>
              <a:rPr lang="en-US" b="1" i="1" dirty="0"/>
              <a:t>d-</a:t>
            </a:r>
            <a:r>
              <a:rPr lang="en-US" b="1" i="1" dirty="0" err="1"/>
              <a:t>orbitals</a:t>
            </a:r>
            <a:r>
              <a:rPr lang="en-US" dirty="0"/>
              <a:t>, ( </a:t>
            </a:r>
            <a:r>
              <a:rPr lang="en-US" i="1" dirty="0"/>
              <a:t>m</a:t>
            </a:r>
            <a:r>
              <a:rPr lang="en-US" i="1" baseline="-25000" dirty="0"/>
              <a:t>l</a:t>
            </a:r>
            <a:r>
              <a:rPr lang="en-US" dirty="0"/>
              <a:t> = -2   -1   0   +1   +2 ).</a:t>
            </a:r>
          </a:p>
        </p:txBody>
      </p:sp>
      <p:pic>
        <p:nvPicPr>
          <p:cNvPr id="327687" name="Picture 7" descr="C:\My Documents\Matter2000\Chap 06\Fg06_02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5257800" cy="38528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7688" name="Text Box 8"/>
          <p:cNvSpPr txBox="1">
            <a:spLocks noChangeArrowheads="1"/>
          </p:cNvSpPr>
          <p:nvPr/>
        </p:nvSpPr>
        <p:spPr bwMode="auto">
          <a:xfrm>
            <a:off x="5562600" y="2438400"/>
            <a:ext cx="3352800" cy="306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We describe their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orientation</a:t>
            </a:r>
            <a:r>
              <a:rPr lang="en-US" dirty="0"/>
              <a:t> as</a:t>
            </a:r>
            <a:r>
              <a:rPr lang="en-US" sz="1800" dirty="0"/>
              <a:t> </a:t>
            </a:r>
          </a:p>
          <a:p>
            <a:pPr>
              <a:spcBef>
                <a:spcPct val="50000"/>
              </a:spcBef>
            </a:pPr>
            <a:r>
              <a:rPr lang="ja-JP" altLang="en-US" sz="2000" i="1">
                <a:latin typeface="Arial"/>
              </a:rPr>
              <a:t>‘</a:t>
            </a:r>
            <a:r>
              <a:rPr lang="en-US" sz="2000" i="1" dirty="0"/>
              <a:t>between the x-and y-axis</a:t>
            </a:r>
            <a:r>
              <a:rPr lang="ja-JP" altLang="en-US" sz="2000" i="1">
                <a:latin typeface="Arial"/>
              </a:rPr>
              <a:t>’</a:t>
            </a:r>
            <a:r>
              <a:rPr lang="en-US" sz="2000" dirty="0"/>
              <a:t>,</a:t>
            </a:r>
            <a:r>
              <a:rPr lang="en-US" sz="2000" b="1" i="1" dirty="0"/>
              <a:t> </a:t>
            </a:r>
            <a:r>
              <a:rPr lang="en-US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en-US" sz="2000" b="1" i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xy</a:t>
            </a:r>
            <a:r>
              <a:rPr lang="en-US" sz="2000" dirty="0"/>
              <a:t>,</a:t>
            </a:r>
            <a:r>
              <a:rPr lang="en-US" sz="1800" dirty="0"/>
              <a:t> </a:t>
            </a:r>
            <a:r>
              <a:rPr lang="ja-JP" altLang="en-US" sz="2000" i="1">
                <a:latin typeface="Arial"/>
              </a:rPr>
              <a:t>‘</a:t>
            </a:r>
            <a:r>
              <a:rPr lang="en-US" sz="2000" i="1" dirty="0"/>
              <a:t>between the x-and z-axis</a:t>
            </a:r>
            <a:r>
              <a:rPr lang="ja-JP" altLang="en-US" sz="2000" i="1">
                <a:latin typeface="Arial"/>
              </a:rPr>
              <a:t>’</a:t>
            </a:r>
            <a:r>
              <a:rPr lang="en-US" sz="2000" dirty="0"/>
              <a:t>,</a:t>
            </a:r>
            <a:r>
              <a:rPr lang="en-US" sz="2000" b="1" i="1" dirty="0"/>
              <a:t> </a:t>
            </a:r>
            <a:r>
              <a:rPr lang="en-US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en-US" sz="2000" b="1" i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xz</a:t>
            </a:r>
            <a:r>
              <a:rPr lang="en-US" sz="2000" dirty="0"/>
              <a:t>,</a:t>
            </a:r>
            <a:r>
              <a:rPr lang="en-US" dirty="0"/>
              <a:t> </a:t>
            </a:r>
            <a:r>
              <a:rPr lang="ja-JP" altLang="en-US" sz="2000" i="1">
                <a:latin typeface="Arial"/>
              </a:rPr>
              <a:t>‘</a:t>
            </a:r>
            <a:r>
              <a:rPr lang="en-US" sz="2000" i="1" dirty="0"/>
              <a:t>between the y-and z-axis</a:t>
            </a:r>
            <a:r>
              <a:rPr lang="ja-JP" altLang="en-US" sz="2000" i="1">
                <a:latin typeface="Arial"/>
              </a:rPr>
              <a:t>’</a:t>
            </a:r>
            <a:r>
              <a:rPr lang="en-US" sz="2000" dirty="0"/>
              <a:t>,</a:t>
            </a:r>
            <a:r>
              <a:rPr lang="en-US" sz="2000" b="1" i="1" dirty="0"/>
              <a:t> </a:t>
            </a:r>
            <a:r>
              <a:rPr lang="en-US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en-US" sz="2000" b="1" i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yz</a:t>
            </a:r>
            <a:r>
              <a:rPr lang="en-US" sz="2000" dirty="0"/>
              <a:t>,</a:t>
            </a:r>
            <a:r>
              <a:rPr lang="en-US" dirty="0"/>
              <a:t> </a:t>
            </a:r>
          </a:p>
          <a:p>
            <a:pPr>
              <a:spcBef>
                <a:spcPct val="50000"/>
              </a:spcBef>
            </a:pPr>
            <a:endParaRPr lang="en-US" sz="1800" dirty="0"/>
          </a:p>
          <a:p>
            <a:pPr>
              <a:spcBef>
                <a:spcPct val="50000"/>
              </a:spcBef>
            </a:pPr>
            <a:r>
              <a:rPr lang="ja-JP" altLang="en-US" sz="2000" i="1">
                <a:latin typeface="Arial"/>
              </a:rPr>
              <a:t>‘</a:t>
            </a:r>
            <a:r>
              <a:rPr lang="en-US" sz="2000" i="1" dirty="0"/>
              <a:t>along the x- and y-axis</a:t>
            </a:r>
            <a:r>
              <a:rPr lang="ja-JP" altLang="en-US" sz="2000" i="1">
                <a:latin typeface="Arial"/>
              </a:rPr>
              <a:t>’</a:t>
            </a:r>
            <a:r>
              <a:rPr lang="en-US" sz="2000" dirty="0"/>
              <a:t>,</a:t>
            </a:r>
            <a:r>
              <a:rPr lang="en-US" sz="1800" dirty="0"/>
              <a:t>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en-US" sz="2000" b="1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1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2000" b="1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en-US" sz="1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1800" dirty="0"/>
              <a:t> </a:t>
            </a:r>
            <a:r>
              <a:rPr lang="en-US" sz="2000" dirty="0"/>
              <a:t>and </a:t>
            </a:r>
            <a:r>
              <a:rPr lang="ja-JP" altLang="en-US" sz="2000" i="1">
                <a:latin typeface="Arial"/>
              </a:rPr>
              <a:t>‘</a:t>
            </a:r>
            <a:r>
              <a:rPr lang="en-US" sz="2000" i="1" dirty="0"/>
              <a:t>along the z-axis</a:t>
            </a:r>
            <a:r>
              <a:rPr lang="ja-JP" altLang="en-US" sz="2000" i="1">
                <a:latin typeface="Arial"/>
              </a:rPr>
              <a:t>’</a:t>
            </a:r>
            <a:r>
              <a:rPr lang="en-US" sz="2000" dirty="0"/>
              <a:t>,</a:t>
            </a:r>
            <a:r>
              <a:rPr lang="en-US" sz="1800" dirty="0"/>
              <a:t>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en-US" sz="2000" b="1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  <a:r>
              <a:rPr lang="en-US" sz="1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11EB-5309-7641-8349-4DDC2283B928}" type="slidenum">
              <a:rPr lang="en-US"/>
              <a:pPr/>
              <a:t>11</a:t>
            </a:fld>
            <a:endParaRPr lang="en-US" sz="900" b="0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8915400" cy="91440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f-orbitals</a:t>
            </a:r>
            <a:endParaRPr lang="en-US"/>
          </a:p>
        </p:txBody>
      </p:sp>
      <p:sp>
        <p:nvSpPr>
          <p:cNvPr id="328706" name="Rectangle 2"/>
          <p:cNvSpPr>
            <a:spLocks noChangeArrowheads="1"/>
          </p:cNvSpPr>
          <p:nvPr/>
        </p:nvSpPr>
        <p:spPr bwMode="auto">
          <a:xfrm>
            <a:off x="228600" y="1524000"/>
            <a:ext cx="8686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 b="1"/>
          </a:p>
        </p:txBody>
      </p:sp>
      <p:sp>
        <p:nvSpPr>
          <p:cNvPr id="328708" name="Text Box 4"/>
          <p:cNvSpPr txBox="1">
            <a:spLocks noChangeArrowheads="1"/>
          </p:cNvSpPr>
          <p:nvPr/>
        </p:nvSpPr>
        <p:spPr bwMode="auto">
          <a:xfrm>
            <a:off x="381000" y="2032000"/>
            <a:ext cx="82296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The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shape</a:t>
            </a:r>
            <a:r>
              <a:rPr lang="en-US" dirty="0"/>
              <a:t> of </a:t>
            </a:r>
            <a:r>
              <a:rPr lang="en-US" b="1" i="1" dirty="0"/>
              <a:t>f-</a:t>
            </a:r>
            <a:r>
              <a:rPr lang="en-US" b="1" i="1" dirty="0" err="1"/>
              <a:t>orbitals</a:t>
            </a:r>
            <a:r>
              <a:rPr lang="en-US" dirty="0"/>
              <a:t> (</a:t>
            </a:r>
            <a:r>
              <a:rPr lang="en-US" i="1" dirty="0"/>
              <a:t>l</a:t>
            </a:r>
            <a:r>
              <a:rPr lang="en-US" dirty="0"/>
              <a:t> = 3) are even more complicated.</a:t>
            </a:r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Each shell, from the fourth shell onwards, contains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seven</a:t>
            </a:r>
            <a:r>
              <a:rPr lang="en-US" dirty="0"/>
              <a:t> of these   </a:t>
            </a:r>
            <a:r>
              <a:rPr lang="en-US" b="1" i="1" dirty="0"/>
              <a:t>f-</a:t>
            </a:r>
            <a:r>
              <a:rPr lang="en-US" b="1" i="1" dirty="0" err="1"/>
              <a:t>orbitals</a:t>
            </a:r>
            <a:r>
              <a:rPr lang="en-US" dirty="0"/>
              <a:t>, ( </a:t>
            </a:r>
            <a:r>
              <a:rPr lang="en-US" i="1" dirty="0"/>
              <a:t>m</a:t>
            </a:r>
            <a:r>
              <a:rPr lang="en-US" i="1" baseline="-25000" dirty="0"/>
              <a:t>l</a:t>
            </a:r>
            <a:r>
              <a:rPr lang="en-US" dirty="0"/>
              <a:t> = -3   -2   -1   0   +1   +2   +3 ).</a:t>
            </a:r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r>
              <a:rPr lang="en-US" b="1" i="1" dirty="0">
                <a:solidFill>
                  <a:srgbClr val="FF0000"/>
                </a:solidFill>
              </a:rPr>
              <a:t>f-</a:t>
            </a:r>
            <a:r>
              <a:rPr lang="en-US" b="1" i="1" dirty="0" err="1">
                <a:solidFill>
                  <a:srgbClr val="FF0000"/>
                </a:solidFill>
              </a:rPr>
              <a:t>orbitals</a:t>
            </a:r>
            <a:r>
              <a:rPr lang="en-US" dirty="0">
                <a:solidFill>
                  <a:srgbClr val="FF0000"/>
                </a:solidFill>
              </a:rPr>
              <a:t> are not included in Advanced Higher so we will not have to consider their shapes or orientations, thank goodness!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latin typeface="Times New Roman Bold" charset="0"/>
                <a:cs typeface="Times New Roman Bold" charset="0"/>
                <a:sym typeface="Times New Roman Bold" charset="0"/>
              </a:rPr>
              <a:t>May 2013</a:t>
            </a:r>
            <a:endParaRPr lang="en-US" dirty="0">
              <a:latin typeface="Times New Roman Bold" charset="0"/>
              <a:cs typeface="Times New Roman Bold" charset="0"/>
              <a:sym typeface="Times New Roman Bold" charset="0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2F47-003C-5E4C-B282-E8F94EE4ACF3}" type="slidenum">
              <a:rPr lang="en-US"/>
              <a:pPr/>
              <a:t>12</a:t>
            </a:fld>
            <a:endParaRPr lang="en-US" sz="900" b="0"/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8915400" cy="91440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f-orbitals</a:t>
            </a:r>
            <a:endParaRPr lang="en-US"/>
          </a:p>
        </p:txBody>
      </p:sp>
      <p:sp>
        <p:nvSpPr>
          <p:cNvPr id="339970" name="Rectangle 2"/>
          <p:cNvSpPr>
            <a:spLocks noChangeArrowheads="1"/>
          </p:cNvSpPr>
          <p:nvPr/>
        </p:nvSpPr>
        <p:spPr bwMode="auto">
          <a:xfrm>
            <a:off x="228600" y="1524000"/>
            <a:ext cx="8686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 b="1"/>
          </a:p>
        </p:txBody>
      </p:sp>
      <p:sp>
        <p:nvSpPr>
          <p:cNvPr id="339972" name="Text Box 4"/>
          <p:cNvSpPr txBox="1">
            <a:spLocks noChangeArrowheads="1"/>
          </p:cNvSpPr>
          <p:nvPr/>
        </p:nvSpPr>
        <p:spPr bwMode="auto">
          <a:xfrm>
            <a:off x="3086100" y="5867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FF0000"/>
                </a:solidFill>
              </a:rPr>
              <a:t>Couldn</a:t>
            </a:r>
            <a:r>
              <a:rPr lang="ja-JP" altLang="en-US" b="1" i="1">
                <a:solidFill>
                  <a:srgbClr val="FF0000"/>
                </a:solidFill>
                <a:latin typeface="Arial"/>
              </a:rPr>
              <a:t>’</a:t>
            </a:r>
            <a:r>
              <a:rPr lang="en-US" b="1" i="1">
                <a:solidFill>
                  <a:srgbClr val="FF0000"/>
                </a:solidFill>
              </a:rPr>
              <a:t>t resist it !</a:t>
            </a:r>
            <a:endParaRPr lang="en-US"/>
          </a:p>
        </p:txBody>
      </p:sp>
      <p:pic>
        <p:nvPicPr>
          <p:cNvPr id="339973" name="Picture 5" descr="f orbitals.pict                                                0003AB63Macintosh HD                   B68B3351: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00" y="1036638"/>
            <a:ext cx="7239000" cy="4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B348-B339-7042-BCDC-E54C863E98CC}" type="slidenum">
              <a:rPr lang="en-US"/>
              <a:pPr/>
              <a:t>13</a:t>
            </a:fld>
            <a:endParaRPr lang="en-US" sz="900" b="0"/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8915400" cy="91440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Spin Quantum Number</a:t>
            </a:r>
            <a:endParaRPr lang="en-US"/>
          </a:p>
        </p:txBody>
      </p:sp>
      <p:sp>
        <p:nvSpPr>
          <p:cNvPr id="329730" name="Rectangle 2"/>
          <p:cNvSpPr>
            <a:spLocks noChangeArrowheads="1"/>
          </p:cNvSpPr>
          <p:nvPr/>
        </p:nvSpPr>
        <p:spPr bwMode="auto">
          <a:xfrm>
            <a:off x="228600" y="1524000"/>
            <a:ext cx="8686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 b="1"/>
          </a:p>
        </p:txBody>
      </p:sp>
      <p:sp>
        <p:nvSpPr>
          <p:cNvPr id="329732" name="Text Box 4"/>
          <p:cNvSpPr txBox="1">
            <a:spLocks noChangeArrowheads="1"/>
          </p:cNvSpPr>
          <p:nvPr/>
        </p:nvSpPr>
        <p:spPr bwMode="auto">
          <a:xfrm>
            <a:off x="3810000" y="1589088"/>
            <a:ext cx="4953000" cy="283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Each orbital can hold up to 2  electrons.</a:t>
            </a:r>
          </a:p>
          <a:p>
            <a:pPr>
              <a:spcBef>
                <a:spcPct val="50000"/>
              </a:spcBef>
            </a:pPr>
            <a:r>
              <a:rPr lang="en-US" dirty="0"/>
              <a:t>In 1920 it was </a:t>
            </a:r>
            <a:r>
              <a:rPr lang="en-US" dirty="0" err="1"/>
              <a:t>realised</a:t>
            </a:r>
            <a:r>
              <a:rPr lang="en-US" dirty="0"/>
              <a:t> that an electron behaves as if it has a 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pin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A fourth quantum number was needed.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pic>
        <p:nvPicPr>
          <p:cNvPr id="329733" name="Picture 5" descr="C:\My Documents\Matter2000\Chap 06\Fg06_02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3352800" cy="2844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9735" name="Text Box 7"/>
          <p:cNvSpPr txBox="1">
            <a:spLocks noChangeArrowheads="1"/>
          </p:cNvSpPr>
          <p:nvPr/>
        </p:nvSpPr>
        <p:spPr bwMode="auto">
          <a:xfrm>
            <a:off x="228600" y="4419600"/>
            <a:ext cx="87630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The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spin quantum number</a:t>
            </a:r>
            <a:r>
              <a:rPr lang="en-US" dirty="0"/>
              <a:t>, m</a:t>
            </a:r>
            <a:r>
              <a:rPr lang="en-US" baseline="-25000" dirty="0"/>
              <a:t>s</a:t>
            </a:r>
            <a:r>
              <a:rPr lang="en-US" dirty="0"/>
              <a:t> only has two values   +</a:t>
            </a:r>
            <a:r>
              <a:rPr lang="en-US" baseline="30000" dirty="0">
                <a:latin typeface="SansFractions" charset="0"/>
              </a:rPr>
              <a:t>1</a:t>
            </a:r>
            <a:r>
              <a:rPr lang="en-US" dirty="0">
                <a:latin typeface="SansFractions" charset="0"/>
              </a:rPr>
              <a:t>/</a:t>
            </a:r>
            <a:r>
              <a:rPr lang="en-US" baseline="-25000" dirty="0">
                <a:latin typeface="SansFractions" charset="0"/>
              </a:rPr>
              <a:t>2</a:t>
            </a:r>
            <a:r>
              <a:rPr lang="en-US" dirty="0">
                <a:latin typeface="SansFractions" charset="0"/>
              </a:rPr>
              <a:t>   </a:t>
            </a:r>
            <a:r>
              <a:rPr lang="en-US" dirty="0"/>
              <a:t>and   - </a:t>
            </a:r>
            <a:r>
              <a:rPr lang="en-US" baseline="30000" dirty="0">
                <a:latin typeface="SansFractions" charset="0"/>
              </a:rPr>
              <a:t>1</a:t>
            </a:r>
            <a:r>
              <a:rPr lang="en-US" dirty="0">
                <a:latin typeface="SansFractions" charset="0"/>
              </a:rPr>
              <a:t>/</a:t>
            </a:r>
            <a:r>
              <a:rPr lang="en-US" baseline="-25000" dirty="0">
                <a:latin typeface="SansFractions" charset="0"/>
              </a:rPr>
              <a:t>2</a:t>
            </a:r>
            <a:r>
              <a:rPr lang="en-US" dirty="0">
                <a:latin typeface="SansFractions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US" sz="1200" dirty="0">
              <a:latin typeface="SansFractions" charset="0"/>
            </a:endParaRPr>
          </a:p>
          <a:p>
            <a:pPr>
              <a:spcBef>
                <a:spcPct val="50000"/>
              </a:spcBef>
            </a:pPr>
            <a:r>
              <a:rPr lang="en-US" dirty="0"/>
              <a:t>Therefore, </a:t>
            </a:r>
            <a:r>
              <a:rPr lang="en-US" i="1" dirty="0"/>
              <a:t>up to</a:t>
            </a:r>
            <a:r>
              <a:rPr lang="en-US" dirty="0"/>
              <a:t>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four quantum numbers</a:t>
            </a:r>
            <a:r>
              <a:rPr lang="en-US" dirty="0"/>
              <a:t>, </a:t>
            </a:r>
            <a:r>
              <a:rPr lang="en-US" b="1" i="1" dirty="0"/>
              <a:t>n</a:t>
            </a:r>
            <a:r>
              <a:rPr lang="en-US" dirty="0"/>
              <a:t> (</a:t>
            </a:r>
            <a:r>
              <a:rPr lang="en-US" b="1" i="1" dirty="0">
                <a:solidFill>
                  <a:srgbClr val="FF0000"/>
                </a:solidFill>
              </a:rPr>
              <a:t>shell</a:t>
            </a:r>
            <a:r>
              <a:rPr lang="en-US" dirty="0"/>
              <a:t>), </a:t>
            </a:r>
            <a:r>
              <a:rPr lang="en-US" b="1" i="1" dirty="0"/>
              <a:t>l</a:t>
            </a:r>
            <a:r>
              <a:rPr lang="en-US" dirty="0"/>
              <a:t> (</a:t>
            </a:r>
            <a:r>
              <a:rPr lang="en-US" b="1" i="1" dirty="0">
                <a:solidFill>
                  <a:srgbClr val="FF0000"/>
                </a:solidFill>
              </a:rPr>
              <a:t>shape</a:t>
            </a:r>
            <a:r>
              <a:rPr lang="en-US" dirty="0"/>
              <a:t>),   </a:t>
            </a:r>
            <a:r>
              <a:rPr lang="en-US" b="1" i="1" dirty="0"/>
              <a:t>m</a:t>
            </a:r>
            <a:r>
              <a:rPr lang="en-US" b="1" i="1" baseline="-25000" dirty="0"/>
              <a:t>l</a:t>
            </a:r>
            <a:r>
              <a:rPr lang="en-US" dirty="0"/>
              <a:t> (</a:t>
            </a:r>
            <a:r>
              <a:rPr lang="en-US" b="1" i="1" dirty="0">
                <a:solidFill>
                  <a:srgbClr val="FF0000"/>
                </a:solidFill>
              </a:rPr>
              <a:t>orientation</a:t>
            </a:r>
            <a:r>
              <a:rPr lang="en-US" dirty="0"/>
              <a:t>) and </a:t>
            </a:r>
            <a:r>
              <a:rPr lang="en-US" b="1" i="1" dirty="0"/>
              <a:t>m</a:t>
            </a:r>
            <a:r>
              <a:rPr lang="en-US" b="1" i="1" baseline="-25000" dirty="0"/>
              <a:t>s</a:t>
            </a:r>
            <a:r>
              <a:rPr lang="en-US" dirty="0"/>
              <a:t> (</a:t>
            </a:r>
            <a:r>
              <a:rPr lang="en-US" b="1" i="1" dirty="0">
                <a:solidFill>
                  <a:srgbClr val="FF0000"/>
                </a:solidFill>
              </a:rPr>
              <a:t>spin</a:t>
            </a:r>
            <a:r>
              <a:rPr lang="en-US" dirty="0"/>
              <a:t>) are needed to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uniquely</a:t>
            </a:r>
            <a:r>
              <a:rPr lang="en-US" dirty="0"/>
              <a:t> describe every electron in an atom.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C094-101B-3C47-B28C-BEA1608B1E6A}" type="slidenum">
              <a:rPr lang="en-US"/>
              <a:pPr/>
              <a:t>14</a:t>
            </a:fld>
            <a:endParaRPr lang="en-US" sz="900" b="0"/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8915400" cy="91440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Energy Diagram</a:t>
            </a:r>
            <a:endParaRPr lang="en-US"/>
          </a:p>
        </p:txBody>
      </p:sp>
      <p:sp>
        <p:nvSpPr>
          <p:cNvPr id="330754" name="Rectangle 2"/>
          <p:cNvSpPr>
            <a:spLocks noChangeArrowheads="1"/>
          </p:cNvSpPr>
          <p:nvPr/>
        </p:nvSpPr>
        <p:spPr bwMode="auto">
          <a:xfrm>
            <a:off x="228600" y="1524000"/>
            <a:ext cx="8686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 b="1"/>
          </a:p>
        </p:txBody>
      </p:sp>
      <p:sp>
        <p:nvSpPr>
          <p:cNvPr id="330756" name="Text Box 4"/>
          <p:cNvSpPr txBox="1">
            <a:spLocks noChangeArrowheads="1"/>
          </p:cNvSpPr>
          <p:nvPr/>
        </p:nvSpPr>
        <p:spPr bwMode="auto">
          <a:xfrm>
            <a:off x="4419600" y="1833563"/>
            <a:ext cx="4648200" cy="490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 err="1"/>
              <a:t>Orbitals</a:t>
            </a:r>
            <a:r>
              <a:rPr lang="en-US" dirty="0"/>
              <a:t> can be ranked in terms of energy to yield an</a:t>
            </a:r>
            <a:r>
              <a:rPr lang="en-US" b="1" dirty="0"/>
              <a:t>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Aufbau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diagram</a:t>
            </a:r>
            <a:endParaRPr lang="en-US" dirty="0"/>
          </a:p>
          <a:p>
            <a:endParaRPr lang="en-US" dirty="0"/>
          </a:p>
          <a:p>
            <a:r>
              <a:rPr lang="en-US" dirty="0"/>
              <a:t>As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dirty="0"/>
              <a:t> increases, note that the spacing between energy levels becomes smaller.</a:t>
            </a:r>
          </a:p>
          <a:p>
            <a:endParaRPr lang="en-US" dirty="0"/>
          </a:p>
          <a:p>
            <a:r>
              <a:rPr lang="en-US" dirty="0"/>
              <a:t>Sets, such as the </a:t>
            </a:r>
            <a:r>
              <a:rPr lang="en-US" b="1" i="1" dirty="0"/>
              <a:t>2p-orbitals</a:t>
            </a:r>
            <a:r>
              <a:rPr lang="en-US" dirty="0"/>
              <a:t>, are of </a:t>
            </a:r>
            <a:r>
              <a:rPr lang="en-US" b="1" i="1" dirty="0"/>
              <a:t>equal energy</a:t>
            </a:r>
            <a:r>
              <a:rPr lang="en-US" dirty="0"/>
              <a:t>, they are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degenerate</a:t>
            </a:r>
            <a:endParaRPr lang="en-US" dirty="0"/>
          </a:p>
          <a:p>
            <a:endParaRPr lang="en-US" dirty="0"/>
          </a:p>
          <a:p>
            <a:r>
              <a:rPr lang="en-US" dirty="0"/>
              <a:t>Notice that the third and fourth shells overlap</a:t>
            </a:r>
          </a:p>
          <a:p>
            <a:endParaRPr lang="en-US" sz="2800" b="1" dirty="0"/>
          </a:p>
        </p:txBody>
      </p:sp>
      <p:pic>
        <p:nvPicPr>
          <p:cNvPr id="330759" name="Picture 7" descr="C:\My Documents\Matter2000\Chap 06\Fg06_02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28000" contrast="-1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4187825" cy="49164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CB05B-5FFE-1349-8F49-19BDB63D7597}" type="slidenum">
              <a:rPr lang="en-US"/>
              <a:pPr/>
              <a:t>15</a:t>
            </a:fld>
            <a:endParaRPr lang="en-US" sz="900" b="0"/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8915400" cy="91440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Electron Configurations 1</a:t>
            </a:r>
            <a:endParaRPr lang="en-US"/>
          </a:p>
        </p:txBody>
      </p:sp>
      <p:sp>
        <p:nvSpPr>
          <p:cNvPr id="331778" name="Rectangle 2"/>
          <p:cNvSpPr>
            <a:spLocks noChangeArrowheads="1"/>
          </p:cNvSpPr>
          <p:nvPr/>
        </p:nvSpPr>
        <p:spPr bwMode="auto">
          <a:xfrm>
            <a:off x="228600" y="1524000"/>
            <a:ext cx="8686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 b="1"/>
          </a:p>
        </p:txBody>
      </p:sp>
      <p:sp>
        <p:nvSpPr>
          <p:cNvPr id="331780" name="Text Box 4"/>
          <p:cNvSpPr txBox="1">
            <a:spLocks noChangeArrowheads="1"/>
          </p:cNvSpPr>
          <p:nvPr/>
        </p:nvSpPr>
        <p:spPr bwMode="auto">
          <a:xfrm>
            <a:off x="304800" y="1143000"/>
            <a:ext cx="8763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/>
              <a:t>There are 3 rules which determine in which </a:t>
            </a:r>
            <a:r>
              <a:rPr lang="en-US" dirty="0" err="1"/>
              <a:t>orbitals</a:t>
            </a:r>
            <a:r>
              <a:rPr lang="en-US" dirty="0"/>
              <a:t> the             electrons of an element are located.</a:t>
            </a:r>
          </a:p>
        </p:txBody>
      </p:sp>
      <p:sp>
        <p:nvSpPr>
          <p:cNvPr id="331783" name="Text Box 7"/>
          <p:cNvSpPr txBox="1">
            <a:spLocks noChangeArrowheads="1"/>
          </p:cNvSpPr>
          <p:nvPr/>
        </p:nvSpPr>
        <p:spPr bwMode="auto">
          <a:xfrm>
            <a:off x="381000" y="5486400"/>
            <a:ext cx="8382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and ….. </a:t>
            </a:r>
            <a:r>
              <a:rPr lang="en-US" b="1" i="1" dirty="0"/>
              <a:t>if there are two electrons in an orbital they must have opposite spins</a:t>
            </a:r>
            <a:r>
              <a:rPr lang="en-US" dirty="0"/>
              <a:t> (rather than parallel spins).</a:t>
            </a:r>
          </a:p>
        </p:txBody>
      </p:sp>
      <p:sp>
        <p:nvSpPr>
          <p:cNvPr id="331784" name="Text Box 8"/>
          <p:cNvSpPr txBox="1">
            <a:spLocks noChangeArrowheads="1"/>
          </p:cNvSpPr>
          <p:nvPr/>
        </p:nvSpPr>
        <p:spPr bwMode="auto">
          <a:xfrm>
            <a:off x="381000" y="4511675"/>
            <a:ext cx="8382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/>
              <a:t>The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Pauli Exclusion Principle</a:t>
            </a:r>
            <a:r>
              <a:rPr lang="en-US" dirty="0"/>
              <a:t> states that </a:t>
            </a:r>
            <a:r>
              <a:rPr lang="en-US" b="1" i="1" dirty="0"/>
              <a:t>the maximum number of electrons in any atomic orbital is two</a:t>
            </a:r>
            <a:r>
              <a:rPr lang="en-US" dirty="0"/>
              <a:t>……..</a:t>
            </a:r>
          </a:p>
        </p:txBody>
      </p:sp>
      <p:sp>
        <p:nvSpPr>
          <p:cNvPr id="331785" name="Text Box 9"/>
          <p:cNvSpPr txBox="1">
            <a:spLocks noChangeArrowheads="1"/>
          </p:cNvSpPr>
          <p:nvPr/>
        </p:nvSpPr>
        <p:spPr bwMode="auto">
          <a:xfrm>
            <a:off x="419100" y="3124200"/>
            <a:ext cx="8305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For </a:t>
            </a:r>
            <a:r>
              <a:rPr lang="en-US" b="1" i="1" dirty="0">
                <a:solidFill>
                  <a:srgbClr val="FF0000"/>
                </a:solidFill>
              </a:rPr>
              <a:t>degenerate</a:t>
            </a:r>
            <a:r>
              <a:rPr lang="en-US" dirty="0"/>
              <a:t> </a:t>
            </a:r>
            <a:r>
              <a:rPr lang="en-US" dirty="0" err="1"/>
              <a:t>orbitals</a:t>
            </a:r>
            <a:r>
              <a:rPr lang="en-US" dirty="0"/>
              <a:t>, </a:t>
            </a:r>
            <a:r>
              <a:rPr lang="en-US" b="1" i="1" dirty="0"/>
              <a:t>electrons fill each orbital singly before any orbital gets a second electron</a:t>
            </a:r>
            <a:r>
              <a:rPr lang="en-US" dirty="0"/>
              <a:t> (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Hund</a:t>
            </a:r>
            <a:r>
              <a:rPr lang="ja-JP" alt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’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 Rule of Maximum Multiplicity</a:t>
            </a:r>
            <a:r>
              <a:rPr lang="en-US" dirty="0"/>
              <a:t>).</a:t>
            </a:r>
          </a:p>
        </p:txBody>
      </p:sp>
      <p:sp>
        <p:nvSpPr>
          <p:cNvPr id="331786" name="Text Box 10"/>
          <p:cNvSpPr txBox="1">
            <a:spLocks noChangeArrowheads="1"/>
          </p:cNvSpPr>
          <p:nvPr/>
        </p:nvSpPr>
        <p:spPr bwMode="auto">
          <a:xfrm>
            <a:off x="381000" y="2133600"/>
            <a:ext cx="8077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/>
              <a:t>The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Aufbau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Principle</a:t>
            </a:r>
            <a:r>
              <a:rPr lang="en-US" dirty="0"/>
              <a:t> states that </a:t>
            </a:r>
            <a:r>
              <a:rPr lang="en-US" b="1" i="1" dirty="0"/>
              <a:t>electrons will fill </a:t>
            </a:r>
            <a:r>
              <a:rPr lang="en-US" b="1" i="1" dirty="0" err="1"/>
              <a:t>orbitals</a:t>
            </a:r>
            <a:r>
              <a:rPr lang="en-US" b="1" i="1" dirty="0"/>
              <a:t> starting with the orbital of lowest energy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1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1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83" grpId="0" autoUpdateAnimBg="0"/>
      <p:bldP spid="331784" grpId="0" autoUpdateAnimBg="0"/>
      <p:bldP spid="331785" grpId="0" autoUpdateAnimBg="0"/>
      <p:bldP spid="33178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0C26-F8A5-1147-8770-F122B8343DB6}" type="slidenum">
              <a:rPr lang="en-US"/>
              <a:pPr/>
              <a:t>16</a:t>
            </a:fld>
            <a:endParaRPr lang="en-US" sz="900" b="0"/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8915400" cy="91440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Electron Configurations 2</a:t>
            </a:r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52400" y="1295400"/>
            <a:ext cx="7621588" cy="5081588"/>
            <a:chOff x="152400" y="1295400"/>
            <a:chExt cx="7621588" cy="5081588"/>
          </a:xfrm>
        </p:grpSpPr>
        <p:pic>
          <p:nvPicPr>
            <p:cNvPr id="332809" name="Picture 9" descr="D:\MATTER\CHAP06\TABLES\TB06_003.PCT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295400"/>
              <a:ext cx="7621588" cy="5081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 Box 2"/>
            <p:cNvSpPr txBox="1">
              <a:spLocks noChangeArrowheads="1"/>
            </p:cNvSpPr>
            <p:nvPr/>
          </p:nvSpPr>
          <p:spPr bwMode="auto">
            <a:xfrm>
              <a:off x="323528" y="5373216"/>
              <a:ext cx="576064" cy="3693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FA9A-53AF-A849-BB85-4B6BB2A2CBA4}" type="slidenum">
              <a:rPr lang="en-US"/>
              <a:pPr/>
              <a:t>17</a:t>
            </a:fld>
            <a:endParaRPr lang="en-US" sz="900" b="0"/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8915400" cy="91440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Periodic Table</a:t>
            </a:r>
            <a:endParaRPr lang="en-US"/>
          </a:p>
        </p:txBody>
      </p:sp>
      <p:sp>
        <p:nvSpPr>
          <p:cNvPr id="333826" name="Rectangle 2"/>
          <p:cNvSpPr>
            <a:spLocks noChangeArrowheads="1"/>
          </p:cNvSpPr>
          <p:nvPr/>
        </p:nvSpPr>
        <p:spPr bwMode="auto">
          <a:xfrm>
            <a:off x="228600" y="1524000"/>
            <a:ext cx="8686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 b="1"/>
          </a:p>
        </p:txBody>
      </p:sp>
      <p:pic>
        <p:nvPicPr>
          <p:cNvPr id="333829" name="Picture 5" descr="C:\My Documents\Matter2000\Chap 06\Fg06_02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7316788" cy="50815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Ionisation Energy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Unit 1.1 Electronic Structure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2514C-A444-9744-BD59-E34815AC5D95}" type="slidenum">
              <a:rPr lang="en-US" smtClean="0"/>
              <a:pPr/>
              <a:t>18</a:t>
            </a:fld>
            <a:endParaRPr lang="en-US" sz="900" b="0" dirty="0"/>
          </a:p>
        </p:txBody>
      </p:sp>
      <p:pic>
        <p:nvPicPr>
          <p:cNvPr id="300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2708920"/>
            <a:ext cx="700087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95536" y="1196752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>
                <a:latin typeface="Comic Sans MS" pitchFamily="66" charset="0"/>
              </a:rPr>
              <a:t>The first ionisation energy for an element E is the energy required to remove one mole of electrons from one mole of atoms in the gas state, as depicted in the equation</a:t>
            </a:r>
          </a:p>
          <a:p>
            <a:r>
              <a:rPr lang="en-GB" sz="1800" dirty="0" smtClean="0">
                <a:latin typeface="Comic Sans MS" pitchFamily="66" charset="0"/>
              </a:rPr>
              <a:t>			E(g) → E+(g) + e–</a:t>
            </a:r>
            <a:endParaRPr lang="en-GB" sz="1800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Principal Quantum Number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14E0-F6EB-9048-A0FA-C76CE765BDC6}" type="slidenum">
              <a:rPr lang="en-US"/>
              <a:pPr/>
              <a:t>2</a:t>
            </a:fld>
            <a:endParaRPr lang="en-US" sz="900" b="0"/>
          </a:p>
        </p:txBody>
      </p:sp>
      <p:sp>
        <p:nvSpPr>
          <p:cNvPr id="256008" name="Rectangle 8"/>
          <p:cNvSpPr>
            <a:spLocks noChangeArrowheads="1"/>
          </p:cNvSpPr>
          <p:nvPr/>
        </p:nvSpPr>
        <p:spPr bwMode="auto">
          <a:xfrm>
            <a:off x="228600" y="1447800"/>
            <a:ext cx="8686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US" dirty="0"/>
              <a:t>Bohr described each shell by a number,</a:t>
            </a:r>
          </a:p>
          <a:p>
            <a:r>
              <a:rPr lang="en-US" dirty="0"/>
              <a:t>the</a:t>
            </a:r>
            <a:r>
              <a:rPr lang="en-US" b="1" dirty="0"/>
              <a:t>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principal quantum number, n</a:t>
            </a:r>
            <a:endParaRPr lang="en-US" b="1" dirty="0"/>
          </a:p>
          <a:p>
            <a:endParaRPr lang="en-US" sz="1200" b="1" dirty="0"/>
          </a:p>
          <a:p>
            <a:r>
              <a:rPr lang="en-US" dirty="0"/>
              <a:t>For the first shell,</a:t>
            </a:r>
            <a:r>
              <a:rPr lang="en-US" b="1" dirty="0"/>
              <a:t> 	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 = 1</a:t>
            </a:r>
            <a:endParaRPr lang="en-US" b="1" dirty="0"/>
          </a:p>
          <a:p>
            <a:endParaRPr lang="en-US" sz="800" b="1" dirty="0"/>
          </a:p>
          <a:p>
            <a:r>
              <a:rPr lang="en-US" dirty="0"/>
              <a:t>For the second shell,</a:t>
            </a:r>
            <a:r>
              <a:rPr lang="en-US" b="1" dirty="0"/>
              <a:t> 	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 = 2</a:t>
            </a:r>
            <a:r>
              <a:rPr lang="en-US" b="1" dirty="0"/>
              <a:t>     </a:t>
            </a:r>
            <a:r>
              <a:rPr lang="en-US" dirty="0"/>
              <a:t>and so on.</a:t>
            </a:r>
            <a:endParaRPr lang="en-US" b="1" dirty="0"/>
          </a:p>
          <a:p>
            <a:endParaRPr lang="en-US" sz="2800" b="1" dirty="0"/>
          </a:p>
          <a:p>
            <a:r>
              <a:rPr lang="en-US" dirty="0"/>
              <a:t>After lots of math, Bohr showed that</a:t>
            </a:r>
          </a:p>
          <a:p>
            <a:endParaRPr lang="en-US" sz="2800" b="1" dirty="0"/>
          </a:p>
          <a:p>
            <a:endParaRPr lang="en-US" sz="2800" b="1" dirty="0"/>
          </a:p>
          <a:p>
            <a:pPr lvl="1"/>
            <a:endParaRPr lang="en-US" sz="2800" b="1" dirty="0"/>
          </a:p>
          <a:p>
            <a:pPr lvl="1"/>
            <a:r>
              <a:rPr lang="en-US" dirty="0"/>
              <a:t>where </a:t>
            </a:r>
            <a:r>
              <a:rPr lang="en-US" i="1" dirty="0"/>
              <a:t>n</a:t>
            </a:r>
            <a:r>
              <a:rPr lang="en-US" dirty="0"/>
              <a:t> is the principal quantum number (i.e.,</a:t>
            </a:r>
            <a:r>
              <a:rPr lang="en-US" b="1" dirty="0"/>
              <a:t>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 = 1, 2, 3,</a:t>
            </a:r>
            <a:r>
              <a:rPr lang="en-US" b="1" dirty="0"/>
              <a:t> </a:t>
            </a:r>
            <a:r>
              <a:rPr lang="en-US" dirty="0"/>
              <a:t>…), and </a:t>
            </a:r>
            <a:r>
              <a:rPr lang="en-US" i="1" dirty="0"/>
              <a:t>R</a:t>
            </a:r>
            <a:r>
              <a:rPr lang="en-US" i="1" baseline="-25000" dirty="0"/>
              <a:t>H</a:t>
            </a:r>
            <a:r>
              <a:rPr lang="en-US" dirty="0"/>
              <a:t> is the </a:t>
            </a:r>
            <a:r>
              <a:rPr lang="en-US" dirty="0" err="1"/>
              <a:t>Rydberg</a:t>
            </a:r>
            <a:r>
              <a:rPr lang="en-US" dirty="0"/>
              <a:t> constant =  2.18 </a:t>
            </a:r>
            <a:r>
              <a:rPr lang="en-US" dirty="0">
                <a:sym typeface="Symbol" charset="0"/>
              </a:rPr>
              <a:t> </a:t>
            </a:r>
            <a:r>
              <a:rPr lang="en-US" dirty="0"/>
              <a:t>10</a:t>
            </a:r>
            <a:r>
              <a:rPr lang="en-US" baseline="30000" dirty="0">
                <a:latin typeface="Symbol" charset="0"/>
              </a:rPr>
              <a:t>-</a:t>
            </a:r>
            <a:r>
              <a:rPr lang="en-US" baseline="30000" dirty="0"/>
              <a:t>18</a:t>
            </a:r>
            <a:r>
              <a:rPr lang="en-US" dirty="0"/>
              <a:t> J.</a:t>
            </a:r>
            <a:endParaRPr lang="en-US" b="1" dirty="0"/>
          </a:p>
          <a:p>
            <a:endParaRPr lang="en-US" sz="2800" b="1" dirty="0"/>
          </a:p>
        </p:txBody>
      </p:sp>
      <p:graphicFrame>
        <p:nvGraphicFramePr>
          <p:cNvPr id="256012" name="Object 12"/>
          <p:cNvGraphicFramePr>
            <a:graphicFrameLocks noChangeAspect="1"/>
          </p:cNvGraphicFramePr>
          <p:nvPr/>
        </p:nvGraphicFramePr>
        <p:xfrm>
          <a:off x="6126163" y="4221163"/>
          <a:ext cx="1196975" cy="536575"/>
        </p:xfrm>
        <a:graphic>
          <a:graphicData uri="http://schemas.openxmlformats.org/presentationml/2006/ole">
            <p:oleObj spid="_x0000_s1026" name="Equation" r:id="rId3" imgW="965200" imgH="4318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6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Hydrogen Spectra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E8589-628D-F444-B522-F60C0D0D8132}" type="slidenum">
              <a:rPr lang="en-US"/>
              <a:pPr/>
              <a:t>3</a:t>
            </a:fld>
            <a:endParaRPr lang="en-US" sz="900" b="0"/>
          </a:p>
        </p:txBody>
      </p:sp>
      <p:sp>
        <p:nvSpPr>
          <p:cNvPr id="258054" name="Rectangle 6"/>
          <p:cNvSpPr>
            <a:spLocks noChangeArrowheads="1"/>
          </p:cNvSpPr>
          <p:nvPr/>
        </p:nvSpPr>
        <p:spPr bwMode="auto">
          <a:xfrm>
            <a:off x="3352800" y="3200400"/>
            <a:ext cx="57912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US" dirty="0"/>
              <a:t>The lines detected in the visible spectrum were due to electrons returning to the</a:t>
            </a:r>
            <a:r>
              <a:rPr lang="en-US" b="1" dirty="0"/>
              <a:t>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n=2</a:t>
            </a:r>
            <a:r>
              <a:rPr lang="en-US" b="1" dirty="0"/>
              <a:t> </a:t>
            </a:r>
            <a:r>
              <a:rPr lang="en-US" dirty="0"/>
              <a:t>level and are called the</a:t>
            </a:r>
            <a:r>
              <a:rPr lang="en-US" b="1" dirty="0"/>
              <a:t>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Balmer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Series</a:t>
            </a:r>
            <a:endParaRPr lang="en-US" b="1" dirty="0"/>
          </a:p>
          <a:p>
            <a:endParaRPr lang="en-US" b="1" dirty="0"/>
          </a:p>
          <a:p>
            <a:r>
              <a:rPr lang="en-US" dirty="0"/>
              <a:t>Another series of lines called the</a:t>
            </a:r>
            <a:r>
              <a:rPr lang="en-US" b="1" dirty="0"/>
              <a:t>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Lyman Series</a:t>
            </a:r>
            <a:r>
              <a:rPr lang="en-US" b="1" dirty="0"/>
              <a:t> </a:t>
            </a:r>
            <a:r>
              <a:rPr lang="en-US" dirty="0"/>
              <a:t>are due to electrons returning to the</a:t>
            </a:r>
            <a:r>
              <a:rPr lang="en-US" b="1" dirty="0"/>
              <a:t>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n=1</a:t>
            </a:r>
            <a:r>
              <a:rPr lang="en-US" b="1" dirty="0"/>
              <a:t> </a:t>
            </a:r>
            <a:r>
              <a:rPr lang="en-US" dirty="0"/>
              <a:t>level.  The </a:t>
            </a:r>
            <a:r>
              <a:rPr lang="en-US" dirty="0">
                <a:latin typeface="Symbol" charset="0"/>
              </a:rPr>
              <a:t>D</a:t>
            </a:r>
            <a:r>
              <a:rPr lang="en-US" dirty="0"/>
              <a:t>E values are higher and</a:t>
            </a:r>
            <a:r>
              <a:rPr lang="en-US" b="1" dirty="0"/>
              <a:t> </a:t>
            </a:r>
            <a:r>
              <a:rPr lang="en-US" dirty="0"/>
              <a:t>the lines appear in the</a:t>
            </a:r>
            <a:r>
              <a:rPr lang="en-US" b="1" dirty="0"/>
              <a:t>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ultra-violet</a:t>
            </a:r>
            <a:r>
              <a:rPr lang="en-US" b="1" dirty="0"/>
              <a:t> </a:t>
            </a:r>
            <a:r>
              <a:rPr lang="en-US" dirty="0"/>
              <a:t>region.</a:t>
            </a:r>
            <a:endParaRPr lang="en-US" b="1" dirty="0"/>
          </a:p>
        </p:txBody>
      </p:sp>
      <p:grpSp>
        <p:nvGrpSpPr>
          <p:cNvPr id="2" name="Group 16"/>
          <p:cNvGrpSpPr/>
          <p:nvPr/>
        </p:nvGrpSpPr>
        <p:grpSpPr>
          <a:xfrm>
            <a:off x="228600" y="1219200"/>
            <a:ext cx="8713788" cy="5081588"/>
            <a:chOff x="228600" y="1219200"/>
            <a:chExt cx="8713788" cy="5081588"/>
          </a:xfrm>
        </p:grpSpPr>
        <p:pic>
          <p:nvPicPr>
            <p:cNvPr id="258058" name="Picture 10" descr="C:\My Documents\Matter2000\Chap 06\Fg06_015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219200"/>
              <a:ext cx="2971800" cy="508158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8062" name="Picture 14" descr="hydrogenspectra.jpg                                            00035765Macintosh HD                   B68B3351: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9515" b="63120"/>
            <a:stretch>
              <a:fillRect/>
            </a:stretch>
          </p:blipFill>
          <p:spPr bwMode="auto">
            <a:xfrm rot="-10800000">
              <a:off x="3429000" y="1676400"/>
              <a:ext cx="5513388" cy="85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8063" name="Line 15"/>
            <p:cNvSpPr>
              <a:spLocks noChangeShapeType="1"/>
            </p:cNvSpPr>
            <p:nvPr/>
          </p:nvSpPr>
          <p:spPr bwMode="auto">
            <a:xfrm>
              <a:off x="1752600" y="2362200"/>
              <a:ext cx="3200400" cy="0"/>
            </a:xfrm>
            <a:prstGeom prst="line">
              <a:avLst/>
            </a:prstGeom>
            <a:noFill/>
            <a:ln w="9525">
              <a:solidFill>
                <a:srgbClr val="FF2D78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64" name="Line 16"/>
            <p:cNvSpPr>
              <a:spLocks noChangeShapeType="1"/>
            </p:cNvSpPr>
            <p:nvPr/>
          </p:nvSpPr>
          <p:spPr bwMode="auto">
            <a:xfrm>
              <a:off x="1828800" y="2209800"/>
              <a:ext cx="5562600" cy="0"/>
            </a:xfrm>
            <a:prstGeom prst="line">
              <a:avLst/>
            </a:prstGeom>
            <a:noFill/>
            <a:ln w="9525">
              <a:solidFill>
                <a:srgbClr val="FFFF5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65" name="Line 17"/>
            <p:cNvSpPr>
              <a:spLocks noChangeShapeType="1"/>
            </p:cNvSpPr>
            <p:nvPr/>
          </p:nvSpPr>
          <p:spPr bwMode="auto">
            <a:xfrm>
              <a:off x="1905000" y="2057400"/>
              <a:ext cx="6324600" cy="0"/>
            </a:xfrm>
            <a:prstGeom prst="line">
              <a:avLst/>
            </a:prstGeom>
            <a:noFill/>
            <a:ln w="9525">
              <a:solidFill>
                <a:srgbClr val="6C8EF7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66" name="Line 18"/>
            <p:cNvSpPr>
              <a:spLocks noChangeShapeType="1"/>
            </p:cNvSpPr>
            <p:nvPr/>
          </p:nvSpPr>
          <p:spPr bwMode="auto">
            <a:xfrm>
              <a:off x="2057400" y="1905000"/>
              <a:ext cx="6477000" cy="0"/>
            </a:xfrm>
            <a:prstGeom prst="line">
              <a:avLst/>
            </a:prstGeom>
            <a:noFill/>
            <a:ln w="9525">
              <a:solidFill>
                <a:srgbClr val="31138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8067" name="Line 19"/>
          <p:cNvSpPr>
            <a:spLocks noChangeShapeType="1"/>
          </p:cNvSpPr>
          <p:nvPr/>
        </p:nvSpPr>
        <p:spPr bwMode="auto">
          <a:xfrm>
            <a:off x="1752600" y="1828800"/>
            <a:ext cx="0" cy="685800"/>
          </a:xfrm>
          <a:prstGeom prst="line">
            <a:avLst/>
          </a:prstGeom>
          <a:noFill/>
          <a:ln w="12700">
            <a:solidFill>
              <a:srgbClr val="FF2D78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068" name="Line 20"/>
          <p:cNvSpPr>
            <a:spLocks noChangeShapeType="1"/>
          </p:cNvSpPr>
          <p:nvPr/>
        </p:nvSpPr>
        <p:spPr bwMode="auto">
          <a:xfrm flipV="1">
            <a:off x="1828800" y="1600200"/>
            <a:ext cx="0" cy="914400"/>
          </a:xfrm>
          <a:prstGeom prst="line">
            <a:avLst/>
          </a:prstGeom>
          <a:noFill/>
          <a:ln w="12700">
            <a:solidFill>
              <a:srgbClr val="FFFF56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069" name="Line 21"/>
          <p:cNvSpPr>
            <a:spLocks noChangeShapeType="1"/>
          </p:cNvSpPr>
          <p:nvPr/>
        </p:nvSpPr>
        <p:spPr bwMode="auto">
          <a:xfrm flipV="1">
            <a:off x="1905000" y="1524000"/>
            <a:ext cx="0" cy="990600"/>
          </a:xfrm>
          <a:prstGeom prst="line">
            <a:avLst/>
          </a:prstGeom>
          <a:noFill/>
          <a:ln w="9525">
            <a:solidFill>
              <a:srgbClr val="6C8EF7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070" name="Line 22"/>
          <p:cNvSpPr>
            <a:spLocks noChangeShapeType="1"/>
          </p:cNvSpPr>
          <p:nvPr/>
        </p:nvSpPr>
        <p:spPr bwMode="auto">
          <a:xfrm flipV="1">
            <a:off x="2057400" y="1447800"/>
            <a:ext cx="0" cy="1066800"/>
          </a:xfrm>
          <a:prstGeom prst="line">
            <a:avLst/>
          </a:prstGeom>
          <a:noFill/>
          <a:ln w="9525">
            <a:solidFill>
              <a:srgbClr val="311384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2114A-E6B6-7A43-9950-B7FA48CC6BC6}" type="slidenum">
              <a:rPr lang="en-US"/>
              <a:pPr/>
              <a:t>4</a:t>
            </a:fld>
            <a:endParaRPr lang="en-US" sz="900" b="0"/>
          </a:p>
        </p:txBody>
      </p:sp>
      <p:sp>
        <p:nvSpPr>
          <p:cNvPr id="26317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8915400" cy="91440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Ionisation Energy 1</a:t>
            </a:r>
            <a:endParaRPr lang="en-US"/>
          </a:p>
        </p:txBody>
      </p:sp>
      <p:sp>
        <p:nvSpPr>
          <p:cNvPr id="263171" name="Rectangle 3"/>
          <p:cNvSpPr>
            <a:spLocks noChangeArrowheads="1"/>
          </p:cNvSpPr>
          <p:nvPr/>
        </p:nvSpPr>
        <p:spPr bwMode="auto">
          <a:xfrm>
            <a:off x="5334000" y="1752600"/>
            <a:ext cx="37338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US" dirty="0"/>
              <a:t>When we examine spectra we notice that each series of lines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converge</a:t>
            </a:r>
            <a:r>
              <a:rPr lang="en-US" dirty="0"/>
              <a:t>, </a:t>
            </a:r>
            <a:r>
              <a:rPr lang="en-US" dirty="0" err="1"/>
              <a:t>i.e</a:t>
            </a:r>
            <a:r>
              <a:rPr lang="en-US" dirty="0"/>
              <a:t> the gaps between the lines get smaller and smaller until the lines seem to merge.</a:t>
            </a:r>
          </a:p>
        </p:txBody>
      </p:sp>
      <p:pic>
        <p:nvPicPr>
          <p:cNvPr id="263176" name="Picture 8" descr="hspectconverge.gif                                             00035765Macintosh HD                   B68B3351: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4913313" cy="309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3177" name="Text Box 9"/>
          <p:cNvSpPr txBox="1">
            <a:spLocks noChangeArrowheads="1"/>
          </p:cNvSpPr>
          <p:nvPr/>
        </p:nvSpPr>
        <p:spPr bwMode="auto">
          <a:xfrm>
            <a:off x="228600" y="4267200"/>
            <a:ext cx="86106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The line of greatest energy (lowest wavelength, highest frequency), represents an electron returning from the outer limit of an atom to the ground state (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n=1</a:t>
            </a:r>
            <a:r>
              <a:rPr lang="en-US" dirty="0"/>
              <a:t> in the case of Hydrogen).</a:t>
            </a:r>
          </a:p>
          <a:p>
            <a:pPr>
              <a:spcBef>
                <a:spcPct val="50000"/>
              </a:spcBef>
            </a:pPr>
            <a:r>
              <a:rPr lang="en-US" dirty="0"/>
              <a:t>With slightly more energy the electron would have removed from the atom completely, i.e.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Ionisation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Energy</a:t>
            </a:r>
            <a:endParaRPr lang="en-US" dirty="0"/>
          </a:p>
        </p:txBody>
      </p:sp>
      <p:sp>
        <p:nvSpPr>
          <p:cNvPr id="263178" name="Text Box 10"/>
          <p:cNvSpPr txBox="1">
            <a:spLocks noChangeArrowheads="1"/>
          </p:cNvSpPr>
          <p:nvPr/>
        </p:nvSpPr>
        <p:spPr bwMode="auto">
          <a:xfrm>
            <a:off x="1600200" y="3581400"/>
            <a:ext cx="160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Frequency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9B92-E027-C24D-9FE7-10DA8321CCFD}" type="slidenum">
              <a:rPr lang="en-US"/>
              <a:pPr/>
              <a:t>5</a:t>
            </a:fld>
            <a:endParaRPr lang="en-US" sz="900" b="0"/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8915400" cy="91440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Ionisation Energy 2</a:t>
            </a:r>
            <a:endParaRPr lang="en-US"/>
          </a:p>
        </p:txBody>
      </p:sp>
      <p:sp>
        <p:nvSpPr>
          <p:cNvPr id="325638" name="Rectangle 6"/>
          <p:cNvSpPr>
            <a:spLocks noChangeArrowheads="1"/>
          </p:cNvSpPr>
          <p:nvPr/>
        </p:nvSpPr>
        <p:spPr bwMode="auto">
          <a:xfrm>
            <a:off x="152400" y="1143000"/>
            <a:ext cx="8763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just"/>
            <a:r>
              <a:rPr lang="en-US" dirty="0"/>
              <a:t>For example, the wavelength of the line at the convergence </a:t>
            </a:r>
          </a:p>
          <a:p>
            <a:pPr algn="just"/>
            <a:r>
              <a:rPr lang="en-US" dirty="0"/>
              <a:t>Limit of the Lyman series in the Hydrogen spectrum is 91.2 nm.</a:t>
            </a:r>
          </a:p>
          <a:p>
            <a:pPr algn="just"/>
            <a:endParaRPr lang="en-US" sz="1200" dirty="0"/>
          </a:p>
          <a:p>
            <a:pPr algn="just"/>
            <a:r>
              <a:rPr lang="en-US" dirty="0"/>
              <a:t>91.2 nm  =  91.2 x 10</a:t>
            </a:r>
            <a:r>
              <a:rPr lang="en-US" baseline="30000" dirty="0"/>
              <a:t>-9</a:t>
            </a:r>
            <a:r>
              <a:rPr lang="en-US" dirty="0"/>
              <a:t> m  =  9.12 x 10</a:t>
            </a:r>
            <a:r>
              <a:rPr lang="en-US" baseline="30000" dirty="0"/>
              <a:t>-8 </a:t>
            </a:r>
            <a:r>
              <a:rPr lang="en-US" dirty="0"/>
              <a:t>m.</a:t>
            </a:r>
          </a:p>
          <a:p>
            <a:pPr algn="just"/>
            <a:endParaRPr lang="en-US" sz="2800" dirty="0"/>
          </a:p>
        </p:txBody>
      </p:sp>
      <p:sp>
        <p:nvSpPr>
          <p:cNvPr id="325639" name="Rectangle 7"/>
          <p:cNvSpPr>
            <a:spLocks noChangeArrowheads="1"/>
          </p:cNvSpPr>
          <p:nvPr/>
        </p:nvSpPr>
        <p:spPr bwMode="auto">
          <a:xfrm>
            <a:off x="304800" y="4572000"/>
            <a:ext cx="5400675" cy="17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/>
            <a:r>
              <a:rPr lang="en-US" dirty="0"/>
              <a:t>For</a:t>
            </a:r>
            <a:r>
              <a:rPr lang="en-US" b="1" dirty="0"/>
              <a:t> </a:t>
            </a:r>
            <a:r>
              <a:rPr lang="en-US" b="1" i="1" dirty="0"/>
              <a:t>1 mole of photons</a:t>
            </a:r>
            <a:r>
              <a:rPr lang="en-US" b="1" dirty="0"/>
              <a:t>:</a:t>
            </a:r>
            <a:endParaRPr lang="en-US" b="1" i="1" dirty="0"/>
          </a:p>
          <a:p>
            <a:pPr algn="just"/>
            <a:r>
              <a:rPr lang="en-US" i="1" dirty="0"/>
              <a:t>E</a:t>
            </a:r>
            <a:r>
              <a:rPr lang="en-US" dirty="0"/>
              <a:t> 	=	 2.18 x 10</a:t>
            </a:r>
            <a:r>
              <a:rPr lang="en-US" baseline="30000" dirty="0"/>
              <a:t>-18</a:t>
            </a:r>
            <a:r>
              <a:rPr lang="en-US" dirty="0"/>
              <a:t> x  6.02 x 10</a:t>
            </a:r>
            <a:r>
              <a:rPr lang="en-US" baseline="30000" dirty="0"/>
              <a:t>23 </a:t>
            </a:r>
            <a:r>
              <a:rPr lang="en-US" dirty="0"/>
              <a:t>J</a:t>
            </a:r>
          </a:p>
          <a:p>
            <a:pPr algn="just"/>
            <a:endParaRPr lang="en-US" sz="800" dirty="0">
              <a:latin typeface="Symbol" charset="0"/>
            </a:endParaRPr>
          </a:p>
          <a:p>
            <a:pPr algn="just"/>
            <a:r>
              <a:rPr lang="en-US" dirty="0"/>
              <a:t>	=	1.31 x 10</a:t>
            </a:r>
            <a:r>
              <a:rPr lang="en-US" baseline="30000" dirty="0"/>
              <a:t>6 </a:t>
            </a:r>
            <a:r>
              <a:rPr lang="en-US" dirty="0"/>
              <a:t>J mol</a:t>
            </a:r>
            <a:r>
              <a:rPr lang="en-US" baseline="30000" dirty="0"/>
              <a:t>-1</a:t>
            </a:r>
          </a:p>
          <a:p>
            <a:pPr algn="just"/>
            <a:endParaRPr lang="en-US" sz="800" dirty="0">
              <a:latin typeface="Symbol" charset="0"/>
            </a:endParaRPr>
          </a:p>
          <a:p>
            <a:pPr algn="just"/>
            <a:r>
              <a:rPr lang="en-US" dirty="0"/>
              <a:t>	=	1,310 k</a:t>
            </a:r>
            <a:r>
              <a:rPr lang="en-US" baseline="30000" dirty="0"/>
              <a:t> </a:t>
            </a:r>
            <a:r>
              <a:rPr lang="en-US" dirty="0"/>
              <a:t>J mol</a:t>
            </a:r>
            <a:r>
              <a:rPr lang="en-US" baseline="30000" dirty="0"/>
              <a:t>-1</a:t>
            </a:r>
          </a:p>
        </p:txBody>
      </p:sp>
      <p:sp>
        <p:nvSpPr>
          <p:cNvPr id="325640" name="Rectangle 8"/>
          <p:cNvSpPr>
            <a:spLocks noChangeArrowheads="1"/>
          </p:cNvSpPr>
          <p:nvPr/>
        </p:nvSpPr>
        <p:spPr bwMode="auto">
          <a:xfrm>
            <a:off x="304800" y="2667000"/>
            <a:ext cx="6729413" cy="17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/>
            <a:r>
              <a:rPr lang="en-US" dirty="0" smtClean="0"/>
              <a:t>For each</a:t>
            </a:r>
            <a:r>
              <a:rPr lang="en-US" b="1" dirty="0" smtClean="0"/>
              <a:t> </a:t>
            </a:r>
            <a:r>
              <a:rPr lang="en-US" b="1" i="1" dirty="0" smtClean="0"/>
              <a:t>photon</a:t>
            </a:r>
            <a:r>
              <a:rPr lang="en-US" b="1" dirty="0" smtClean="0"/>
              <a:t>:</a:t>
            </a:r>
            <a:endParaRPr lang="en-US" b="1" i="1" dirty="0" smtClean="0"/>
          </a:p>
          <a:p>
            <a:pPr algn="just"/>
            <a:r>
              <a:rPr lang="en-US" i="1" dirty="0" smtClean="0"/>
              <a:t>E</a:t>
            </a:r>
            <a:r>
              <a:rPr lang="en-US" dirty="0" smtClean="0"/>
              <a:t> 	= 	</a:t>
            </a:r>
            <a:r>
              <a:rPr lang="en-US" i="1" dirty="0" smtClean="0"/>
              <a:t>h 		     c	       / 	</a:t>
            </a:r>
            <a:r>
              <a:rPr lang="en-US" dirty="0" smtClean="0">
                <a:latin typeface="Symbol" charset="0"/>
              </a:rPr>
              <a:t>l</a:t>
            </a:r>
          </a:p>
          <a:p>
            <a:pPr algn="just"/>
            <a:endParaRPr lang="en-US" sz="800" dirty="0" smtClean="0">
              <a:latin typeface="Symbol" charset="0"/>
            </a:endParaRPr>
          </a:p>
          <a:p>
            <a:pPr algn="just"/>
            <a:r>
              <a:rPr lang="en-US" dirty="0" smtClean="0">
                <a:latin typeface="Symbol" charset="0"/>
              </a:rPr>
              <a:t>	</a:t>
            </a:r>
            <a:r>
              <a:rPr lang="en-US" dirty="0" smtClean="0"/>
              <a:t>=	6.63 x 10</a:t>
            </a:r>
            <a:r>
              <a:rPr lang="en-US" baseline="30000" dirty="0" smtClean="0"/>
              <a:t>-34</a:t>
            </a:r>
            <a:r>
              <a:rPr lang="en-US" dirty="0" smtClean="0"/>
              <a:t>  x  3.00 x 10</a:t>
            </a:r>
            <a:r>
              <a:rPr lang="en-US" baseline="30000" dirty="0" smtClean="0"/>
              <a:t>8</a:t>
            </a:r>
            <a:r>
              <a:rPr lang="en-US" dirty="0" smtClean="0"/>
              <a:t> / 9.12 x 10</a:t>
            </a:r>
            <a:r>
              <a:rPr lang="en-US" baseline="30000" dirty="0" smtClean="0"/>
              <a:t>-8 </a:t>
            </a:r>
          </a:p>
          <a:p>
            <a:pPr algn="just"/>
            <a:endParaRPr lang="en-US" sz="800" dirty="0" smtClean="0">
              <a:latin typeface="Symbol" charset="0"/>
            </a:endParaRPr>
          </a:p>
          <a:p>
            <a:pPr algn="just"/>
            <a:r>
              <a:rPr lang="en-US" dirty="0" smtClean="0">
                <a:latin typeface="Symbol" charset="0"/>
              </a:rPr>
              <a:t>	</a:t>
            </a:r>
            <a:r>
              <a:rPr lang="en-US" dirty="0" smtClean="0"/>
              <a:t>=	2.18 x 10</a:t>
            </a:r>
            <a:r>
              <a:rPr lang="en-US" baseline="30000" dirty="0" smtClean="0"/>
              <a:t>-18</a:t>
            </a:r>
            <a:r>
              <a:rPr lang="en-US" dirty="0" smtClean="0"/>
              <a:t>  J</a:t>
            </a:r>
            <a:endParaRPr lang="en-US" dirty="0"/>
          </a:p>
        </p:txBody>
      </p:sp>
      <p:sp>
        <p:nvSpPr>
          <p:cNvPr id="325641" name="Text Box 9"/>
          <p:cNvSpPr txBox="1">
            <a:spLocks noChangeArrowheads="1"/>
          </p:cNvSpPr>
          <p:nvPr/>
        </p:nvSpPr>
        <p:spPr bwMode="auto">
          <a:xfrm>
            <a:off x="6477000" y="5091113"/>
            <a:ext cx="236220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/>
              <a:t>Data Book Value</a:t>
            </a:r>
          </a:p>
          <a:p>
            <a:pPr algn="ctr">
              <a:spcBef>
                <a:spcPct val="50000"/>
              </a:spcBef>
            </a:pPr>
            <a:r>
              <a:rPr lang="en-US"/>
              <a:t>1,311 kJ mol</a:t>
            </a:r>
            <a:r>
              <a:rPr lang="en-US" baseline="30000"/>
              <a:t>-1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5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5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5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5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5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5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9" grpId="0" autoUpdateAnimBg="0"/>
      <p:bldP spid="325640" grpId="0" autoUpdateAnimBg="0"/>
      <p:bldP spid="32564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3CEC-6471-6844-A820-D7A7E059515E}" type="slidenum">
              <a:rPr lang="en-US"/>
              <a:pPr/>
              <a:t>6</a:t>
            </a:fld>
            <a:endParaRPr lang="en-US" sz="900" b="0"/>
          </a:p>
        </p:txBody>
      </p:sp>
      <p:sp>
        <p:nvSpPr>
          <p:cNvPr id="26419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8915400" cy="91440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Subshells - Orbitals</a:t>
            </a:r>
            <a:endParaRPr lang="en-US"/>
          </a:p>
        </p:txBody>
      </p:sp>
      <p:sp>
        <p:nvSpPr>
          <p:cNvPr id="264197" name="Text Box 5"/>
          <p:cNvSpPr txBox="1">
            <a:spLocks noChangeArrowheads="1"/>
          </p:cNvSpPr>
          <p:nvPr/>
        </p:nvSpPr>
        <p:spPr bwMode="auto">
          <a:xfrm>
            <a:off x="381000" y="1371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High resolution spectra of more complex atoms reveal that lines are often split into triplets, quintuplets etc.</a:t>
            </a:r>
          </a:p>
        </p:txBody>
      </p:sp>
      <p:sp>
        <p:nvSpPr>
          <p:cNvPr id="264198" name="Text Box 6"/>
          <p:cNvSpPr txBox="1">
            <a:spLocks noChangeArrowheads="1"/>
          </p:cNvSpPr>
          <p:nvPr/>
        </p:nvSpPr>
        <p:spPr bwMode="auto">
          <a:xfrm>
            <a:off x="381000" y="2930525"/>
            <a:ext cx="83820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This is evidence that Shells are further subdivided into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Subshells</a:t>
            </a: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These Subshells are called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Orbitals</a:t>
            </a: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Calculations using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Quantum Mechanics</a:t>
            </a:r>
            <a:r>
              <a:rPr lang="en-US"/>
              <a:t> have been able to determine the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shapes</a:t>
            </a:r>
            <a:r>
              <a:rPr lang="en-US"/>
              <a:t> of these Orbitals 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5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s-orbitals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194E6-8789-6D41-8D0E-8420DB3F4FC2}" type="slidenum">
              <a:rPr lang="en-US"/>
              <a:pPr/>
              <a:t>7</a:t>
            </a:fld>
            <a:endParaRPr lang="en-US" sz="900" b="0"/>
          </a:p>
        </p:txBody>
      </p:sp>
      <p:pic>
        <p:nvPicPr>
          <p:cNvPr id="262151" name="Picture 7" descr="C:\My Documents\Matter2000\Chap 06\Fg06_01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38360"/>
            <a:ext cx="3643362" cy="358447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2153" name="Text Box 9"/>
          <p:cNvSpPr txBox="1">
            <a:spLocks noChangeArrowheads="1"/>
          </p:cNvSpPr>
          <p:nvPr/>
        </p:nvSpPr>
        <p:spPr bwMode="auto">
          <a:xfrm>
            <a:off x="304800" y="5105400"/>
            <a:ext cx="86868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Quantum mechanics has shown that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orbitals</a:t>
            </a:r>
            <a:r>
              <a:rPr lang="en-US" dirty="0"/>
              <a:t> are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spherical</a:t>
            </a:r>
            <a:r>
              <a:rPr lang="en-US" dirty="0"/>
              <a:t> in shape</a:t>
            </a:r>
          </a:p>
          <a:p>
            <a:pPr>
              <a:spcBef>
                <a:spcPct val="50000"/>
              </a:spcBef>
            </a:pPr>
            <a:r>
              <a:rPr lang="en-US" dirty="0"/>
              <a:t>An orbital is a </a:t>
            </a:r>
            <a:r>
              <a:rPr lang="en-US" b="1" i="1" dirty="0"/>
              <a:t>region in space where there is a greater than 90% probability of finding an electron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latin typeface="Times New Roman Bold" charset="0"/>
                <a:cs typeface="Times New Roman Bold" charset="0"/>
                <a:sym typeface="Times New Roman Bold" charset="0"/>
              </a:rPr>
              <a:t>May 2013</a:t>
            </a:r>
          </a:p>
          <a:p>
            <a:endParaRPr lang="en-US" sz="900" b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C369-9747-4C45-9CE6-1166C5916508}" type="slidenum">
              <a:rPr lang="en-US"/>
              <a:pPr/>
              <a:t>8</a:t>
            </a:fld>
            <a:endParaRPr lang="en-US" sz="900" b="0"/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8915400" cy="91440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Orbitals and Quantum Numbers</a:t>
            </a:r>
            <a:endParaRPr lang="en-US"/>
          </a:p>
        </p:txBody>
      </p:sp>
      <p:sp>
        <p:nvSpPr>
          <p:cNvPr id="265219" name="Rectangle 3"/>
          <p:cNvSpPr>
            <a:spLocks noChangeArrowheads="1"/>
          </p:cNvSpPr>
          <p:nvPr/>
        </p:nvSpPr>
        <p:spPr bwMode="auto">
          <a:xfrm>
            <a:off x="228600" y="1524000"/>
            <a:ext cx="8686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 b="1"/>
          </a:p>
        </p:txBody>
      </p:sp>
      <p:sp>
        <p:nvSpPr>
          <p:cNvPr id="265221" name="Text Box 5"/>
          <p:cNvSpPr txBox="1">
            <a:spLocks noChangeArrowheads="1"/>
          </p:cNvSpPr>
          <p:nvPr/>
        </p:nvSpPr>
        <p:spPr bwMode="auto">
          <a:xfrm>
            <a:off x="-304800" y="1371600"/>
            <a:ext cx="9296400" cy="487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lnSpc>
                <a:spcPct val="120000"/>
              </a:lnSpc>
            </a:pPr>
            <a:r>
              <a:rPr lang="en-US" b="1" i="1" dirty="0"/>
              <a:t>Angular Quantum Number, l</a:t>
            </a:r>
            <a:r>
              <a:rPr lang="en-US" b="1" dirty="0"/>
              <a:t>.  </a:t>
            </a:r>
            <a:r>
              <a:rPr lang="en-US" dirty="0"/>
              <a:t>This quantum number describes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the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shape</a:t>
            </a:r>
            <a:r>
              <a:rPr lang="en-US" dirty="0"/>
              <a:t> of an orbital. </a:t>
            </a:r>
            <a:r>
              <a:rPr lang="en-US" i="1" dirty="0"/>
              <a:t>l</a:t>
            </a:r>
            <a:r>
              <a:rPr lang="en-US" dirty="0"/>
              <a:t> = 0, 1, 2, and 3 (4 shapes) but we use letters for </a:t>
            </a:r>
            <a:r>
              <a:rPr lang="en-US" i="1" dirty="0"/>
              <a:t>l</a:t>
            </a:r>
            <a:r>
              <a:rPr lang="en-US" dirty="0"/>
              <a:t> (</a:t>
            </a:r>
            <a:r>
              <a:rPr lang="en-US" i="1" dirty="0"/>
              <a:t>s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 and </a:t>
            </a:r>
            <a:r>
              <a:rPr lang="en-US" i="1" dirty="0"/>
              <a:t>f</a:t>
            </a:r>
            <a:r>
              <a:rPr lang="en-US" dirty="0"/>
              <a:t>).  Usually we refer to the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s, p, d and f-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orbitals</a:t>
            </a:r>
            <a:endParaRPr lang="en-US" dirty="0"/>
          </a:p>
          <a:p>
            <a:pPr lvl="1">
              <a:lnSpc>
                <a:spcPct val="120000"/>
              </a:lnSpc>
            </a:pPr>
            <a:endParaRPr lang="en-US" sz="1000" b="1" dirty="0"/>
          </a:p>
          <a:p>
            <a:pPr lvl="1">
              <a:lnSpc>
                <a:spcPct val="120000"/>
              </a:lnSpc>
            </a:pPr>
            <a:r>
              <a:rPr lang="en-US" b="1" i="1" dirty="0"/>
              <a:t>Magnetic Quantum Number, m</a:t>
            </a:r>
            <a:r>
              <a:rPr lang="en-US" b="1" i="1" baseline="-25000" dirty="0"/>
              <a:t>l</a:t>
            </a:r>
            <a:r>
              <a:rPr lang="en-US" b="1" dirty="0"/>
              <a:t>.  </a:t>
            </a:r>
            <a:r>
              <a:rPr lang="en-US" dirty="0"/>
              <a:t>This quantum number describes the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orientation</a:t>
            </a:r>
            <a:r>
              <a:rPr lang="en-US" dirty="0"/>
              <a:t> of </a:t>
            </a:r>
            <a:r>
              <a:rPr lang="en-US" dirty="0" err="1"/>
              <a:t>orbitals</a:t>
            </a:r>
            <a:r>
              <a:rPr lang="en-US" dirty="0"/>
              <a:t> of the same shape.  The magnetic quantum number has integral values between -</a:t>
            </a:r>
            <a:r>
              <a:rPr lang="en-US" i="1" dirty="0"/>
              <a:t>l</a:t>
            </a:r>
            <a:r>
              <a:rPr lang="en-US" dirty="0"/>
              <a:t> and +</a:t>
            </a:r>
            <a:r>
              <a:rPr lang="en-US" i="1" dirty="0"/>
              <a:t>l</a:t>
            </a:r>
            <a:r>
              <a:rPr lang="en-US" dirty="0"/>
              <a:t>.  However, we use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b="1" i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dirty="0"/>
              <a:t> ,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b="1" i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en-US" b="1" dirty="0"/>
              <a:t> </a:t>
            </a:r>
            <a:r>
              <a:rPr lang="en-US" dirty="0"/>
              <a:t>and</a:t>
            </a:r>
            <a:r>
              <a:rPr lang="en-US" b="1" i="1" dirty="0"/>
              <a:t>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b="1" i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  <a:r>
              <a:rPr lang="en-US" dirty="0"/>
              <a:t> instead.</a:t>
            </a:r>
          </a:p>
          <a:p>
            <a:pPr lvl="1">
              <a:lnSpc>
                <a:spcPct val="120000"/>
              </a:lnSpc>
            </a:pPr>
            <a:endParaRPr lang="en-US" sz="1200" dirty="0"/>
          </a:p>
          <a:p>
            <a:pPr lvl="1">
              <a:lnSpc>
                <a:spcPct val="120000"/>
              </a:lnSpc>
            </a:pPr>
            <a:r>
              <a:rPr lang="en-US" dirty="0"/>
              <a:t>There are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dirty="0"/>
              <a:t> possible </a:t>
            </a:r>
            <a:r>
              <a:rPr lang="en-US" i="1" dirty="0"/>
              <a:t>p</a:t>
            </a:r>
            <a:r>
              <a:rPr lang="en-US" dirty="0"/>
              <a:t> -</a:t>
            </a:r>
            <a:r>
              <a:rPr lang="en-US" dirty="0" err="1"/>
              <a:t>orbitals</a:t>
            </a:r>
            <a:r>
              <a:rPr lang="en-US" dirty="0"/>
              <a:t>		-1 	0 	+1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There are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en-US" dirty="0"/>
              <a:t> possible </a:t>
            </a:r>
            <a:r>
              <a:rPr lang="en-US" i="1" dirty="0"/>
              <a:t>d</a:t>
            </a:r>
            <a:r>
              <a:rPr lang="en-US" dirty="0"/>
              <a:t>-</a:t>
            </a:r>
            <a:r>
              <a:rPr lang="en-US" dirty="0" err="1"/>
              <a:t>orbitals</a:t>
            </a:r>
            <a:r>
              <a:rPr lang="en-US" dirty="0"/>
              <a:t>	-2	-1	0	+1	+2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There are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  <a:r>
              <a:rPr lang="en-US" dirty="0"/>
              <a:t> possible </a:t>
            </a:r>
            <a:r>
              <a:rPr lang="en-US" i="1" dirty="0"/>
              <a:t>f</a:t>
            </a:r>
            <a:r>
              <a:rPr lang="en-US" dirty="0"/>
              <a:t>-</a:t>
            </a:r>
            <a:r>
              <a:rPr lang="en-US" dirty="0" err="1"/>
              <a:t>orbitals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661" name="Picture 5" descr="D:\MATTER\CHAP06\FIGURES\FG06_022.PC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24013"/>
            <a:ext cx="7621588" cy="508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latin typeface="Times New Roman Bold" charset="0"/>
                <a:cs typeface="Times New Roman Bold" charset="0"/>
                <a:sym typeface="Times New Roman Bold" charset="0"/>
              </a:rPr>
              <a:t>May 2013</a:t>
            </a:r>
          </a:p>
          <a:p>
            <a:endParaRPr lang="en-US" sz="900" b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08FF-612F-6F49-BA04-B72233371D26}" type="slidenum">
              <a:rPr lang="en-US"/>
              <a:pPr/>
              <a:t>9</a:t>
            </a:fld>
            <a:endParaRPr lang="en-US" sz="900" b="0"/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8915400" cy="9144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p-</a:t>
            </a:r>
            <a:r>
              <a:rPr lang="en-US" dirty="0" err="1">
                <a:solidFill>
                  <a:schemeClr val="accent2"/>
                </a:solidFill>
              </a:rPr>
              <a:t>orbitals</a:t>
            </a:r>
            <a:endParaRPr lang="en-US" dirty="0"/>
          </a:p>
        </p:txBody>
      </p:sp>
      <p:sp>
        <p:nvSpPr>
          <p:cNvPr id="326658" name="Rectangle 2"/>
          <p:cNvSpPr>
            <a:spLocks noChangeArrowheads="1"/>
          </p:cNvSpPr>
          <p:nvPr/>
        </p:nvSpPr>
        <p:spPr bwMode="auto">
          <a:xfrm>
            <a:off x="228600" y="1524000"/>
            <a:ext cx="8686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 b="1"/>
          </a:p>
        </p:txBody>
      </p:sp>
      <p:sp>
        <p:nvSpPr>
          <p:cNvPr id="326662" name="Text Box 6"/>
          <p:cNvSpPr txBox="1">
            <a:spLocks noChangeArrowheads="1"/>
          </p:cNvSpPr>
          <p:nvPr/>
        </p:nvSpPr>
        <p:spPr bwMode="auto">
          <a:xfrm>
            <a:off x="381000" y="1243013"/>
            <a:ext cx="8229600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The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shape</a:t>
            </a:r>
            <a:r>
              <a:rPr lang="en-US" dirty="0"/>
              <a:t> of a </a:t>
            </a:r>
            <a:r>
              <a:rPr lang="en-US" b="1" i="1" dirty="0"/>
              <a:t>p-orbital</a:t>
            </a:r>
            <a:r>
              <a:rPr lang="en-US" dirty="0"/>
              <a:t> is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dumb-bell</a:t>
            </a:r>
            <a:r>
              <a:rPr lang="en-US" dirty="0"/>
              <a:t>, (</a:t>
            </a:r>
            <a:r>
              <a:rPr lang="en-US" i="1" dirty="0"/>
              <a:t>l</a:t>
            </a:r>
            <a:r>
              <a:rPr lang="en-US" dirty="0"/>
              <a:t> = 1).</a:t>
            </a:r>
          </a:p>
          <a:p>
            <a:pPr>
              <a:spcBef>
                <a:spcPct val="50000"/>
              </a:spcBef>
            </a:pPr>
            <a:r>
              <a:rPr lang="en-US" dirty="0"/>
              <a:t>Each shell, from the second shell onwards, contains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three</a:t>
            </a:r>
            <a:r>
              <a:rPr lang="en-US" dirty="0"/>
              <a:t> of these </a:t>
            </a:r>
            <a:r>
              <a:rPr lang="en-US" b="1" i="1" dirty="0"/>
              <a:t>p-</a:t>
            </a:r>
            <a:r>
              <a:rPr lang="en-US" b="1" i="1" dirty="0" err="1"/>
              <a:t>orbitals</a:t>
            </a:r>
            <a:r>
              <a:rPr lang="en-US" dirty="0"/>
              <a:t>, ( </a:t>
            </a:r>
            <a:r>
              <a:rPr lang="en-US" i="1" dirty="0"/>
              <a:t>m</a:t>
            </a:r>
            <a:r>
              <a:rPr lang="en-US" i="1" baseline="-25000" dirty="0"/>
              <a:t>l</a:t>
            </a:r>
            <a:r>
              <a:rPr lang="en-US" dirty="0"/>
              <a:t> = -1   0   +1 ).</a:t>
            </a:r>
          </a:p>
        </p:txBody>
      </p:sp>
      <p:sp>
        <p:nvSpPr>
          <p:cNvPr id="326663" name="Text Box 7"/>
          <p:cNvSpPr txBox="1">
            <a:spLocks noChangeArrowheads="1"/>
          </p:cNvSpPr>
          <p:nvPr/>
        </p:nvSpPr>
        <p:spPr bwMode="auto">
          <a:xfrm>
            <a:off x="533400" y="5586413"/>
            <a:ext cx="8382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We describe their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orientation</a:t>
            </a:r>
            <a:r>
              <a:rPr lang="en-US" dirty="0"/>
              <a:t> as </a:t>
            </a:r>
            <a:r>
              <a:rPr lang="ja-JP" altLang="en-US" i="1">
                <a:latin typeface="Arial"/>
              </a:rPr>
              <a:t>‘</a:t>
            </a:r>
            <a:r>
              <a:rPr lang="en-US" i="1" dirty="0"/>
              <a:t>along the x-axis</a:t>
            </a:r>
            <a:r>
              <a:rPr lang="ja-JP" altLang="en-US" i="1">
                <a:latin typeface="Arial"/>
              </a:rPr>
              <a:t>’</a:t>
            </a:r>
            <a:r>
              <a:rPr lang="en-US" b="1" i="1" dirty="0"/>
              <a:t>,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b="1" i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dirty="0"/>
              <a:t> </a:t>
            </a:r>
            <a:r>
              <a:rPr lang="ja-JP" altLang="en-US" i="1">
                <a:latin typeface="Arial"/>
              </a:rPr>
              <a:t>‘</a:t>
            </a:r>
            <a:r>
              <a:rPr lang="en-US" i="1" dirty="0"/>
              <a:t>along the y-axis</a:t>
            </a:r>
            <a:r>
              <a:rPr lang="ja-JP" altLang="en-US" i="1">
                <a:latin typeface="Arial"/>
              </a:rPr>
              <a:t>’</a:t>
            </a:r>
            <a:r>
              <a:rPr lang="en-US" dirty="0"/>
              <a:t>,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b="1" i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en-US" dirty="0"/>
              <a:t> and </a:t>
            </a:r>
            <a:r>
              <a:rPr lang="ja-JP" altLang="en-US" i="1">
                <a:latin typeface="Arial"/>
              </a:rPr>
              <a:t>‘</a:t>
            </a:r>
            <a:r>
              <a:rPr lang="en-US" i="1" dirty="0"/>
              <a:t>along the z-axis</a:t>
            </a:r>
            <a:r>
              <a:rPr lang="ja-JP" altLang="en-US" i="1">
                <a:latin typeface="Arial"/>
              </a:rPr>
              <a:t>’</a:t>
            </a:r>
            <a:r>
              <a:rPr lang="en-US" dirty="0"/>
              <a:t>,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b="1" i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17040225</TotalTime>
  <Words>976</Words>
  <Application>Microsoft Office PowerPoint</Application>
  <PresentationFormat>On-screen Show (4:3)</PresentationFormat>
  <Paragraphs>129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Custom Design</vt:lpstr>
      <vt:lpstr>Equation</vt:lpstr>
      <vt:lpstr>AH Chemistry – Unit 1</vt:lpstr>
      <vt:lpstr>Principal Quantum Number</vt:lpstr>
      <vt:lpstr>Hydrogen Spectra</vt:lpstr>
      <vt:lpstr>Ionisation Energy 1</vt:lpstr>
      <vt:lpstr>Ionisation Energy 2</vt:lpstr>
      <vt:lpstr>Subshells - Orbitals</vt:lpstr>
      <vt:lpstr>s-orbitals</vt:lpstr>
      <vt:lpstr>Orbitals and Quantum Numbers</vt:lpstr>
      <vt:lpstr>p-orbitals</vt:lpstr>
      <vt:lpstr>d-orbitals</vt:lpstr>
      <vt:lpstr>f-orbitals</vt:lpstr>
      <vt:lpstr>f-orbitals</vt:lpstr>
      <vt:lpstr>Spin Quantum Number</vt:lpstr>
      <vt:lpstr>Energy Diagram</vt:lpstr>
      <vt:lpstr>Electron Configurations 1</vt:lpstr>
      <vt:lpstr>Electron Configurations 2</vt:lpstr>
      <vt:lpstr>Periodic Table</vt:lpstr>
      <vt:lpstr>Ionisation Energy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Chemistry</dc:title>
  <dc:creator>David P. White</dc:creator>
  <cp:lastModifiedBy>irene</cp:lastModifiedBy>
  <cp:revision>347</cp:revision>
  <dcterms:created xsi:type="dcterms:W3CDTF">1999-05-09T17:12:25Z</dcterms:created>
  <dcterms:modified xsi:type="dcterms:W3CDTF">2015-05-02T14:38:46Z</dcterms:modified>
</cp:coreProperties>
</file>