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4" r:id="rId6"/>
    <p:sldId id="257" r:id="rId7"/>
    <p:sldId id="258" r:id="rId8"/>
    <p:sldId id="259" r:id="rId9"/>
    <p:sldId id="260" r:id="rId10"/>
    <p:sldId id="261" r:id="rId11"/>
    <p:sldId id="262" r:id="rId12"/>
    <p:sldId id="263" r:id="rId13"/>
    <p:sldId id="266" r:id="rId14"/>
    <p:sldId id="267" r:id="rId15"/>
    <p:sldId id="268" r:id="rId16"/>
    <p:sldId id="269" r:id="rId17"/>
    <p:sldId id="270" r:id="rId18"/>
    <p:sldId id="271" r:id="rId19"/>
    <p:sldId id="272" r:id="rId20"/>
    <p:sldId id="273" r:id="rId21"/>
    <p:sldId id="265"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53" autoAdjust="0"/>
  </p:normalViewPr>
  <p:slideViewPr>
    <p:cSldViewPr>
      <p:cViewPr>
        <p:scale>
          <a:sx n="70" d="100"/>
          <a:sy n="70" d="100"/>
        </p:scale>
        <p:origin x="-1164" y="-8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A9760ED-545A-47EB-823C-E7F384CEDA4C}" type="datetimeFigureOut">
              <a:rPr lang="en-GB"/>
              <a:pPr>
                <a:defRPr/>
              </a:pPr>
              <a:t>10/03/2017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50370089-0767-42B7-9AA2-0D4AD951F3F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4C1E5B-AF88-44CC-9CD0-EECDEF04BA30}" type="slidenum">
              <a:rPr lang="en-GB" altLang="en-US" smtClean="0">
                <a:latin typeface="Arial" charset="0"/>
              </a:rPr>
              <a:pPr/>
              <a:t>1</a:t>
            </a:fld>
            <a:endParaRPr lang="en-GB"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949A97-8D4C-474C-BC66-EB81A9C19127}" type="slidenum">
              <a:rPr lang="en-GB" altLang="en-US" smtClean="0">
                <a:latin typeface="Arial" charset="0"/>
              </a:rPr>
              <a:pPr/>
              <a:t>10</a:t>
            </a:fld>
            <a:endParaRPr lang="en-GB"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202918-73E1-4F35-B0C2-F52F58B2A640}" type="slidenum">
              <a:rPr lang="en-GB" altLang="en-US" smtClean="0">
                <a:latin typeface="Arial" charset="0"/>
              </a:rPr>
              <a:pPr/>
              <a:t>11</a:t>
            </a:fld>
            <a:endParaRPr lang="en-GB"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E22477-712E-4C33-B4A4-5B19965B0C66}" type="slidenum">
              <a:rPr lang="en-GB" altLang="en-US" smtClean="0">
                <a:latin typeface="Arial" charset="0"/>
              </a:rPr>
              <a:pPr/>
              <a:t>12</a:t>
            </a:fld>
            <a:endParaRPr lang="en-GB"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97CB09-A48C-411D-9002-146126C78ECB}" type="slidenum">
              <a:rPr lang="en-GB" altLang="en-US" smtClean="0">
                <a:latin typeface="Arial" charset="0"/>
              </a:rPr>
              <a:pPr/>
              <a:t>13</a:t>
            </a:fld>
            <a:endParaRPr lang="en-GB"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6B5112-2FE3-43E2-8490-49F5A0200C7F}" type="slidenum">
              <a:rPr lang="en-GB" altLang="en-US" smtClean="0">
                <a:latin typeface="Arial" charset="0"/>
              </a:rPr>
              <a:pPr/>
              <a:t>14</a:t>
            </a:fld>
            <a:endParaRPr lang="en-GB"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536910-83C2-4740-AC3A-E4F9D5748AB1}" type="slidenum">
              <a:rPr lang="en-GB" altLang="en-US" smtClean="0">
                <a:latin typeface="Arial" charset="0"/>
              </a:rPr>
              <a:pPr/>
              <a:t>15</a:t>
            </a:fld>
            <a:endParaRPr lang="en-GB"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DC2953-835D-4EEB-9B84-35D991492EA3}" type="slidenum">
              <a:rPr lang="en-GB" altLang="en-US" smtClean="0">
                <a:latin typeface="Arial" charset="0"/>
              </a:rPr>
              <a:pPr/>
              <a:t>16</a:t>
            </a:fld>
            <a:endParaRPr lang="en-GB"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FA4E4E-5041-4AD5-AA76-C50DD3A9E95C}" type="slidenum">
              <a:rPr lang="en-GB" altLang="en-US" smtClean="0">
                <a:latin typeface="Arial" charset="0"/>
              </a:rPr>
              <a:pPr/>
              <a:t>17</a:t>
            </a:fld>
            <a:endParaRPr lang="en-GB"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watch the video-clip above from a ‘CSI:Miami’ episode entitled ‘Dissolved’ (you’ll soon see why it got that name!) </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0B8308-F9BD-4A6B-ACEC-E840A5C80B66}" type="slidenum">
              <a:rPr lang="en-GB" altLang="en-US" smtClean="0">
                <a:latin typeface="Arial" charset="0"/>
              </a:rPr>
              <a:pPr/>
              <a:t>18</a:t>
            </a:fld>
            <a:endParaRPr lang="en-GB"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F5147F-E69A-4713-94D3-BEDFC8E89D38}" type="slidenum">
              <a:rPr lang="en-GB" altLang="en-US" smtClean="0">
                <a:latin typeface="Arial" charset="0"/>
              </a:rPr>
              <a:pPr/>
              <a:t>2</a:t>
            </a:fld>
            <a:endParaRPr lang="en-GB"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3571A7-7EF1-449B-94C9-207F7FB50B23}" type="slidenum">
              <a:rPr lang="en-GB" altLang="en-US" smtClean="0">
                <a:latin typeface="Arial" charset="0"/>
              </a:rPr>
              <a:pPr/>
              <a:t>3</a:t>
            </a:fld>
            <a:endParaRPr lang="en-GB"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32DE21-E211-4CF9-AE91-D85132476A5B}" type="slidenum">
              <a:rPr lang="en-GB" altLang="en-US" smtClean="0">
                <a:latin typeface="Arial" charset="0"/>
              </a:rPr>
              <a:pPr/>
              <a:t>4</a:t>
            </a:fld>
            <a:endParaRPr lang="en-GB"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D90441-17D3-400A-A130-60D6E87E2746}" type="slidenum">
              <a:rPr lang="en-GB" altLang="en-US" smtClean="0">
                <a:latin typeface="Arial" charset="0"/>
              </a:rPr>
              <a:pPr/>
              <a:t>5</a:t>
            </a:fld>
            <a:endParaRPr lang="en-GB"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CB512A-7FDB-4A4E-96B5-E965E9F4BEE2}" type="slidenum">
              <a:rPr lang="en-GB" altLang="en-US" smtClean="0">
                <a:latin typeface="Arial" charset="0"/>
              </a:rPr>
              <a:pPr/>
              <a:t>6</a:t>
            </a:fld>
            <a:endParaRPr lang="en-GB"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260883-DE26-4290-BFEF-7F9E04587F67}" type="slidenum">
              <a:rPr lang="en-GB" altLang="en-US" smtClean="0">
                <a:latin typeface="Arial" charset="0"/>
              </a:rPr>
              <a:pPr/>
              <a:t>7</a:t>
            </a:fld>
            <a:endParaRPr lang="en-GB"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BBAAED-F1FC-4DE5-B905-923AC3337832}" type="slidenum">
              <a:rPr lang="en-GB" altLang="en-US" smtClean="0">
                <a:latin typeface="Arial" charset="0"/>
              </a:rPr>
              <a:pPr/>
              <a:t>8</a:t>
            </a:fld>
            <a:endParaRPr lang="en-GB"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408BEC-FE15-4695-8F3A-1BB14B5BA5A8}" type="slidenum">
              <a:rPr lang="en-GB" altLang="en-US" smtClean="0">
                <a:latin typeface="Arial" charset="0"/>
              </a:rPr>
              <a:pPr/>
              <a:t>9</a:t>
            </a:fld>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719BECC-8DC2-4B6F-8C71-F9D26C558EC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8C76C7-997D-4C43-B06D-31793CA648D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7AF9B53-1157-46A6-8E12-B0AE8349FE8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9EF8D5-EE03-4BE5-805E-4BD4629C61C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9CCDA2C-063F-4C65-80F1-CEDEE153AC4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DA0B892-DC05-4FA2-AAC7-97BBDAD6A7E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A7BC3BC-CBB3-4FF7-8B6C-6D36DE71B07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F7F6BE1-C63A-469A-85F0-17FE97D0ECC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29052FF-8A41-4A41-BCCA-D16BB62CED8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4F8CE4E-B93F-4812-8590-081509BCD34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0B4E626-5069-4C9C-8F19-1F8A51D9136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D80FAC23-0972-4958-A587-D290EEAE5E2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mote-associates-tes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GB" altLang="en-US" dirty="0" smtClean="0"/>
              <a:t>Higher Chemistry</a:t>
            </a:r>
            <a:br>
              <a:rPr lang="en-GB" altLang="en-US" dirty="0" smtClean="0"/>
            </a:br>
            <a:r>
              <a:rPr lang="en-GB" altLang="en-US" dirty="0" smtClean="0"/>
              <a:t>Open ended </a:t>
            </a:r>
            <a:r>
              <a:rPr lang="en-GB" altLang="en-US" dirty="0" smtClean="0"/>
              <a:t>questions</a:t>
            </a:r>
            <a:br>
              <a:rPr lang="en-GB" altLang="en-US" dirty="0" smtClean="0"/>
            </a:br>
            <a:r>
              <a:rPr lang="en-GB" altLang="en-US" dirty="0" smtClean="0"/>
              <a:t/>
            </a:r>
            <a:br>
              <a:rPr lang="en-GB" altLang="en-US" dirty="0" smtClean="0"/>
            </a:br>
            <a:r>
              <a:rPr lang="en-GB" altLang="en-US" dirty="0" smtClean="0">
                <a:hlinkClick r:id="rId3"/>
              </a:rPr>
              <a:t>word quiz</a:t>
            </a:r>
            <a:endParaRPr lang="en-GB"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marL="0" indent="0">
              <a:buFontTx/>
              <a:buNone/>
              <a:defRPr/>
            </a:pPr>
            <a:r>
              <a:rPr lang="en-GB" sz="2800" dirty="0" smtClean="0"/>
              <a:t>The </a:t>
            </a:r>
            <a:r>
              <a:rPr lang="en-GB" sz="2800" dirty="0"/>
              <a:t>Periodic Table groups together elements with similar properties. In most Periodic Tables hydrogen is placed at the top of Group 1, but in some it is placed at the top of Group 7.</a:t>
            </a:r>
          </a:p>
          <a:p>
            <a:pPr marL="0" indent="0">
              <a:buFontTx/>
              <a:buNone/>
              <a:defRPr/>
            </a:pPr>
            <a:r>
              <a:rPr lang="en-GB" sz="2800" dirty="0"/>
              <a:t> </a:t>
            </a:r>
          </a:p>
          <a:p>
            <a:pPr marL="0" indent="0">
              <a:buFontTx/>
              <a:buNone/>
              <a:defRPr/>
            </a:pPr>
            <a:r>
              <a:rPr lang="en-GB" sz="2800" b="1" dirty="0"/>
              <a:t>Using your knowledge of chemistry</a:t>
            </a:r>
            <a:r>
              <a:rPr lang="en-GB" sz="2800" dirty="0"/>
              <a:t>, comment on the reasons for hydrogen being placed above either Group 1 or Group 7.</a:t>
            </a:r>
          </a:p>
          <a:p>
            <a:pPr eaLnBrk="1" hangingPunct="1">
              <a:lnSpc>
                <a:spcPct val="90000"/>
              </a:lnSpc>
              <a:buFontTx/>
              <a:buNone/>
              <a:defRPr/>
            </a:pPr>
            <a:endParaRPr lang="en-GB" alt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115888"/>
            <a:ext cx="8229600" cy="792162"/>
          </a:xfrm>
        </p:spPr>
        <p:txBody>
          <a:bodyPr/>
          <a:lstStyle/>
          <a:p>
            <a:pPr eaLnBrk="1" hangingPunct="1"/>
            <a:r>
              <a:rPr lang="en-GB" altLang="en-US" smtClean="0"/>
              <a:t>Student 1</a:t>
            </a:r>
          </a:p>
        </p:txBody>
      </p:sp>
      <p:sp>
        <p:nvSpPr>
          <p:cNvPr id="4103" name="Rectangle 7"/>
          <p:cNvSpPr>
            <a:spLocks noChangeArrowheads="1"/>
          </p:cNvSpPr>
          <p:nvPr/>
        </p:nvSpPr>
        <p:spPr bwMode="auto">
          <a:xfrm>
            <a:off x="468313" y="4473575"/>
            <a:ext cx="8086725" cy="2032000"/>
          </a:xfrm>
          <a:prstGeom prst="rect">
            <a:avLst/>
          </a:prstGeom>
          <a:noFill/>
          <a:ln w="9525">
            <a:noFill/>
            <a:miter lim="800000"/>
            <a:headEnd/>
            <a:tailEnd/>
          </a:ln>
        </p:spPr>
        <p:txBody>
          <a:bodyPr anchor="ctr">
            <a:spAutoFit/>
          </a:bodyPr>
          <a:lstStyle/>
          <a:p>
            <a:r>
              <a:rPr lang="en-GB"/>
              <a:t>Although the student has given two correct pieces of information regarding hydrogen, his/her answer contains no detail and therefore only shows a </a:t>
            </a:r>
            <a:r>
              <a:rPr lang="en-GB" b="1"/>
              <a:t>limited understanding</a:t>
            </a:r>
            <a:r>
              <a:rPr lang="en-GB"/>
              <a:t>. It is important to recognise that giving two pieces of information does not equate to two marks; these questions are designed to test a deep understanding of chemistry and this answer only gives the briefest response. The student gains </a:t>
            </a:r>
            <a:r>
              <a:rPr lang="en-GB" b="1"/>
              <a:t>1 mark</a:t>
            </a:r>
            <a:r>
              <a:rPr lang="en-GB"/>
              <a:t>.</a:t>
            </a:r>
          </a:p>
          <a:p>
            <a:endParaRPr lang="en-GB" altLang="en-US"/>
          </a:p>
        </p:txBody>
      </p:sp>
      <p:pic>
        <p:nvPicPr>
          <p:cNvPr id="12292" name="Picture 2" descr="K"/>
          <p:cNvPicPr>
            <a:picLocks noChangeAspect="1" noChangeArrowheads="1"/>
          </p:cNvPicPr>
          <p:nvPr/>
        </p:nvPicPr>
        <p:blipFill>
          <a:blip r:embed="rId3"/>
          <a:srcRect/>
          <a:stretch>
            <a:fillRect/>
          </a:stretch>
        </p:blipFill>
        <p:spPr bwMode="auto">
          <a:xfrm>
            <a:off x="611188" y="1089025"/>
            <a:ext cx="7345362" cy="338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88913"/>
            <a:ext cx="8229600" cy="706437"/>
          </a:xfrm>
        </p:spPr>
        <p:txBody>
          <a:bodyPr/>
          <a:lstStyle/>
          <a:p>
            <a:pPr eaLnBrk="1" hangingPunct="1"/>
            <a:r>
              <a:rPr lang="en-GB" altLang="en-US" smtClean="0"/>
              <a:t>Student 2</a:t>
            </a:r>
          </a:p>
        </p:txBody>
      </p:sp>
      <p:sp>
        <p:nvSpPr>
          <p:cNvPr id="5127" name="Rectangle 7"/>
          <p:cNvSpPr>
            <a:spLocks noChangeArrowheads="1"/>
          </p:cNvSpPr>
          <p:nvPr/>
        </p:nvSpPr>
        <p:spPr bwMode="auto">
          <a:xfrm>
            <a:off x="323850" y="5362575"/>
            <a:ext cx="8496300" cy="923925"/>
          </a:xfrm>
          <a:prstGeom prst="rect">
            <a:avLst/>
          </a:prstGeom>
          <a:noFill/>
          <a:ln w="9525">
            <a:noFill/>
            <a:miter lim="800000"/>
            <a:headEnd/>
            <a:tailEnd/>
          </a:ln>
        </p:spPr>
        <p:txBody>
          <a:bodyPr anchor="ctr">
            <a:spAutoFit/>
          </a:bodyPr>
          <a:lstStyle/>
          <a:p>
            <a:r>
              <a:rPr lang="en-GB"/>
              <a:t>This answer contains a lot of correct information, and the student has shown a </a:t>
            </a:r>
            <a:r>
              <a:rPr lang="en-GB" b="1"/>
              <a:t>reasonable </a:t>
            </a:r>
            <a:r>
              <a:rPr lang="en-GB"/>
              <a:t>understanding of hydrogen as an element. However, the answer lacks a more in-depth discussion of the chemistry. The student gains </a:t>
            </a:r>
            <a:r>
              <a:rPr lang="en-GB" b="1"/>
              <a:t>2 marks</a:t>
            </a:r>
            <a:r>
              <a:rPr lang="en-GB"/>
              <a:t>.</a:t>
            </a:r>
          </a:p>
        </p:txBody>
      </p:sp>
      <p:pic>
        <p:nvPicPr>
          <p:cNvPr id="13316" name="Picture 2" descr="L"/>
          <p:cNvPicPr>
            <a:picLocks noChangeAspect="1" noChangeArrowheads="1"/>
          </p:cNvPicPr>
          <p:nvPr/>
        </p:nvPicPr>
        <p:blipFill>
          <a:blip r:embed="rId3"/>
          <a:srcRect/>
          <a:stretch>
            <a:fillRect/>
          </a:stretch>
        </p:blipFill>
        <p:spPr bwMode="auto">
          <a:xfrm>
            <a:off x="755650" y="981075"/>
            <a:ext cx="7272338" cy="403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0"/>
            <a:ext cx="8229600" cy="720725"/>
          </a:xfrm>
        </p:spPr>
        <p:txBody>
          <a:bodyPr/>
          <a:lstStyle/>
          <a:p>
            <a:pPr eaLnBrk="1" hangingPunct="1"/>
            <a:r>
              <a:rPr lang="en-GB" altLang="en-US" smtClean="0"/>
              <a:t>Student 3</a:t>
            </a:r>
          </a:p>
        </p:txBody>
      </p:sp>
      <p:sp>
        <p:nvSpPr>
          <p:cNvPr id="6151" name="Rectangle 7"/>
          <p:cNvSpPr>
            <a:spLocks noChangeArrowheads="1"/>
          </p:cNvSpPr>
          <p:nvPr/>
        </p:nvSpPr>
        <p:spPr bwMode="auto">
          <a:xfrm>
            <a:off x="468313" y="5219700"/>
            <a:ext cx="8496300" cy="1755775"/>
          </a:xfrm>
          <a:prstGeom prst="rect">
            <a:avLst/>
          </a:prstGeom>
          <a:noFill/>
          <a:ln w="9525">
            <a:noFill/>
            <a:miter lim="800000"/>
            <a:headEnd/>
            <a:tailEnd/>
          </a:ln>
        </p:spPr>
        <p:txBody>
          <a:bodyPr anchor="ctr">
            <a:spAutoFit/>
          </a:bodyPr>
          <a:lstStyle/>
          <a:p>
            <a:r>
              <a:rPr lang="en-GB"/>
              <a:t>This answer provides ample evidence that the student has a </a:t>
            </a:r>
            <a:r>
              <a:rPr lang="en-GB" b="1"/>
              <a:t>good understanding</a:t>
            </a:r>
            <a:r>
              <a:rPr lang="en-GB"/>
              <a:t> of the chemistry of hydrogen. The answer includes information about electron arrangement, ion formation, bonding in molecular hydrogen and the reactivity of hydrogen gas, amongst other things. This student would gain </a:t>
            </a:r>
            <a:r>
              <a:rPr lang="en-GB" b="1"/>
              <a:t>3 marks</a:t>
            </a:r>
            <a:r>
              <a:rPr lang="en-GB"/>
              <a:t>. </a:t>
            </a:r>
          </a:p>
          <a:p>
            <a:endParaRPr lang="en-GB" altLang="en-US"/>
          </a:p>
        </p:txBody>
      </p:sp>
      <p:pic>
        <p:nvPicPr>
          <p:cNvPr id="14340" name="Picture 2" descr="M"/>
          <p:cNvPicPr>
            <a:picLocks noChangeAspect="1" noChangeArrowheads="1"/>
          </p:cNvPicPr>
          <p:nvPr/>
        </p:nvPicPr>
        <p:blipFill>
          <a:blip r:embed="rId3"/>
          <a:srcRect/>
          <a:stretch>
            <a:fillRect/>
          </a:stretch>
        </p:blipFill>
        <p:spPr bwMode="auto">
          <a:xfrm>
            <a:off x="684213" y="755650"/>
            <a:ext cx="7704137" cy="446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404813"/>
            <a:ext cx="8229600" cy="6192837"/>
          </a:xfrm>
        </p:spPr>
        <p:txBody>
          <a:bodyPr/>
          <a:lstStyle/>
          <a:p>
            <a:pPr marL="0" indent="0">
              <a:buFontTx/>
              <a:buNone/>
              <a:defRPr/>
            </a:pPr>
            <a:r>
              <a:rPr lang="en-GB" sz="2400" dirty="0"/>
              <a:t>Rasputin, often referred to as the ‘mad monk’, was a very powerful figure in the life of Alexandra, the last Tsarina of Russia. His enemies decided to kill him using a cyanide compound. Cyanide compounds are deadly poisons. Using a bottle of potassium cyanide, they attempted to poison a cake and some wine. Rasputin ate the cake and drank the wine and yet was not harmed. Although his followers claimed this was a sign of Rasputin’s supernatural powers, there are chemical </a:t>
            </a:r>
            <a:r>
              <a:rPr lang="en-GB" sz="2400" dirty="0" smtClean="0"/>
              <a:t>explanations.</a:t>
            </a:r>
            <a:endParaRPr lang="en-GB" sz="2400" dirty="0"/>
          </a:p>
          <a:p>
            <a:pPr marL="0" indent="0">
              <a:buFontTx/>
              <a:buNone/>
              <a:defRPr/>
            </a:pPr>
            <a:r>
              <a:rPr lang="en-GB" sz="2400" b="1" dirty="0" smtClean="0"/>
              <a:t>Using </a:t>
            </a:r>
            <a:r>
              <a:rPr lang="en-GB" sz="2400" b="1" dirty="0"/>
              <a:t>your knowledge of chemistry </a:t>
            </a:r>
            <a:r>
              <a:rPr lang="en-GB" sz="2400" dirty="0"/>
              <a:t>and the following information, comment on possible chemical reasons why the cake and wine did not poison Rasputin.</a:t>
            </a:r>
          </a:p>
          <a:p>
            <a:pPr marL="0" indent="0">
              <a:buFontTx/>
              <a:buNone/>
              <a:defRPr/>
            </a:pPr>
            <a:r>
              <a:rPr lang="en-GB" sz="2000" dirty="0"/>
              <a:t> </a:t>
            </a:r>
          </a:p>
          <a:p>
            <a:pPr marL="0" indent="0">
              <a:buFontTx/>
              <a:buNone/>
              <a:defRPr/>
            </a:pPr>
            <a:r>
              <a:rPr lang="en-GB" sz="2000" dirty="0" smtClean="0"/>
              <a:t>     potassium </a:t>
            </a:r>
            <a:r>
              <a:rPr lang="en-GB" sz="2000" dirty="0"/>
              <a:t>cyanide + acid → potassium salt + hydrogen cyanide gas</a:t>
            </a:r>
          </a:p>
          <a:p>
            <a:pPr marL="0" indent="0">
              <a:buFontTx/>
              <a:buNone/>
              <a:defRPr/>
            </a:pPr>
            <a:r>
              <a:rPr lang="en-GB" sz="2000" dirty="0" smtClean="0"/>
              <a:t>      (</a:t>
            </a:r>
            <a:r>
              <a:rPr lang="en-GB" sz="2000" dirty="0"/>
              <a:t>white powder) 	</a:t>
            </a:r>
            <a:r>
              <a:rPr lang="en-GB" sz="2000" dirty="0" smtClean="0"/>
              <a:t>            (</a:t>
            </a:r>
            <a:r>
              <a:rPr lang="en-GB" sz="2000" dirty="0"/>
              <a:t>white powder)</a:t>
            </a:r>
          </a:p>
          <a:p>
            <a:pPr eaLnBrk="1" hangingPunct="1">
              <a:lnSpc>
                <a:spcPct val="90000"/>
              </a:lnSpc>
              <a:buFontTx/>
              <a:buNone/>
              <a:defRPr/>
            </a:pPr>
            <a:endParaRPr lang="en-GB" alt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15888"/>
            <a:ext cx="8229600" cy="792162"/>
          </a:xfrm>
        </p:spPr>
        <p:txBody>
          <a:bodyPr/>
          <a:lstStyle/>
          <a:p>
            <a:pPr eaLnBrk="1" hangingPunct="1"/>
            <a:r>
              <a:rPr lang="en-GB" altLang="en-US" smtClean="0"/>
              <a:t>Student 1</a:t>
            </a:r>
          </a:p>
        </p:txBody>
      </p:sp>
      <p:sp>
        <p:nvSpPr>
          <p:cNvPr id="4103" name="Rectangle 7"/>
          <p:cNvSpPr>
            <a:spLocks noChangeArrowheads="1"/>
          </p:cNvSpPr>
          <p:nvPr/>
        </p:nvSpPr>
        <p:spPr bwMode="auto">
          <a:xfrm>
            <a:off x="468313" y="5157788"/>
            <a:ext cx="8086725" cy="1200150"/>
          </a:xfrm>
          <a:prstGeom prst="rect">
            <a:avLst/>
          </a:prstGeom>
          <a:noFill/>
          <a:ln w="9525">
            <a:noFill/>
            <a:miter lim="800000"/>
            <a:headEnd/>
            <a:tailEnd/>
          </a:ln>
        </p:spPr>
        <p:txBody>
          <a:bodyPr anchor="ctr">
            <a:spAutoFit/>
          </a:bodyPr>
          <a:lstStyle/>
          <a:p>
            <a:r>
              <a:rPr lang="en-GB"/>
              <a:t>The student has tried to use ‘chemistry’ terms but the answer shows </a:t>
            </a:r>
            <a:r>
              <a:rPr lang="en-GB" b="1"/>
              <a:t>no understanding </a:t>
            </a:r>
            <a:r>
              <a:rPr lang="en-GB"/>
              <a:t>and, indeed, contains a lot of wrong information. The student would receive </a:t>
            </a:r>
            <a:r>
              <a:rPr lang="en-GB" b="1"/>
              <a:t>0 marks</a:t>
            </a:r>
            <a:r>
              <a:rPr lang="en-GB"/>
              <a:t>.</a:t>
            </a:r>
          </a:p>
          <a:p>
            <a:endParaRPr lang="en-GB" altLang="en-US"/>
          </a:p>
        </p:txBody>
      </p:sp>
      <p:pic>
        <p:nvPicPr>
          <p:cNvPr id="16388" name="Picture 2" descr="H"/>
          <p:cNvPicPr>
            <a:picLocks noChangeAspect="1" noChangeArrowheads="1"/>
          </p:cNvPicPr>
          <p:nvPr/>
        </p:nvPicPr>
        <p:blipFill>
          <a:blip r:embed="rId3"/>
          <a:srcRect/>
          <a:stretch>
            <a:fillRect/>
          </a:stretch>
        </p:blipFill>
        <p:spPr bwMode="auto">
          <a:xfrm>
            <a:off x="900113" y="1176338"/>
            <a:ext cx="7488237" cy="376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88913"/>
            <a:ext cx="8229600" cy="706437"/>
          </a:xfrm>
        </p:spPr>
        <p:txBody>
          <a:bodyPr/>
          <a:lstStyle/>
          <a:p>
            <a:pPr eaLnBrk="1" hangingPunct="1"/>
            <a:r>
              <a:rPr lang="en-GB" altLang="en-US" smtClean="0"/>
              <a:t>Student 2</a:t>
            </a:r>
          </a:p>
        </p:txBody>
      </p:sp>
      <p:sp>
        <p:nvSpPr>
          <p:cNvPr id="5127" name="Rectangle 7"/>
          <p:cNvSpPr>
            <a:spLocks noChangeArrowheads="1"/>
          </p:cNvSpPr>
          <p:nvPr/>
        </p:nvSpPr>
        <p:spPr bwMode="auto">
          <a:xfrm>
            <a:off x="468313" y="4586288"/>
            <a:ext cx="8496300" cy="1200150"/>
          </a:xfrm>
          <a:prstGeom prst="rect">
            <a:avLst/>
          </a:prstGeom>
          <a:noFill/>
          <a:ln w="9525">
            <a:noFill/>
            <a:miter lim="800000"/>
            <a:headEnd/>
            <a:tailEnd/>
          </a:ln>
        </p:spPr>
        <p:txBody>
          <a:bodyPr anchor="ctr">
            <a:spAutoFit/>
          </a:bodyPr>
          <a:lstStyle/>
          <a:p>
            <a:r>
              <a:rPr lang="en-GB"/>
              <a:t>This answer contains irrelevant information, but the student has recognised that the gaseous hydrogen cyanide would escape from the mixture, and therefore Rasputin would only be eating harmless potassium salt. This shows a </a:t>
            </a:r>
            <a:r>
              <a:rPr lang="en-GB" b="1"/>
              <a:t>limited understanding</a:t>
            </a:r>
            <a:r>
              <a:rPr lang="en-GB"/>
              <a:t>, and is enough to gain </a:t>
            </a:r>
            <a:r>
              <a:rPr lang="en-GB" b="1"/>
              <a:t>1 mark</a:t>
            </a:r>
            <a:r>
              <a:rPr lang="en-GB"/>
              <a:t>.</a:t>
            </a:r>
          </a:p>
        </p:txBody>
      </p:sp>
      <p:pic>
        <p:nvPicPr>
          <p:cNvPr id="17412" name="Picture 2" descr="I"/>
          <p:cNvPicPr>
            <a:picLocks noChangeAspect="1" noChangeArrowheads="1"/>
          </p:cNvPicPr>
          <p:nvPr/>
        </p:nvPicPr>
        <p:blipFill>
          <a:blip r:embed="rId3"/>
          <a:srcRect/>
          <a:stretch>
            <a:fillRect/>
          </a:stretch>
        </p:blipFill>
        <p:spPr bwMode="auto">
          <a:xfrm>
            <a:off x="684213" y="981075"/>
            <a:ext cx="7775575" cy="2808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0"/>
            <a:ext cx="8229600" cy="720725"/>
          </a:xfrm>
        </p:spPr>
        <p:txBody>
          <a:bodyPr/>
          <a:lstStyle/>
          <a:p>
            <a:pPr eaLnBrk="1" hangingPunct="1"/>
            <a:r>
              <a:rPr lang="en-GB" altLang="en-US" smtClean="0"/>
              <a:t>Student 3</a:t>
            </a:r>
          </a:p>
        </p:txBody>
      </p:sp>
      <p:sp>
        <p:nvSpPr>
          <p:cNvPr id="6151" name="Rectangle 7"/>
          <p:cNvSpPr>
            <a:spLocks noChangeArrowheads="1"/>
          </p:cNvSpPr>
          <p:nvPr/>
        </p:nvSpPr>
        <p:spPr bwMode="auto">
          <a:xfrm>
            <a:off x="452438" y="4926013"/>
            <a:ext cx="8497887" cy="2032000"/>
          </a:xfrm>
          <a:prstGeom prst="rect">
            <a:avLst/>
          </a:prstGeom>
          <a:noFill/>
          <a:ln w="9525">
            <a:noFill/>
            <a:miter lim="800000"/>
            <a:headEnd/>
            <a:tailEnd/>
          </a:ln>
        </p:spPr>
        <p:txBody>
          <a:bodyPr anchor="ctr">
            <a:spAutoFit/>
          </a:bodyPr>
          <a:lstStyle/>
          <a:p>
            <a:r>
              <a:rPr lang="en-GB"/>
              <a:t>The student has shown a </a:t>
            </a:r>
            <a:r>
              <a:rPr lang="en-GB" b="1"/>
              <a:t>good understanding</a:t>
            </a:r>
            <a:r>
              <a:rPr lang="en-GB"/>
              <a:t> of the chemical reaction producing potassium salt and hydrogen cyanide. He/she has given a convincing explanation as to why Rasputin may not have been poisoned by the cake or the wine, and, indeed, has also brought in a suggestion of the effect of heat in the baking of the cake. It is obvious from this answer that the student has a good understanding of chemistry, worthy of </a:t>
            </a:r>
            <a:r>
              <a:rPr lang="en-GB" b="1"/>
              <a:t>3 marks</a:t>
            </a:r>
            <a:r>
              <a:rPr lang="en-GB"/>
              <a:t>. </a:t>
            </a:r>
          </a:p>
          <a:p>
            <a:endParaRPr lang="en-GB" altLang="en-US"/>
          </a:p>
        </p:txBody>
      </p:sp>
      <p:pic>
        <p:nvPicPr>
          <p:cNvPr id="18436" name="Picture 2" descr="J"/>
          <p:cNvPicPr>
            <a:picLocks noChangeAspect="1" noChangeArrowheads="1"/>
          </p:cNvPicPr>
          <p:nvPr/>
        </p:nvPicPr>
        <p:blipFill>
          <a:blip r:embed="rId3"/>
          <a:srcRect/>
          <a:stretch>
            <a:fillRect/>
          </a:stretch>
        </p:blipFill>
        <p:spPr bwMode="auto">
          <a:xfrm>
            <a:off x="755650" y="692150"/>
            <a:ext cx="7632700" cy="4249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3850" y="188913"/>
            <a:ext cx="8229600" cy="1143000"/>
          </a:xfrm>
        </p:spPr>
        <p:txBody>
          <a:bodyPr/>
          <a:lstStyle/>
          <a:p>
            <a:pPr eaLnBrk="1" hangingPunct="1"/>
            <a:r>
              <a:rPr lang="en-GB" altLang="en-US" smtClean="0"/>
              <a:t>CSI Miami</a:t>
            </a:r>
            <a:br>
              <a:rPr lang="en-GB" altLang="en-US" smtClean="0"/>
            </a:br>
            <a:endParaRPr lang="en-GB" altLang="en-US" smtClean="0"/>
          </a:p>
        </p:txBody>
      </p:sp>
      <p:sp>
        <p:nvSpPr>
          <p:cNvPr id="19459" name="Content Placeholder 2"/>
          <p:cNvSpPr>
            <a:spLocks noGrp="1"/>
          </p:cNvSpPr>
          <p:nvPr>
            <p:ph idx="1"/>
          </p:nvPr>
        </p:nvSpPr>
        <p:spPr/>
        <p:txBody>
          <a:bodyPr/>
          <a:lstStyle/>
          <a:p>
            <a:pPr eaLnBrk="1" hangingPunct="1">
              <a:buFontTx/>
              <a:buNone/>
            </a:pPr>
            <a:r>
              <a:rPr lang="en-GB" altLang="en-US" sz="2000" smtClean="0"/>
              <a:t>     An internet discussion board on ‘Bad Chemistry’ has an entry referring to the TV drama ‘CSI: Miami’. </a:t>
            </a:r>
          </a:p>
          <a:p>
            <a:pPr eaLnBrk="1" hangingPunct="1">
              <a:buFontTx/>
              <a:buNone/>
            </a:pPr>
            <a:endParaRPr lang="en-GB" altLang="en-US" sz="2000" smtClean="0"/>
          </a:p>
          <a:p>
            <a:pPr algn="just" eaLnBrk="1" hangingPunct="1">
              <a:buFontTx/>
              <a:buNone/>
            </a:pPr>
            <a:r>
              <a:rPr lang="en-GB" altLang="en-US" sz="2000" smtClean="0"/>
              <a:t>     ‘Last night’s episode showed the deceased victim floating in a swimming pool contaminated with sodium hydroxide. The concentration was high enough to eat through glass. When the CSI guys realised it was an alkali, they needed to neutralise it to retrieve the body, so they sent one of the team to the local grocery store for vinegar. They proceeded to pour the vinegar from four litre jugs into the pool, dropping the pH from 13 to exactly 7.0 – all within a few seconds, and without any stirring!’ </a:t>
            </a:r>
          </a:p>
          <a:p>
            <a:pPr eaLnBrk="1" hangingPunct="1">
              <a:buFontTx/>
              <a:buNone/>
            </a:pPr>
            <a:endParaRPr lang="en-GB" altLang="en-US" sz="2000" smtClean="0"/>
          </a:p>
          <a:p>
            <a:pPr eaLnBrk="1" hangingPunct="1">
              <a:buFontTx/>
              <a:buNone/>
            </a:pPr>
            <a:r>
              <a:rPr lang="en-GB" altLang="en-US" sz="2000" smtClean="0"/>
              <a:t>     Using your knowledge of chemistry, comment on whether the events described in CSI: Miami could take place.</a:t>
            </a:r>
            <a:endParaRPr lang="en-GB"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mtClean="0"/>
              <a:t>Marking</a:t>
            </a:r>
          </a:p>
        </p:txBody>
      </p:sp>
      <p:sp>
        <p:nvSpPr>
          <p:cNvPr id="3075" name="Rectangle 3"/>
          <p:cNvSpPr>
            <a:spLocks noGrp="1" noChangeArrowheads="1"/>
          </p:cNvSpPr>
          <p:nvPr>
            <p:ph type="body" idx="1"/>
          </p:nvPr>
        </p:nvSpPr>
        <p:spPr/>
        <p:txBody>
          <a:bodyPr/>
          <a:lstStyle/>
          <a:p>
            <a:pPr eaLnBrk="1" hangingPunct="1">
              <a:lnSpc>
                <a:spcPct val="90000"/>
              </a:lnSpc>
              <a:buFontTx/>
              <a:buNone/>
            </a:pPr>
            <a:r>
              <a:rPr lang="en-GB" altLang="en-US" sz="1800" smtClean="0"/>
              <a:t>Responses were marked according to the following criteria:</a:t>
            </a:r>
          </a:p>
          <a:p>
            <a:pPr eaLnBrk="1" hangingPunct="1">
              <a:lnSpc>
                <a:spcPct val="90000"/>
              </a:lnSpc>
              <a:buFontTx/>
              <a:buNone/>
            </a:pPr>
            <a:endParaRPr lang="en-GB" altLang="en-US" sz="1800" smtClean="0"/>
          </a:p>
          <a:p>
            <a:pPr eaLnBrk="1" hangingPunct="1">
              <a:lnSpc>
                <a:spcPct val="90000"/>
              </a:lnSpc>
              <a:buFontTx/>
              <a:buNone/>
            </a:pPr>
            <a:r>
              <a:rPr lang="en-GB" altLang="en-US" sz="1800" smtClean="0"/>
              <a:t>The student has shown </a:t>
            </a:r>
            <a:r>
              <a:rPr lang="en-GB" altLang="en-US" sz="1800" b="1" smtClean="0"/>
              <a:t>no understanding</a:t>
            </a:r>
            <a:r>
              <a:rPr lang="en-GB" altLang="en-US" sz="1800" smtClean="0"/>
              <a:t> of the chemistry involved	</a:t>
            </a:r>
          </a:p>
          <a:p>
            <a:pPr eaLnBrk="1" hangingPunct="1">
              <a:lnSpc>
                <a:spcPct val="90000"/>
              </a:lnSpc>
              <a:buFontTx/>
              <a:buNone/>
            </a:pPr>
            <a:r>
              <a:rPr lang="en-GB" altLang="en-US" sz="1800" smtClean="0"/>
              <a:t>								- 0 marks</a:t>
            </a:r>
          </a:p>
          <a:p>
            <a:pPr eaLnBrk="1" hangingPunct="1">
              <a:lnSpc>
                <a:spcPct val="90000"/>
              </a:lnSpc>
              <a:buFontTx/>
              <a:buNone/>
            </a:pPr>
            <a:endParaRPr lang="en-GB" altLang="en-US" sz="1800" smtClean="0"/>
          </a:p>
          <a:p>
            <a:pPr eaLnBrk="1" hangingPunct="1">
              <a:lnSpc>
                <a:spcPct val="90000"/>
              </a:lnSpc>
              <a:buFontTx/>
              <a:buNone/>
            </a:pPr>
            <a:r>
              <a:rPr lang="en-GB" altLang="en-US" sz="1800" smtClean="0"/>
              <a:t>The student has shown a </a:t>
            </a:r>
            <a:r>
              <a:rPr lang="en-GB" altLang="en-US" sz="1800" b="1" smtClean="0"/>
              <a:t>limited understanding</a:t>
            </a:r>
            <a:r>
              <a:rPr lang="en-GB" altLang="en-US" sz="1800" smtClean="0"/>
              <a:t> of the chemistry involved							- 1 mark</a:t>
            </a:r>
          </a:p>
          <a:p>
            <a:pPr eaLnBrk="1" hangingPunct="1">
              <a:lnSpc>
                <a:spcPct val="90000"/>
              </a:lnSpc>
              <a:buFontTx/>
              <a:buNone/>
            </a:pPr>
            <a:endParaRPr lang="en-GB" altLang="en-US" sz="1800" smtClean="0"/>
          </a:p>
          <a:p>
            <a:pPr eaLnBrk="1" hangingPunct="1">
              <a:lnSpc>
                <a:spcPct val="90000"/>
              </a:lnSpc>
              <a:buFontTx/>
              <a:buNone/>
            </a:pPr>
            <a:r>
              <a:rPr lang="en-GB" altLang="en-US" sz="1800" smtClean="0"/>
              <a:t>The student has shown a</a:t>
            </a:r>
            <a:r>
              <a:rPr lang="en-GB" altLang="en-US" sz="1800" b="1" smtClean="0"/>
              <a:t> reasonable understanding</a:t>
            </a:r>
            <a:r>
              <a:rPr lang="en-GB" altLang="en-US" sz="1800" smtClean="0"/>
              <a:t> of the chemistry</a:t>
            </a:r>
          </a:p>
          <a:p>
            <a:pPr eaLnBrk="1" hangingPunct="1">
              <a:lnSpc>
                <a:spcPct val="90000"/>
              </a:lnSpc>
              <a:buFontTx/>
              <a:buNone/>
            </a:pPr>
            <a:r>
              <a:rPr lang="en-GB" altLang="en-US" sz="1800" smtClean="0"/>
              <a:t>involved.							- 2 marks</a:t>
            </a:r>
          </a:p>
          <a:p>
            <a:pPr eaLnBrk="1" hangingPunct="1">
              <a:lnSpc>
                <a:spcPct val="90000"/>
              </a:lnSpc>
              <a:buFontTx/>
              <a:buNone/>
            </a:pPr>
            <a:endParaRPr lang="en-GB" altLang="en-US" sz="1800" smtClean="0"/>
          </a:p>
          <a:p>
            <a:pPr eaLnBrk="1" hangingPunct="1">
              <a:lnSpc>
                <a:spcPct val="90000"/>
              </a:lnSpc>
              <a:buFontTx/>
              <a:buNone/>
            </a:pPr>
            <a:r>
              <a:rPr lang="en-GB" altLang="en-US" sz="1800" smtClean="0"/>
              <a:t>The student has shown a </a:t>
            </a:r>
            <a:r>
              <a:rPr lang="en-GB" altLang="en-US" sz="1800" b="1" smtClean="0"/>
              <a:t>good understanding</a:t>
            </a:r>
            <a:r>
              <a:rPr lang="en-GB" altLang="en-US" sz="1800" smtClean="0"/>
              <a:t> of the chemistry </a:t>
            </a:r>
          </a:p>
          <a:p>
            <a:pPr eaLnBrk="1" hangingPunct="1">
              <a:lnSpc>
                <a:spcPct val="90000"/>
              </a:lnSpc>
              <a:buFontTx/>
              <a:buNone/>
            </a:pPr>
            <a:r>
              <a:rPr lang="en-GB" altLang="en-US" sz="1800" smtClean="0"/>
              <a:t>Involved.						- 3 marks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p:txBody>
          <a:bodyPr/>
          <a:lstStyle/>
          <a:p>
            <a:pPr eaLnBrk="1" hangingPunct="1">
              <a:lnSpc>
                <a:spcPct val="90000"/>
              </a:lnSpc>
              <a:buFontTx/>
              <a:buNone/>
            </a:pPr>
            <a:r>
              <a:rPr lang="en-GB" altLang="en-US" sz="2800" b="1" i="1" smtClean="0"/>
              <a:t>    </a:t>
            </a:r>
            <a:r>
              <a:rPr lang="en-GB" altLang="en-US" sz="2800" i="1" smtClean="0"/>
              <a:t>Hydrogen peroxide is used in gels to whiten teeth.   The ion-electron equation for the oxidation of hydrogen  peroxide is shown below.  </a:t>
            </a:r>
          </a:p>
          <a:p>
            <a:pPr algn="ctr" eaLnBrk="1" hangingPunct="1">
              <a:lnSpc>
                <a:spcPct val="90000"/>
              </a:lnSpc>
              <a:buFontTx/>
              <a:buNone/>
            </a:pPr>
            <a:r>
              <a:rPr lang="en-GB" altLang="en-US" sz="2800" i="1" smtClean="0"/>
              <a:t>H</a:t>
            </a:r>
            <a:r>
              <a:rPr lang="en-GB" altLang="en-US" sz="2800" i="1" baseline="-25000" smtClean="0"/>
              <a:t>2</a:t>
            </a:r>
            <a:r>
              <a:rPr lang="en-GB" altLang="en-US" sz="2800" i="1" smtClean="0"/>
              <a:t>O</a:t>
            </a:r>
            <a:r>
              <a:rPr lang="en-GB" altLang="en-US" sz="2800" i="1" baseline="-25000" smtClean="0"/>
              <a:t>2</a:t>
            </a:r>
            <a:r>
              <a:rPr lang="en-GB" altLang="en-US" sz="2800" i="1" smtClean="0"/>
              <a:t> → O</a:t>
            </a:r>
            <a:r>
              <a:rPr lang="en-GB" altLang="en-US" sz="2800" i="1" baseline="-25000" smtClean="0"/>
              <a:t>2</a:t>
            </a:r>
            <a:r>
              <a:rPr lang="en-GB" altLang="en-US" sz="2800" i="1" smtClean="0"/>
              <a:t> + 2H</a:t>
            </a:r>
            <a:r>
              <a:rPr lang="en-GB" altLang="en-US" sz="2800" i="1" baseline="30000" smtClean="0"/>
              <a:t>+</a:t>
            </a:r>
            <a:r>
              <a:rPr lang="en-GB" altLang="en-US" sz="2800" i="1" smtClean="0"/>
              <a:t> + 2e</a:t>
            </a:r>
            <a:r>
              <a:rPr lang="en-GB" altLang="en-US" sz="2800" i="1" baseline="30000" smtClean="0"/>
              <a:t>−</a:t>
            </a:r>
          </a:p>
          <a:p>
            <a:pPr eaLnBrk="1" hangingPunct="1">
              <a:lnSpc>
                <a:spcPct val="90000"/>
              </a:lnSpc>
              <a:buFontTx/>
              <a:buNone/>
            </a:pPr>
            <a:endParaRPr lang="en-GB" altLang="en-US" sz="2800" i="1" smtClean="0"/>
          </a:p>
          <a:p>
            <a:pPr eaLnBrk="1" hangingPunct="1">
              <a:lnSpc>
                <a:spcPct val="90000"/>
              </a:lnSpc>
              <a:buFontTx/>
              <a:buNone/>
            </a:pPr>
            <a:r>
              <a:rPr lang="en-GB" altLang="en-US" sz="2800" i="1" smtClean="0"/>
              <a:t>    </a:t>
            </a:r>
            <a:r>
              <a:rPr lang="en-GB" altLang="en-US" sz="2800" b="1" i="1" smtClean="0"/>
              <a:t>Using your knowledge of chemistry</a:t>
            </a:r>
            <a:r>
              <a:rPr lang="en-GB" altLang="en-US" sz="2800" i="1" smtClean="0"/>
              <a:t>, comment on possible methods for measuring and comparing the concentration of hydrogen peroxide present in two different gels.</a:t>
            </a:r>
            <a:r>
              <a:rPr lang="en-GB" altLang="en-US" sz="280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mtClean="0"/>
              <a:t>Student 1</a:t>
            </a:r>
          </a:p>
        </p:txBody>
      </p:sp>
      <p:graphicFrame>
        <p:nvGraphicFramePr>
          <p:cNvPr id="5123" name="Object 5"/>
          <p:cNvGraphicFramePr>
            <a:graphicFrameLocks noChangeAspect="1"/>
          </p:cNvGraphicFramePr>
          <p:nvPr>
            <p:ph idx="1"/>
          </p:nvPr>
        </p:nvGraphicFramePr>
        <p:xfrm>
          <a:off x="2627313" y="1412875"/>
          <a:ext cx="3848100" cy="4429125"/>
        </p:xfrm>
        <a:graphic>
          <a:graphicData uri="http://schemas.openxmlformats.org/presentationml/2006/ole">
            <p:oleObj spid="_x0000_s5123" name="Bitmap Image" r:id="rId4" imgW="3847619" imgH="4428571" progId="PBrush">
              <p:embed/>
            </p:oleObj>
          </a:graphicData>
        </a:graphic>
      </p:graphicFrame>
      <p:sp>
        <p:nvSpPr>
          <p:cNvPr id="4103" name="Rectangle 7"/>
          <p:cNvSpPr>
            <a:spLocks noChangeArrowheads="1"/>
          </p:cNvSpPr>
          <p:nvPr/>
        </p:nvSpPr>
        <p:spPr bwMode="auto">
          <a:xfrm>
            <a:off x="827088" y="5942013"/>
            <a:ext cx="8086725" cy="915987"/>
          </a:xfrm>
          <a:prstGeom prst="rect">
            <a:avLst/>
          </a:prstGeom>
          <a:noFill/>
          <a:ln w="9525">
            <a:noFill/>
            <a:miter lim="800000"/>
            <a:headEnd/>
            <a:tailEnd/>
          </a:ln>
        </p:spPr>
        <p:txBody>
          <a:bodyPr anchor="ctr">
            <a:spAutoFit/>
          </a:bodyPr>
          <a:lstStyle/>
          <a:p>
            <a:r>
              <a:rPr lang="en-GB" altLang="en-US" b="1"/>
              <a:t>0 marks</a:t>
            </a:r>
            <a:r>
              <a:rPr lang="en-GB" altLang="en-US"/>
              <a:t> awarded because the student has shown </a:t>
            </a:r>
            <a:r>
              <a:rPr lang="en-GB" altLang="en-US" b="1"/>
              <a:t>no understanding</a:t>
            </a:r>
            <a:r>
              <a:rPr lang="en-GB" altLang="en-US"/>
              <a:t> of the chemistry involved. The student merely restates the chemistry given in the question.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Student 2</a:t>
            </a:r>
          </a:p>
        </p:txBody>
      </p:sp>
      <p:graphicFrame>
        <p:nvGraphicFramePr>
          <p:cNvPr id="6147" name="Object 5"/>
          <p:cNvGraphicFramePr>
            <a:graphicFrameLocks noChangeAspect="1"/>
          </p:cNvGraphicFramePr>
          <p:nvPr>
            <p:ph idx="1"/>
          </p:nvPr>
        </p:nvGraphicFramePr>
        <p:xfrm>
          <a:off x="2195513" y="1268413"/>
          <a:ext cx="4535487" cy="4525962"/>
        </p:xfrm>
        <a:graphic>
          <a:graphicData uri="http://schemas.openxmlformats.org/presentationml/2006/ole">
            <p:oleObj spid="_x0000_s6147" name="Bitmap Image" r:id="rId4" imgW="4638095" imgH="4629796" progId="PBrush">
              <p:embed/>
            </p:oleObj>
          </a:graphicData>
        </a:graphic>
      </p:graphicFrame>
      <p:sp>
        <p:nvSpPr>
          <p:cNvPr id="5127" name="Rectangle 7"/>
          <p:cNvSpPr>
            <a:spLocks noChangeArrowheads="1"/>
          </p:cNvSpPr>
          <p:nvPr/>
        </p:nvSpPr>
        <p:spPr bwMode="auto">
          <a:xfrm>
            <a:off x="323850" y="5648325"/>
            <a:ext cx="8496300" cy="1190625"/>
          </a:xfrm>
          <a:prstGeom prst="rect">
            <a:avLst/>
          </a:prstGeom>
          <a:noFill/>
          <a:ln w="9525">
            <a:noFill/>
            <a:miter lim="800000"/>
            <a:headEnd/>
            <a:tailEnd/>
          </a:ln>
        </p:spPr>
        <p:txBody>
          <a:bodyPr anchor="ctr">
            <a:spAutoFit/>
          </a:bodyPr>
          <a:lstStyle/>
          <a:p>
            <a:r>
              <a:rPr lang="en-GB" altLang="en-US"/>
              <a:t>Although </a:t>
            </a:r>
            <a:r>
              <a:rPr lang="en-GB" altLang="en-US" b="1"/>
              <a:t>limited understanding</a:t>
            </a:r>
            <a:r>
              <a:rPr lang="en-GB" altLang="en-US"/>
              <a:t> is shown, the student has recognised that H</a:t>
            </a:r>
            <a:r>
              <a:rPr lang="en-GB" altLang="en-US" baseline="-25000"/>
              <a:t>2</a:t>
            </a:r>
            <a:r>
              <a:rPr lang="en-GB" altLang="en-US"/>
              <a:t>O</a:t>
            </a:r>
            <a:r>
              <a:rPr lang="en-GB" altLang="en-US" baseline="-25000"/>
              <a:t>2</a:t>
            </a:r>
            <a:r>
              <a:rPr lang="en-GB" altLang="en-US"/>
              <a:t> will react to produce H</a:t>
            </a:r>
            <a:r>
              <a:rPr lang="en-GB" altLang="en-US" baseline="30000"/>
              <a:t>+</a:t>
            </a:r>
            <a:r>
              <a:rPr lang="en-GB" altLang="en-US"/>
              <a:t> ions in the solution. By suggesting measuring the pH, the student has suggested an indirect method of measuring the concentration of peroxide. This response is awarded </a:t>
            </a:r>
            <a:r>
              <a:rPr lang="en-GB" altLang="en-US" b="1"/>
              <a:t>1 mark</a:t>
            </a:r>
            <a:r>
              <a:rPr lang="en-GB"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mtClean="0"/>
              <a:t>Student 3</a:t>
            </a:r>
          </a:p>
        </p:txBody>
      </p:sp>
      <p:graphicFrame>
        <p:nvGraphicFramePr>
          <p:cNvPr id="7171" name="Object 5"/>
          <p:cNvGraphicFramePr>
            <a:graphicFrameLocks noChangeAspect="1"/>
          </p:cNvGraphicFramePr>
          <p:nvPr>
            <p:ph idx="1"/>
          </p:nvPr>
        </p:nvGraphicFramePr>
        <p:xfrm>
          <a:off x="2051050" y="1412875"/>
          <a:ext cx="5086350" cy="2238375"/>
        </p:xfrm>
        <a:graphic>
          <a:graphicData uri="http://schemas.openxmlformats.org/presentationml/2006/ole">
            <p:oleObj spid="_x0000_s7171" name="Bitmap Image" r:id="rId4" imgW="5087060" imgH="2238687" progId="PBrush">
              <p:embed/>
            </p:oleObj>
          </a:graphicData>
        </a:graphic>
      </p:graphicFrame>
      <p:sp>
        <p:nvSpPr>
          <p:cNvPr id="6151" name="Rectangle 7"/>
          <p:cNvSpPr>
            <a:spLocks noChangeArrowheads="1"/>
          </p:cNvSpPr>
          <p:nvPr/>
        </p:nvSpPr>
        <p:spPr bwMode="auto">
          <a:xfrm>
            <a:off x="1187450" y="3933825"/>
            <a:ext cx="7096125" cy="1190625"/>
          </a:xfrm>
          <a:prstGeom prst="rect">
            <a:avLst/>
          </a:prstGeom>
          <a:noFill/>
          <a:ln w="9525">
            <a:noFill/>
            <a:miter lim="800000"/>
            <a:headEnd/>
            <a:tailEnd/>
          </a:ln>
        </p:spPr>
        <p:txBody>
          <a:bodyPr anchor="ctr">
            <a:spAutoFit/>
          </a:bodyPr>
          <a:lstStyle/>
          <a:p>
            <a:r>
              <a:rPr lang="en-GB" altLang="en-US"/>
              <a:t>A full explanation of the procedure has not been provided, but the student has recognised that the oxygen being given off would produce ‘froth’, which could be quantified. This shows </a:t>
            </a:r>
            <a:r>
              <a:rPr lang="en-GB" altLang="en-US" b="1"/>
              <a:t>limited understanding</a:t>
            </a:r>
            <a:r>
              <a:rPr lang="en-GB" altLang="en-US"/>
              <a:t> and is enough to warrant </a:t>
            </a:r>
            <a:r>
              <a:rPr lang="en-GB" altLang="en-US" b="1"/>
              <a:t>1 mark</a:t>
            </a:r>
            <a:r>
              <a:rPr lang="en-GB"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mtClean="0"/>
              <a:t>Student 4</a:t>
            </a:r>
          </a:p>
        </p:txBody>
      </p:sp>
      <p:graphicFrame>
        <p:nvGraphicFramePr>
          <p:cNvPr id="7173" name="Object 5"/>
          <p:cNvGraphicFramePr>
            <a:graphicFrameLocks noChangeAspect="1"/>
          </p:cNvGraphicFramePr>
          <p:nvPr>
            <p:ph idx="1"/>
          </p:nvPr>
        </p:nvGraphicFramePr>
        <p:xfrm>
          <a:off x="2555875" y="1052513"/>
          <a:ext cx="4048125" cy="4525962"/>
        </p:xfrm>
        <a:graphic>
          <a:graphicData uri="http://schemas.openxmlformats.org/presentationml/2006/ole">
            <p:oleObj spid="_x0000_s8195" name="Bitmap Image" r:id="rId4" imgW="4439270" imgH="4963218" progId="PBrush">
              <p:embed/>
            </p:oleObj>
          </a:graphicData>
        </a:graphic>
      </p:graphicFrame>
      <p:sp>
        <p:nvSpPr>
          <p:cNvPr id="7175" name="Rectangle 7"/>
          <p:cNvSpPr>
            <a:spLocks noChangeArrowheads="1"/>
          </p:cNvSpPr>
          <p:nvPr/>
        </p:nvSpPr>
        <p:spPr bwMode="auto">
          <a:xfrm>
            <a:off x="1619250" y="3068638"/>
            <a:ext cx="5821363" cy="3540125"/>
          </a:xfrm>
          <a:prstGeom prst="rect">
            <a:avLst/>
          </a:prstGeom>
          <a:noFill/>
          <a:ln w="9525">
            <a:noFill/>
            <a:miter lim="800000"/>
            <a:headEnd/>
            <a:tailEnd/>
          </a:ln>
        </p:spPr>
        <p:txBody>
          <a:bodyPr anchor="ctr">
            <a:spAutoFit/>
          </a:bodyPr>
          <a:lstStyle/>
          <a:p>
            <a:r>
              <a:rPr lang="en-GB" altLang="en-US" sz="1600"/>
              <a:t>This answer gains </a:t>
            </a:r>
            <a:r>
              <a:rPr lang="en-GB" altLang="en-US" sz="1600" b="1"/>
              <a:t>2 marks</a:t>
            </a:r>
            <a:r>
              <a:rPr lang="en-GB" altLang="en-US" sz="1600"/>
              <a:t> since the student has interpreted the ion–electron equation to correctly predict the products of the electrolysis of H</a:t>
            </a:r>
            <a:r>
              <a:rPr lang="en-GB" altLang="en-US" sz="1600" baseline="-25000"/>
              <a:t>2</a:t>
            </a:r>
            <a:r>
              <a:rPr lang="en-GB" altLang="en-US" sz="1600"/>
              <a:t>O</a:t>
            </a:r>
            <a:r>
              <a:rPr lang="en-GB" altLang="en-US" sz="1600" baseline="-25000"/>
              <a:t>2</a:t>
            </a:r>
            <a:r>
              <a:rPr lang="en-GB" altLang="en-US" sz="1600"/>
              <a:t>. He/she has also proposed appropriate apparatus to use for the experiment, including the selection of carbon as a relatively inert electrode for the discharge of hydrogen. Furthermore, the student has correctly provided a method for measuring the average rate at which hydrogen is produced by the electrolysis process. The rate of electrolysis will be directly proportional to the current used, as selected by the variable resistor shown, and will be independent of the concentration of hydrogen peroxide. Although he/she has not really answered the question, his/her response shows a </a:t>
            </a:r>
            <a:r>
              <a:rPr lang="en-GB" altLang="en-US" sz="1600" b="1"/>
              <a:t>reasonable understanding </a:t>
            </a:r>
            <a:r>
              <a:rPr lang="en-GB" altLang="en-US" sz="1600"/>
              <a:t>of chemistry, and so 2 marks are awarded.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7173"/>
                                        </p:tgtEl>
                                      </p:cBhvr>
                                    </p:animEffect>
                                    <p:set>
                                      <p:cBhvr>
                                        <p:cTn id="7" dur="1" fill="hold">
                                          <p:stCondLst>
                                            <p:cond delay="499"/>
                                          </p:stCondLst>
                                        </p:cTn>
                                        <p:tgtEl>
                                          <p:spTgt spid="717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mtClean="0"/>
              <a:t>Student 5</a:t>
            </a:r>
          </a:p>
        </p:txBody>
      </p:sp>
      <p:graphicFrame>
        <p:nvGraphicFramePr>
          <p:cNvPr id="9219" name="Object 5"/>
          <p:cNvGraphicFramePr>
            <a:graphicFrameLocks noChangeAspect="1"/>
          </p:cNvGraphicFramePr>
          <p:nvPr>
            <p:ph idx="1"/>
          </p:nvPr>
        </p:nvGraphicFramePr>
        <p:xfrm>
          <a:off x="2339975" y="1268413"/>
          <a:ext cx="4608513" cy="4221162"/>
        </p:xfrm>
        <a:graphic>
          <a:graphicData uri="http://schemas.openxmlformats.org/presentationml/2006/ole">
            <p:oleObj spid="_x0000_s9219" name="Bitmap Image" r:id="rId4" imgW="4200000" imgH="3847619" progId="PBrush">
              <p:embed/>
            </p:oleObj>
          </a:graphicData>
        </a:graphic>
      </p:graphicFrame>
      <p:sp>
        <p:nvSpPr>
          <p:cNvPr id="8199" name="Rectangle 7"/>
          <p:cNvSpPr>
            <a:spLocks noChangeArrowheads="1"/>
          </p:cNvSpPr>
          <p:nvPr/>
        </p:nvSpPr>
        <p:spPr bwMode="auto">
          <a:xfrm>
            <a:off x="179388" y="5392738"/>
            <a:ext cx="8578850" cy="1465262"/>
          </a:xfrm>
          <a:prstGeom prst="rect">
            <a:avLst/>
          </a:prstGeom>
          <a:noFill/>
          <a:ln w="9525">
            <a:noFill/>
            <a:miter lim="800000"/>
            <a:headEnd/>
            <a:tailEnd/>
          </a:ln>
        </p:spPr>
        <p:txBody>
          <a:bodyPr anchor="ctr">
            <a:spAutoFit/>
          </a:bodyPr>
          <a:lstStyle/>
          <a:p>
            <a:r>
              <a:rPr lang="en-GB" altLang="en-US"/>
              <a:t>This answer gains </a:t>
            </a:r>
            <a:r>
              <a:rPr lang="en-GB" altLang="en-US" b="1"/>
              <a:t>2 marks</a:t>
            </a:r>
            <a:r>
              <a:rPr lang="en-GB" altLang="en-US"/>
              <a:t> because the student has provided three methods (two of which should work well in practice) that could be used to answer the question. However, the detail is vague and the response does not explain how these methods would be used to measure or compare concentrations. The answer shows a </a:t>
            </a:r>
            <a:r>
              <a:rPr lang="en-GB" altLang="en-US" b="1"/>
              <a:t>reasonable understanding </a:t>
            </a:r>
            <a:r>
              <a:rPr lang="en-GB" altLang="en-US"/>
              <a:t>of chemistry.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t>Student 6</a:t>
            </a:r>
          </a:p>
        </p:txBody>
      </p:sp>
      <p:graphicFrame>
        <p:nvGraphicFramePr>
          <p:cNvPr id="10243" name="Object 5"/>
          <p:cNvGraphicFramePr>
            <a:graphicFrameLocks noChangeAspect="1"/>
          </p:cNvGraphicFramePr>
          <p:nvPr>
            <p:ph idx="1"/>
          </p:nvPr>
        </p:nvGraphicFramePr>
        <p:xfrm>
          <a:off x="2484438" y="1125538"/>
          <a:ext cx="4191000" cy="4371975"/>
        </p:xfrm>
        <a:graphic>
          <a:graphicData uri="http://schemas.openxmlformats.org/presentationml/2006/ole">
            <p:oleObj spid="_x0000_s10243" name="Bitmap Image" r:id="rId4" imgW="4191585" imgH="4371429" progId="PBrush">
              <p:embed/>
            </p:oleObj>
          </a:graphicData>
        </a:graphic>
      </p:graphicFrame>
      <p:sp>
        <p:nvSpPr>
          <p:cNvPr id="6148" name="Rectangle 7"/>
          <p:cNvSpPr>
            <a:spLocks noChangeArrowheads="1"/>
          </p:cNvSpPr>
          <p:nvPr/>
        </p:nvSpPr>
        <p:spPr bwMode="auto">
          <a:xfrm>
            <a:off x="250825" y="5392738"/>
            <a:ext cx="8786813" cy="1465262"/>
          </a:xfrm>
          <a:prstGeom prst="rect">
            <a:avLst/>
          </a:prstGeom>
          <a:noFill/>
          <a:ln w="9525">
            <a:noFill/>
            <a:miter lim="800000"/>
            <a:headEnd/>
            <a:tailEnd/>
          </a:ln>
        </p:spPr>
        <p:txBody>
          <a:bodyPr anchor="ctr">
            <a:spAutoFit/>
          </a:bodyPr>
          <a:lstStyle/>
          <a:p>
            <a:r>
              <a:rPr lang="en-GB" altLang="en-US"/>
              <a:t>This response absolutely answers the question, and gains </a:t>
            </a:r>
            <a:r>
              <a:rPr lang="en-GB" altLang="en-US" b="1"/>
              <a:t>3 marks</a:t>
            </a:r>
            <a:r>
              <a:rPr lang="en-GB" altLang="en-US"/>
              <a:t>. In the three methods discussed, the student has given detail and has brought in the idea that this is to compare and measure the concentration of hydrogen peroxide present. The student shows a </a:t>
            </a:r>
            <a:r>
              <a:rPr lang="en-GB" altLang="en-US" b="1"/>
              <a:t>good understanding</a:t>
            </a:r>
            <a:r>
              <a:rPr lang="en-GB" altLang="en-US"/>
              <a:t> of chemistry, and brings in areas of chemistry not provided in the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ikesCount xmlns="http://schemas.microsoft.com/sharepoint/v3" xsi:nil="true"/>
    <Ratings xmlns="http://schemas.microsoft.com/sharepoint/v3" xsi:nil="true"/>
    <LikedBy xmlns="http://schemas.microsoft.com/sharepoint/v3">
      <UserInfo xmlns="http://schemas.microsoft.com/sharepoint/v3">
        <DisplayName xmlns="http://schemas.microsoft.com/sharepoint/v3"/>
        <AccountId xmlns="http://schemas.microsoft.com/sharepoint/v3" xsi:nil="true"/>
        <AccountType xmlns="http://schemas.microsoft.com/sharepoint/v3"/>
      </UserInfo>
    </LikedBy>
    <tags xmlns="63420815-0b51-45dc-b0a0-e3d6127d7609">#Higher Environmental Science</tags>
    <TaxCatchAll xmlns="81cafa03-b9fa-4519-a5ee-23457128fbf7"/>
    <RatedBy xmlns="http://schemas.microsoft.com/sharepoint/v3">
      <UserInfo xmlns="http://schemas.microsoft.com/sharepoint/v3">
        <DisplayName xmlns="http://schemas.microsoft.com/sharepoint/v3"/>
        <AccountId xmlns="http://schemas.microsoft.com/sharepoint/v3" xsi:nil="true"/>
        <AccountType xmlns="http://schemas.microsoft.com/sharepoint/v3"/>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2EDAD93CB37A4E8B0C83B8E1DA1CDC" ma:contentTypeVersion="" ma:contentTypeDescription="Create a new document." ma:contentTypeScope="" ma:versionID="5c22f7cbbd77741271c233d4a79eb411">
  <xsd:schema xmlns:xsd="http://www.w3.org/2001/XMLSchema" xmlns:xs="http://www.w3.org/2001/XMLSchema" xmlns:p="http://schemas.microsoft.com/office/2006/metadata/properties" xmlns:ns1="http://schemas.microsoft.com/sharepoint/v3" xmlns:ns2="63420815-0b51-45dc-b0a0-e3d6127d7609" xmlns:ns3="81cafa03-b9fa-4519-a5ee-23457128fbf7" xmlns:ns4="e0988dc0-1422-4db1-ab40-4895d51d12d9" targetNamespace="http://schemas.microsoft.com/office/2006/metadata/properties" ma:root="true" ma:fieldsID="1977afff18386d5ade2b8257490cc17f" ns1:_="" ns2:_="" ns3:_="" ns4:_="">
    <xsd:import namespace="http://schemas.microsoft.com/sharepoint/v3"/>
    <xsd:import namespace="63420815-0b51-45dc-b0a0-e3d6127d7609"/>
    <xsd:import namespace="81cafa03-b9fa-4519-a5ee-23457128fbf7"/>
    <xsd:import namespace="e0988dc0-1422-4db1-ab40-4895d51d12d9"/>
    <xsd:element name="properties">
      <xsd:complexType>
        <xsd:sequence>
          <xsd:element name="documentManagement">
            <xsd:complexType>
              <xsd:all>
                <xsd:element ref="ns2:tags" minOccurs="0"/>
                <xsd:element ref="ns1:LikesCount" minOccurs="0"/>
                <xsd:element ref="ns1:RatingCount" minOccurs="0"/>
                <xsd:element ref="ns1:AverageRating" minOccurs="0"/>
                <xsd:element ref="ns3:SharedWithUsers" minOccurs="0"/>
                <xsd:element ref="ns3:TaxCatchAll" minOccurs="0"/>
                <xsd:element ref="ns4:SharingHintHash" minOccurs="0"/>
                <xsd:element ref="ns4:SharedWithDetails" minOccurs="0"/>
                <xsd:element ref="ns1:RatedBy" minOccurs="0"/>
                <xsd:element ref="ns1:Ratings"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ikesCount" ma:index="3" nillable="true" ma:displayName="Number of Likes" ma:internalName="LikesCount">
      <xsd:simpleType>
        <xsd:restriction base="dms:Unknown"/>
      </xsd:simpleType>
    </xsd:element>
    <xsd:element name="RatingCount" ma:index="4" nillable="true" ma:displayName="Number of Ratings" ma:decimals="0" ma:description="Number of ratings submitted" ma:internalName="RatingCount" ma:readOnly="true">
      <xsd:simpleType>
        <xsd:restriction base="dms:Number"/>
      </xsd:simpleType>
    </xsd:element>
    <xsd:element name="AverageRating" ma:index="5" nillable="true" ma:displayName="Rating (0-5)" ma:decimals="2" ma:description="Average value of all the ratings that have been submitted" ma:internalName="AverageRating" ma:readOnly="true">
      <xsd:simpleType>
        <xsd:restriction base="dms:Number"/>
      </xsd:simpleType>
    </xsd:element>
    <xsd:element name="RatedBy" ma:index="1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7" nillable="true" ma:displayName="User ratings" ma:description="User ratings for the item" ma:hidden="true" ma:internalName="Ratings">
      <xsd:simpleType>
        <xsd:restriction base="dms:Note"/>
      </xsd:simpleType>
    </xsd:element>
    <xsd:element name="LikedBy" ma:index="18"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3420815-0b51-45dc-b0a0-e3d6127d7609" elementFormDefault="qualified">
    <xsd:import namespace="http://schemas.microsoft.com/office/2006/documentManagement/types"/>
    <xsd:import namespace="http://schemas.microsoft.com/office/infopath/2007/PartnerControls"/>
    <xsd:element name="tags" ma:index="2" nillable="true" ma:displayName="tags" ma:default="#Higher Environmental Science" ma:internalName="tag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cafa03-b9fa-4519-a5ee-23457128fbf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3" nillable="true" ma:displayName="Taxonomy Catch All Column" ma:hidden="true" ma:list="{0cfee7ba-21ce-4a15-9179-0409001c5ab1}" ma:internalName="TaxCatchAll" ma:showField="CatchAllData" ma:web="81cafa03-b9fa-4519-a5ee-23457128fbf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988dc0-1422-4db1-ab40-4895d51d12d9" elementFormDefault="qualified">
    <xsd:import namespace="http://schemas.microsoft.com/office/2006/documentManagement/types"/>
    <xsd:import namespace="http://schemas.microsoft.com/office/infopath/2007/PartnerControls"/>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329A5B-F7B8-4D21-AD67-E5E2D973C456}">
  <ds:schemaRefs>
    <ds:schemaRef ds:uri="http://schemas.microsoft.com/office/2006/metadata/properties"/>
    <ds:schemaRef ds:uri="http://schemas.microsoft.com/sharepoint/v3"/>
    <ds:schemaRef ds:uri="63420815-0b51-45dc-b0a0-e3d6127d7609"/>
    <ds:schemaRef ds:uri="81cafa03-b9fa-4519-a5ee-23457128fbf7"/>
  </ds:schemaRefs>
</ds:datastoreItem>
</file>

<file path=customXml/itemProps2.xml><?xml version="1.0" encoding="utf-8"?>
<ds:datastoreItem xmlns:ds="http://schemas.openxmlformats.org/officeDocument/2006/customXml" ds:itemID="{E5379759-0C47-46EB-A620-4AAD7668E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3420815-0b51-45dc-b0a0-e3d6127d7609"/>
    <ds:schemaRef ds:uri="81cafa03-b9fa-4519-a5ee-23457128fbf7"/>
    <ds:schemaRef ds:uri="e0988dc0-1422-4db1-ab40-4895d51d12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782C39-31C2-4D1F-96CD-4B98C6967F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TotalTime>
  <Words>1125</Words>
  <Application>Microsoft Office PowerPoint</Application>
  <PresentationFormat>On-screen Show (4:3)</PresentationFormat>
  <Paragraphs>75</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Bitmap Image</vt:lpstr>
      <vt:lpstr>Higher Chemistry Open ended questions  word quiz</vt:lpstr>
      <vt:lpstr>Marking</vt:lpstr>
      <vt:lpstr>Slide 3</vt:lpstr>
      <vt:lpstr>Student 1</vt:lpstr>
      <vt:lpstr>Student 2</vt:lpstr>
      <vt:lpstr>Student 3</vt:lpstr>
      <vt:lpstr>Student 4</vt:lpstr>
      <vt:lpstr>Student 5</vt:lpstr>
      <vt:lpstr>Student 6</vt:lpstr>
      <vt:lpstr>Slide 10</vt:lpstr>
      <vt:lpstr>Student 1</vt:lpstr>
      <vt:lpstr>Student 2</vt:lpstr>
      <vt:lpstr>Student 3</vt:lpstr>
      <vt:lpstr>Slide 14</vt:lpstr>
      <vt:lpstr>Student 1</vt:lpstr>
      <vt:lpstr>Student 2</vt:lpstr>
      <vt:lpstr>Student 3</vt:lpstr>
      <vt:lpstr>CSI Miami </vt:lpstr>
    </vt:vector>
  </TitlesOfParts>
  <Company>The Moray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Fujitsu Services</dc:creator>
  <cp:lastModifiedBy>hscally</cp:lastModifiedBy>
  <cp:revision>14</cp:revision>
  <dcterms:created xsi:type="dcterms:W3CDTF">2012-01-09T13:24:29Z</dcterms:created>
  <dcterms:modified xsi:type="dcterms:W3CDTF">2017-03-10T10:05:44Z</dcterms:modified>
</cp:coreProperties>
</file>