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1" r:id="rId8"/>
    <p:sldId id="268" r:id="rId9"/>
    <p:sldId id="281" r:id="rId10"/>
    <p:sldId id="269" r:id="rId11"/>
    <p:sldId id="278" r:id="rId12"/>
    <p:sldId id="280" r:id="rId13"/>
    <p:sldId id="267" r:id="rId14"/>
    <p:sldId id="266" r:id="rId15"/>
    <p:sldId id="271" r:id="rId16"/>
    <p:sldId id="282" r:id="rId17"/>
    <p:sldId id="272" r:id="rId18"/>
    <p:sldId id="283" r:id="rId19"/>
    <p:sldId id="273" r:id="rId20"/>
    <p:sldId id="284" r:id="rId21"/>
    <p:sldId id="274" r:id="rId22"/>
    <p:sldId id="285" r:id="rId23"/>
    <p:sldId id="275" r:id="rId24"/>
    <p:sldId id="27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188AD11-6DC7-4C87-AAA4-9946150A9D8A}" type="datetimeFigureOut">
              <a:rPr lang="en-GB"/>
              <a:pPr>
                <a:defRPr/>
              </a:pPr>
              <a:t>17/11/2016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57F6B13-B5BB-4206-8123-18E4BE888EF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34E0BF7-AFD0-4D4E-859D-A9794245E3F0}" type="datetimeFigureOut">
              <a:rPr lang="en-GB"/>
              <a:pPr>
                <a:defRPr/>
              </a:pPr>
              <a:t>17/11/2016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41BF610-AFF7-488C-BA1F-F5F1D1A8797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192ADAC-A29D-45EE-BC56-B6ABE55DA9F9}" type="datetimeFigureOut">
              <a:rPr lang="en-GB"/>
              <a:pPr>
                <a:defRPr/>
              </a:pPr>
              <a:t>17/11/2016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DFE9AA3-4A9C-4B04-B6C9-573B3B64806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33D8C83-622F-4825-8FAD-70E9499DA51F}" type="datetimeFigureOut">
              <a:rPr lang="en-GB"/>
              <a:pPr>
                <a:defRPr/>
              </a:pPr>
              <a:t>17/11/2016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3757F0-27A4-42A0-B410-50CDA375C4D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769FA6-6E55-4D21-8E18-DE621D3C2A9B}" type="datetimeFigureOut">
              <a:rPr lang="en-GB"/>
              <a:pPr>
                <a:defRPr/>
              </a:pPr>
              <a:t>17/11/2016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138EE3-2702-4FC8-8E9B-3B249B12C94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7377341-08B0-4833-B862-E7D97893C6C2}" type="datetimeFigureOut">
              <a:rPr lang="en-GB"/>
              <a:pPr>
                <a:defRPr/>
              </a:pPr>
              <a:t>17/11/2016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5AFB7DB-E575-4571-B284-1645C844E8C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821868C-0798-477B-9D8D-54E18D842BCE}" type="datetimeFigureOut">
              <a:rPr lang="en-GB"/>
              <a:pPr>
                <a:defRPr/>
              </a:pPr>
              <a:t>17/11/2016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662AAA1-87E6-415A-B5D7-99A3CEFD004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E911BBE-EB47-4C76-B5D5-C805B4D49EF4}" type="datetimeFigureOut">
              <a:rPr lang="en-GB"/>
              <a:pPr>
                <a:defRPr/>
              </a:pPr>
              <a:t>17/11/2016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50D9118-3BB3-4BDC-9205-0F29863B178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356D3-5ABB-4405-8836-1FEF07405CD9}" type="datetimeFigureOut">
              <a:rPr lang="en-GB"/>
              <a:pPr>
                <a:defRPr/>
              </a:pPr>
              <a:t>17/11/2016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BE8D20C-12B8-4702-8E2F-975C4C504DE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00692F-D378-4B66-91CC-BC922D0B2A6F}" type="datetimeFigureOut">
              <a:rPr lang="en-GB"/>
              <a:pPr>
                <a:defRPr/>
              </a:pPr>
              <a:t>17/11/2016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5B84CBD-7581-4518-B7B4-C61C7E8C0B3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46D74E-E228-4B6D-9273-CB65C450620A}" type="datetimeFigureOut">
              <a:rPr lang="en-GB"/>
              <a:pPr>
                <a:defRPr/>
              </a:pPr>
              <a:t>17/11/2016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F653BFB-8F5A-44E4-A085-57FEF9BA972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DA5367D-C27F-4407-B678-75B5AD983184}" type="datetimeFigureOut">
              <a:rPr lang="en-GB"/>
              <a:pPr>
                <a:defRPr/>
              </a:pPr>
              <a:t>17/11/2016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9682E23-5C76-49FC-9B15-C26020B6561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chemisrty&amp;source=images&amp;cd=&amp;cad=rja&amp;docid=HNj4FD4yZdq-JM&amp;tbnid=b3o9qIqt0yUKWM:&amp;ved=0CAUQjRw&amp;url=http://www.unesco.org.uk/news&amp;ei=SrMVU8emOq2M7AbbroCwCw&amp;bvm=bv.62286460,d.ZGU&amp;psig=AFQjCNGcEix-5zPenZkwod7XSEZ7P_Hs5w&amp;ust=139401747607989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source=images&amp;cd=&amp;cad=rja&amp;docid=8gr1YfgC-CQGTM&amp;tbnid=JBkAv6Rxr9MuBM:&amp;ved=0CAgQjRw4DA&amp;url=http://commons.wikimedia.org/wiki/File:Periodic-table.jpg&amp;ei=J68VU72MHeeV7Aa9tYGQCg&amp;psig=AFQjCNFadR63mVKqtfLMJJmsl6sshykIFA&amp;ust=1394016423707144"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radioactivity&amp;source=images&amp;cd=&amp;cad=rja&amp;docid=3uNS-UnaeWW9pM&amp;tbnid=1Q2Isz01HsV_TM:&amp;ved=0CAUQjRw&amp;url=http://en.wikipedia.org/wiki/Radioactive_waste&amp;ei=jrEVU4-FDKTG7Aag0oDQBQ&amp;bvm=bv.62286460,d.ZGU&amp;psig=AFQjCNG7vnQbJwWX2VAZoHmAFrzUQvVD2g&amp;ust=139401703559023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theeth&amp;source=images&amp;cd=&amp;cad=rja&amp;docid=t6xpftOodvd6jM&amp;tbnid=LrSQ3MjaqnvdyM:&amp;ved=0CAUQjRw&amp;url=http://teethwhiteningpensinfo.com/conditions-that-hinder-teeth-whitening/&amp;ei=S7EVU6voIoXB7AaqjoHwDg&amp;bvm=bv.62286460,d.ZGU&amp;psig=AFQjCNGGhfA1acxJxlm7XfSTFDHPJRdpog&amp;ust=13940169603741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confused%20farmer&amp;source=images&amp;cd=&amp;cad=rja&amp;docid=qNAEn3byJnH9zM&amp;tbnid=ocTFFPPGolU0QM:&amp;ved=0CAUQjRw&amp;url=https://drawception.com/viewgame/NdG4zP22sP/man-in-the-yellow-hat-goes-insane/&amp;ei=cLEVU-79BeO07QaszYGoAg&amp;bvm=bv.62286460,d.ZGU&amp;psig=AFQjCNHZVDcWv0YhcA3vbaXjAjcbs7POYQ&amp;ust=139401700285270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spirin+structure&amp;source=images&amp;cd=&amp;cad=rja&amp;docid=SPbtShECyvB_TM&amp;tbnid=XRRHK7ZMRmfrFM:&amp;ved=0CAUQjRw&amp;url=http://catalog.flatworldknowledge.com/bookhub/reader/2273?e=ball-ch16_s04&amp;ei=JbAVU6KNF5To7AaC9wE&amp;bvm=bv.62286460,d.ZGU&amp;psig=AFQjCNGeHxqGMNcuSpnRlL_lbZIsQ25ZRQ&amp;ust=13940166518478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68313" y="188913"/>
            <a:ext cx="7772400" cy="1470025"/>
          </a:xfrm>
        </p:spPr>
        <p:txBody>
          <a:bodyPr/>
          <a:lstStyle/>
          <a:p>
            <a:pPr eaLnBrk="1" hangingPunct="1"/>
            <a:r>
              <a:rPr lang="en-GB" smtClean="0"/>
              <a:t>National 5 Chemistry</a:t>
            </a:r>
          </a:p>
        </p:txBody>
      </p:sp>
      <p:sp>
        <p:nvSpPr>
          <p:cNvPr id="3" name="Subtitle 2"/>
          <p:cNvSpPr>
            <a:spLocks noGrp="1"/>
          </p:cNvSpPr>
          <p:nvPr>
            <p:ph type="subTitle" idx="1"/>
          </p:nvPr>
        </p:nvSpPr>
        <p:spPr>
          <a:xfrm>
            <a:off x="755650" y="1484313"/>
            <a:ext cx="6400800" cy="1752600"/>
          </a:xfrm>
        </p:spPr>
        <p:txBody>
          <a:bodyPr rtlCol="0">
            <a:normAutofit/>
          </a:bodyPr>
          <a:lstStyle/>
          <a:p>
            <a:pPr eaLnBrk="1" fontAlgn="auto" hangingPunct="1">
              <a:spcAft>
                <a:spcPts val="0"/>
              </a:spcAft>
              <a:buFont typeface="Arial" pitchFamily="34" charset="0"/>
              <a:buNone/>
              <a:defRPr/>
            </a:pPr>
            <a:r>
              <a:rPr lang="en-GB" dirty="0" smtClean="0"/>
              <a:t>Extended answer Questions!</a:t>
            </a:r>
            <a:endParaRPr lang="en-GB" dirty="0"/>
          </a:p>
        </p:txBody>
      </p:sp>
      <p:pic>
        <p:nvPicPr>
          <p:cNvPr id="18434" name="Picture 2" descr="http://t1.gstatic.com/images?q=tbn:ANd9GcQG62RwuiLOVUgkxXYXUPkw2_vmuQphWKLEkVONHNHRr7RTFnooIQ:www.unesco.org.uk/uploads/Chemistry%2520woman.jpg">
            <a:hlinkClick r:id="rId2"/>
          </p:cNvPr>
          <p:cNvPicPr>
            <a:picLocks noChangeAspect="1" noChangeArrowheads="1"/>
          </p:cNvPicPr>
          <p:nvPr/>
        </p:nvPicPr>
        <p:blipFill>
          <a:blip r:embed="rId3" cstate="print"/>
          <a:srcRect/>
          <a:stretch>
            <a:fillRect/>
          </a:stretch>
        </p:blipFill>
        <p:spPr bwMode="auto">
          <a:xfrm>
            <a:off x="1643042" y="2357430"/>
            <a:ext cx="6438900" cy="429577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idx="1"/>
          </p:nvPr>
        </p:nvSpPr>
        <p:spPr>
          <a:xfrm>
            <a:off x="457200" y="549275"/>
            <a:ext cx="8229600" cy="5576888"/>
          </a:xfrm>
        </p:spPr>
        <p:txBody>
          <a:bodyPr/>
          <a:lstStyle/>
          <a:p>
            <a:pPr eaLnBrk="1" hangingPunct="1"/>
            <a:r>
              <a:rPr lang="en-GB" smtClean="0"/>
              <a:t>The labels have dropped off three bottles containing organic compounds. The chemistry technician has asked a National 5 chemistry class to identify these compounds.</a:t>
            </a:r>
          </a:p>
          <a:p>
            <a:pPr eaLnBrk="1" hangingPunct="1">
              <a:buFont typeface="Arial" charset="0"/>
              <a:buNone/>
            </a:pPr>
            <a:endParaRPr lang="en-GB" smtClean="0"/>
          </a:p>
          <a:p>
            <a:pPr eaLnBrk="1" hangingPunct="1"/>
            <a:r>
              <a:rPr lang="en-GB" smtClean="0"/>
              <a:t>Using your knowledge of chemistry, comment on how would the class could identify the alcohol, alkene and carboxylic acid.</a:t>
            </a:r>
          </a:p>
          <a:p>
            <a:pPr eaLnBrk="1" hangingPunct="1"/>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229600" cy="1143000"/>
          </a:xfrm>
        </p:spPr>
        <p:txBody>
          <a:bodyPr rtlCol="0">
            <a:normAutofit fontScale="90000"/>
          </a:bodyPr>
          <a:lstStyle/>
          <a:p>
            <a:pPr eaLnBrk="1" fontAlgn="auto" hangingPunct="1">
              <a:spcAft>
                <a:spcPts val="0"/>
              </a:spcAft>
              <a:defRPr/>
            </a:pPr>
            <a:r>
              <a:rPr lang="en-GB" sz="2700" dirty="0">
                <a:solidFill>
                  <a:srgbClr val="FF0000"/>
                </a:solidFill>
              </a:rPr>
              <a:t>A student was measuring the pH of various solutions and concluded that only acids contained hydrogen ions and only alkalis contained hydroxide ions. Using your knowledge of chemistry comment on the statement made (3 marks)</a:t>
            </a:r>
            <a:r>
              <a:rPr lang="en-GB" dirty="0"/>
              <a:t/>
            </a:r>
            <a:br>
              <a:rPr lang="en-GB" dirty="0"/>
            </a:br>
            <a:endParaRPr lang="en-GB"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GB" dirty="0" smtClean="0"/>
              <a:t>Sample Answer 1:</a:t>
            </a:r>
          </a:p>
          <a:p>
            <a:pPr eaLnBrk="1" fontAlgn="auto" hangingPunct="1">
              <a:spcAft>
                <a:spcPts val="0"/>
              </a:spcAft>
              <a:buFont typeface="Arial" pitchFamily="34" charset="0"/>
              <a:buChar char="•"/>
              <a:defRPr/>
            </a:pPr>
            <a:r>
              <a:rPr lang="en-GB" dirty="0">
                <a:solidFill>
                  <a:srgbClr val="00B050"/>
                </a:solidFill>
              </a:rPr>
              <a:t>Acids contain hydrogen ions and hydroxide ions. There is a higher concentration of hydrogen ions. (1 mark) Alkalis contain hydroxide ions and hydrogen ions. There is a higher concentration of hydroxide ions. (1 mark)  Pure water (pH7 contains equal concentrations of hydrogen ions and hydroxide ions. (1 mark)</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229600" cy="1143000"/>
          </a:xfrm>
        </p:spPr>
        <p:txBody>
          <a:bodyPr rtlCol="0">
            <a:normAutofit fontScale="90000"/>
          </a:bodyPr>
          <a:lstStyle/>
          <a:p>
            <a:pPr eaLnBrk="1" fontAlgn="auto" hangingPunct="1">
              <a:spcAft>
                <a:spcPts val="0"/>
              </a:spcAft>
              <a:defRPr/>
            </a:pPr>
            <a:r>
              <a:rPr lang="en-GB" sz="2700" dirty="0">
                <a:solidFill>
                  <a:srgbClr val="FF0000"/>
                </a:solidFill>
              </a:rPr>
              <a:t>A student was measuring the pH of various solutions and concluded that only acids contained hydrogen ions and only alkalis contained hydroxide ions. Using your knowledge of chemistry comment on the statement made (3 marks)</a:t>
            </a:r>
            <a:r>
              <a:rPr lang="en-GB" dirty="0"/>
              <a:t/>
            </a:r>
            <a:br>
              <a:rPr lang="en-GB" dirty="0"/>
            </a:br>
            <a:endParaRPr lang="en-GB" dirty="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GB" dirty="0" smtClean="0"/>
              <a:t>Sample Answer 2:</a:t>
            </a:r>
          </a:p>
          <a:p>
            <a:pPr eaLnBrk="1" fontAlgn="auto" hangingPunct="1">
              <a:spcAft>
                <a:spcPts val="0"/>
              </a:spcAft>
              <a:buFont typeface="Arial" pitchFamily="34" charset="0"/>
              <a:buChar char="•"/>
              <a:defRPr/>
            </a:pPr>
            <a:r>
              <a:rPr lang="en-GB" dirty="0">
                <a:solidFill>
                  <a:srgbClr val="00B050"/>
                </a:solidFill>
              </a:rPr>
              <a:t>All acids contain hydrogen ions and </a:t>
            </a:r>
            <a:r>
              <a:rPr lang="en-GB" dirty="0" smtClean="0">
                <a:solidFill>
                  <a:srgbClr val="00B050"/>
                </a:solidFill>
              </a:rPr>
              <a:t>the </a:t>
            </a:r>
            <a:r>
              <a:rPr lang="en-GB" dirty="0">
                <a:solidFill>
                  <a:srgbClr val="00B050"/>
                </a:solidFill>
              </a:rPr>
              <a:t>higher the concentration of hydrogen ions the lower the </a:t>
            </a:r>
            <a:r>
              <a:rPr lang="en-GB" dirty="0" smtClean="0">
                <a:solidFill>
                  <a:srgbClr val="00B050"/>
                </a:solidFill>
              </a:rPr>
              <a:t>pH (1 mark). </a:t>
            </a:r>
            <a:r>
              <a:rPr lang="en-GB" dirty="0">
                <a:solidFill>
                  <a:srgbClr val="00B050"/>
                </a:solidFill>
              </a:rPr>
              <a:t>There are also hydroxide ions present but the concentration is lower than the hydrogen ion </a:t>
            </a:r>
            <a:r>
              <a:rPr lang="en-GB" dirty="0" smtClean="0">
                <a:solidFill>
                  <a:srgbClr val="00B050"/>
                </a:solidFill>
              </a:rPr>
              <a:t>concentration (1 mark). </a:t>
            </a:r>
            <a:r>
              <a:rPr lang="en-GB" dirty="0">
                <a:solidFill>
                  <a:srgbClr val="00B050"/>
                </a:solidFill>
              </a:rPr>
              <a:t>Alkalis also contain hydrogen ions but the concentration is lower than hydroxide ions. The lower the concentration of hydrogen ions the higher the </a:t>
            </a:r>
            <a:r>
              <a:rPr lang="en-GB" dirty="0" smtClean="0">
                <a:solidFill>
                  <a:srgbClr val="00B050"/>
                </a:solidFill>
              </a:rPr>
              <a:t>pH (1 mark)</a:t>
            </a:r>
            <a:endParaRPr lang="en-GB" dirty="0">
              <a:solidFill>
                <a:srgbClr val="00B050"/>
              </a:solidFill>
            </a:endParaRP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088" y="2924175"/>
            <a:ext cx="7772400" cy="1470025"/>
          </a:xfrm>
        </p:spPr>
        <p:txBody>
          <a:bodyPr rtlCol="0">
            <a:normAutofit fontScale="90000"/>
          </a:bodyPr>
          <a:lstStyle/>
          <a:p>
            <a:pPr eaLnBrk="1" fontAlgn="auto" hangingPunct="1">
              <a:spcAft>
                <a:spcPts val="0"/>
              </a:spcAft>
              <a:defRPr/>
            </a:pPr>
            <a:r>
              <a:rPr lang="en-GB" sz="3100" dirty="0"/>
              <a:t>The periodic table of the elements in its current form is an astonishing achievement with major contributions from famous chemists and other important scientists.</a:t>
            </a:r>
            <a:br>
              <a:rPr lang="en-GB" sz="3100" dirty="0"/>
            </a:br>
            <a:r>
              <a:rPr lang="en-GB" sz="3100" dirty="0"/>
              <a:t> </a:t>
            </a:r>
            <a:br>
              <a:rPr lang="en-GB" sz="3100" dirty="0"/>
            </a:br>
            <a:r>
              <a:rPr lang="en-GB" sz="2800" dirty="0"/>
              <a:t/>
            </a:r>
            <a:br>
              <a:rPr lang="en-GB" sz="2800" dirty="0"/>
            </a:br>
            <a:r>
              <a:rPr lang="en-GB" sz="3100" b="1" dirty="0"/>
              <a:t/>
            </a:r>
            <a:br>
              <a:rPr lang="en-GB" sz="3100" b="1" dirty="0"/>
            </a:br>
            <a:r>
              <a:rPr lang="en-GB" sz="3100" b="1" dirty="0" smtClean="0"/>
              <a:t/>
            </a:r>
            <a:br>
              <a:rPr lang="en-GB" sz="3100" b="1" dirty="0" smtClean="0"/>
            </a:br>
            <a:r>
              <a:rPr lang="en-GB" sz="3100" dirty="0"/>
              <a:t/>
            </a:r>
            <a:br>
              <a:rPr lang="en-GB" sz="3100" dirty="0"/>
            </a:br>
            <a:r>
              <a:rPr lang="en-GB" sz="3100" dirty="0"/>
              <a:t> </a:t>
            </a:r>
            <a:br>
              <a:rPr lang="en-GB" sz="3100" dirty="0"/>
            </a:br>
            <a:r>
              <a:rPr lang="en-GB" sz="3100" dirty="0" smtClean="0"/>
              <a:t/>
            </a:r>
            <a:br>
              <a:rPr lang="en-GB" sz="3100" dirty="0" smtClean="0"/>
            </a:br>
            <a:r>
              <a:rPr lang="en-GB" sz="3100" dirty="0"/>
              <a:t/>
            </a:r>
            <a:br>
              <a:rPr lang="en-GB" sz="3100" dirty="0"/>
            </a:br>
            <a:r>
              <a:rPr lang="en-GB" sz="3100" dirty="0" smtClean="0"/>
              <a:t/>
            </a:r>
            <a:br>
              <a:rPr lang="en-GB" sz="3100" dirty="0" smtClean="0"/>
            </a:br>
            <a:r>
              <a:rPr lang="en-GB" sz="3100" dirty="0" smtClean="0"/>
              <a:t>Using </a:t>
            </a:r>
            <a:r>
              <a:rPr lang="en-GB" sz="3100" dirty="0"/>
              <a:t>you knowledge of chemistry, comment on 2 different elements comparing the properties and position of your chosen elements?</a:t>
            </a:r>
            <a:r>
              <a:rPr lang="en-GB" dirty="0"/>
              <a:t/>
            </a:r>
            <a:br>
              <a:rPr lang="en-GB" dirty="0"/>
            </a:br>
            <a:endParaRPr lang="en-GB" dirty="0"/>
          </a:p>
        </p:txBody>
      </p:sp>
      <p:pic>
        <p:nvPicPr>
          <p:cNvPr id="11267" name="Picture 4" descr="http://t0.gstatic.com/images?q=tbn:ANd9GcTS2GgDT4n9xuD0r82UIMOksXD94EIpdzZfNpc_mNKTEbHe7Xum">
            <a:hlinkClick r:id="rId2"/>
          </p:cNvPr>
          <p:cNvPicPr>
            <a:picLocks noChangeAspect="1" noChangeArrowheads="1"/>
          </p:cNvPicPr>
          <p:nvPr/>
        </p:nvPicPr>
        <p:blipFill>
          <a:blip r:embed="rId3"/>
          <a:srcRect/>
          <a:stretch>
            <a:fillRect/>
          </a:stretch>
        </p:blipFill>
        <p:spPr bwMode="auto">
          <a:xfrm>
            <a:off x="1403350" y="1773238"/>
            <a:ext cx="5832475" cy="3433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GB" smtClean="0"/>
              <a:t>Answers!</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GB" dirty="0" smtClean="0"/>
              <a:t>Elements in the same group are chosen</a:t>
            </a:r>
          </a:p>
          <a:p>
            <a:pPr eaLnBrk="1" fontAlgn="auto" hangingPunct="1">
              <a:spcAft>
                <a:spcPts val="0"/>
              </a:spcAft>
              <a:buFont typeface="Arial" pitchFamily="34" charset="0"/>
              <a:buChar char="•"/>
              <a:defRPr/>
            </a:pPr>
            <a:r>
              <a:rPr lang="en-GB" dirty="0" smtClean="0"/>
              <a:t>The group is named</a:t>
            </a:r>
          </a:p>
          <a:p>
            <a:pPr eaLnBrk="1" fontAlgn="auto" hangingPunct="1">
              <a:spcAft>
                <a:spcPts val="0"/>
              </a:spcAft>
              <a:buFont typeface="Arial" pitchFamily="34" charset="0"/>
              <a:buChar char="•"/>
              <a:defRPr/>
            </a:pPr>
            <a:r>
              <a:rPr lang="en-GB" dirty="0" smtClean="0"/>
              <a:t>An explanation that elements in the same group have the same number of outer electrons</a:t>
            </a:r>
          </a:p>
          <a:p>
            <a:pPr eaLnBrk="1" fontAlgn="auto" hangingPunct="1">
              <a:spcAft>
                <a:spcPts val="0"/>
              </a:spcAft>
              <a:buFont typeface="Arial" pitchFamily="34" charset="0"/>
              <a:buChar char="•"/>
              <a:defRPr/>
            </a:pPr>
            <a:r>
              <a:rPr lang="en-GB" dirty="0" smtClean="0"/>
              <a:t>Due to this elements within the same group have similar properties</a:t>
            </a:r>
          </a:p>
          <a:p>
            <a:pPr eaLnBrk="1" fontAlgn="auto" hangingPunct="1">
              <a:spcAft>
                <a:spcPts val="0"/>
              </a:spcAft>
              <a:buFont typeface="Arial" pitchFamily="34" charset="0"/>
              <a:buChar char="•"/>
              <a:defRPr/>
            </a:pPr>
            <a:r>
              <a:rPr lang="en-GB" dirty="0" smtClean="0"/>
              <a:t>An explanation that elements try to achieve a full outer shell of electrons like the noble gases. (if elements in this group chosen an explanation of </a:t>
            </a:r>
            <a:r>
              <a:rPr lang="en-GB" dirty="0" err="1" smtClean="0"/>
              <a:t>unreactivity</a:t>
            </a:r>
            <a:r>
              <a:rPr lang="en-GB" dirty="0" smtClean="0"/>
              <a:t>)</a:t>
            </a:r>
          </a:p>
          <a:p>
            <a:pPr eaLnBrk="1" fontAlgn="auto" hangingPunct="1">
              <a:spcAft>
                <a:spcPts val="0"/>
              </a:spcAft>
              <a:buFont typeface="Arial" pitchFamily="34" charset="0"/>
              <a:buChar char="•"/>
              <a:defRPr/>
            </a:pPr>
            <a:r>
              <a:rPr lang="en-GB" dirty="0" smtClean="0"/>
              <a:t>Mention of reactivity. </a:t>
            </a:r>
            <a:r>
              <a:rPr lang="en-GB" dirty="0" err="1" smtClean="0"/>
              <a:t>E.g</a:t>
            </a:r>
            <a:r>
              <a:rPr lang="en-GB" dirty="0" smtClean="0"/>
              <a:t> The reactivity increases as you move down the alkali metals (if elements in this group are chosen) </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eaLnBrk="1" hangingPunct="1"/>
            <a:r>
              <a:rPr lang="en-GB" smtClean="0"/>
              <a:t>We are told that radioactivity is dangerous but it is often used in medicine. Use your knowledge of chemistry to comment on why this is the case.</a:t>
            </a:r>
          </a:p>
          <a:p>
            <a:pPr eaLnBrk="1" hangingPunct="1"/>
            <a:endParaRPr lang="en-GB" smtClean="0"/>
          </a:p>
        </p:txBody>
      </p:sp>
      <p:pic>
        <p:nvPicPr>
          <p:cNvPr id="16387" name="Picture 2" descr="http://t0.gstatic.com/images?q=tbn:ANd9GcQfsN0BgDCZeswnvgcxRUFBi5ahYt-mh8D53E5xbWjUy7wbtD9JPw:upload.wikimedia.org/wikipedia/commons/thumb/b/b5/Radioactive.svg/600px-Radioactive.svg.png">
            <a:hlinkClick r:id="rId2"/>
          </p:cNvPr>
          <p:cNvPicPr>
            <a:picLocks noChangeAspect="1" noChangeArrowheads="1"/>
          </p:cNvPicPr>
          <p:nvPr/>
        </p:nvPicPr>
        <p:blipFill>
          <a:blip r:embed="rId3"/>
          <a:srcRect/>
          <a:stretch>
            <a:fillRect/>
          </a:stretch>
        </p:blipFill>
        <p:spPr bwMode="auto">
          <a:xfrm>
            <a:off x="3563938" y="3933825"/>
            <a:ext cx="2592387" cy="2265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Answers</a:t>
            </a:r>
          </a:p>
        </p:txBody>
      </p:sp>
      <p:sp>
        <p:nvSpPr>
          <p:cNvPr id="17411" name="Content Placeholder 2"/>
          <p:cNvSpPr>
            <a:spLocks noGrp="1"/>
          </p:cNvSpPr>
          <p:nvPr>
            <p:ph idx="1"/>
          </p:nvPr>
        </p:nvSpPr>
        <p:spPr/>
        <p:txBody>
          <a:bodyPr/>
          <a:lstStyle/>
          <a:p>
            <a:pPr eaLnBrk="1" hangingPunct="1"/>
            <a:r>
              <a:rPr lang="en-GB" smtClean="0"/>
              <a:t>Think about </a:t>
            </a:r>
          </a:p>
          <a:p>
            <a:pPr eaLnBrk="1" hangingPunct="1"/>
            <a:r>
              <a:rPr lang="en-GB" smtClean="0"/>
              <a:t>The different type of radiation and penetration levels</a:t>
            </a:r>
          </a:p>
          <a:p>
            <a:pPr eaLnBrk="1" hangingPunct="1"/>
            <a:r>
              <a:rPr lang="en-GB" smtClean="0"/>
              <a:t>Choosing radiosotopes that have suitable half life and penetration level</a:t>
            </a:r>
          </a:p>
          <a:p>
            <a:pPr eaLnBrk="1" hangingPunct="1"/>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endParaRPr lang="en-GB" smtClean="0"/>
          </a:p>
        </p:txBody>
      </p:sp>
      <p:sp>
        <p:nvSpPr>
          <p:cNvPr id="18435" name="Content Placeholder 2"/>
          <p:cNvSpPr>
            <a:spLocks noGrp="1"/>
          </p:cNvSpPr>
          <p:nvPr>
            <p:ph idx="1"/>
          </p:nvPr>
        </p:nvSpPr>
        <p:spPr/>
        <p:txBody>
          <a:bodyPr/>
          <a:lstStyle/>
          <a:p>
            <a:pPr eaLnBrk="1" hangingPunct="1"/>
            <a:r>
              <a:rPr lang="en-GB" smtClean="0"/>
              <a:t>Aluminium can be extracted from aluminium oxide and iron from iron(III) oxide.  Aluminium oxide is more abundant than iron(III) oxide yet aluminium is more expensive than iron.  Use your knowledge of chemistry to comment on why this is the case.</a:t>
            </a:r>
          </a:p>
          <a:p>
            <a:pPr eaLnBrk="1" hangingPunct="1"/>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mtClean="0"/>
              <a:t>Answers</a:t>
            </a:r>
          </a:p>
        </p:txBody>
      </p:sp>
      <p:sp>
        <p:nvSpPr>
          <p:cNvPr id="19459" name="Content Placeholder 2"/>
          <p:cNvSpPr>
            <a:spLocks noGrp="1"/>
          </p:cNvSpPr>
          <p:nvPr>
            <p:ph idx="1"/>
          </p:nvPr>
        </p:nvSpPr>
        <p:spPr/>
        <p:txBody>
          <a:bodyPr/>
          <a:lstStyle/>
          <a:p>
            <a:pPr eaLnBrk="1" hangingPunct="1"/>
            <a:r>
              <a:rPr lang="en-GB" smtClean="0"/>
              <a:t>Think about</a:t>
            </a:r>
          </a:p>
          <a:p>
            <a:pPr eaLnBrk="1" hangingPunct="1"/>
            <a:r>
              <a:rPr lang="en-GB" smtClean="0"/>
              <a:t>Aluminium being more reactive than iron</a:t>
            </a:r>
          </a:p>
          <a:p>
            <a:pPr eaLnBrk="1" hangingPunct="1"/>
            <a:r>
              <a:rPr lang="en-GB" smtClean="0"/>
              <a:t>Bonding inside the compound will be stronger</a:t>
            </a:r>
          </a:p>
          <a:p>
            <a:pPr eaLnBrk="1" hangingPunct="1"/>
            <a:r>
              <a:rPr lang="en-GB" smtClean="0"/>
              <a:t>More energy required to break it down – electrolysis required</a:t>
            </a:r>
          </a:p>
          <a:p>
            <a:pPr eaLnBrk="1" hangingPunct="1"/>
            <a:r>
              <a:rPr lang="en-GB" smtClean="0"/>
              <a:t>Makes the process much more expensive due to cost of high voltage electricity. </a:t>
            </a:r>
          </a:p>
          <a:p>
            <a:pPr eaLnBrk="1" hangingPunct="1"/>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476250"/>
            <a:ext cx="8229600" cy="4525963"/>
          </a:xfrm>
        </p:spPr>
        <p:txBody>
          <a:bodyPr rtlCol="0">
            <a:normAutofit lnSpcReduction="10000"/>
          </a:bodyPr>
          <a:lstStyle/>
          <a:p>
            <a:pPr eaLnBrk="1" fontAlgn="auto" hangingPunct="1">
              <a:spcAft>
                <a:spcPts val="0"/>
              </a:spcAft>
              <a:buFont typeface="Arial" pitchFamily="34" charset="0"/>
              <a:buChar char="•"/>
              <a:defRPr/>
            </a:pPr>
            <a:r>
              <a:rPr lang="en-GB" dirty="0"/>
              <a:t>Dentists use an amalgam (an alloy of mercury, silver and tin).  A person with an amalgam filling accidently touched a steel fork against it while eating and immediately felt a sharp pain in the tooth.  A dentist said that the pain was caused by an electric current produced in the tooth and would have been more painful if they had touched the tooth with aluminium foil.  Use your knowledge of chemistry to comment on why this is the case.</a:t>
            </a:r>
          </a:p>
          <a:p>
            <a:pPr eaLnBrk="1" fontAlgn="auto" hangingPunct="1">
              <a:spcAft>
                <a:spcPts val="0"/>
              </a:spcAft>
              <a:buFont typeface="Arial" pitchFamily="34" charset="0"/>
              <a:buChar char="•"/>
              <a:defRPr/>
            </a:pPr>
            <a:endParaRPr lang="en-GB" dirty="0"/>
          </a:p>
        </p:txBody>
      </p:sp>
      <p:pic>
        <p:nvPicPr>
          <p:cNvPr id="20483" name="Picture 2" descr="http://t0.gstatic.com/images?q=tbn:ANd9GcQJEQ9J38lzax5lteW9jynONFpsNcR7PIOIAyZYWQ_BtD6uBDErBw:teethwhiteningpensinfo.com/wp-content/uploads/2013/08/teeth-whitening.jpg">
            <a:hlinkClick r:id="rId2"/>
          </p:cNvPr>
          <p:cNvPicPr>
            <a:picLocks noChangeAspect="1" noChangeArrowheads="1"/>
          </p:cNvPicPr>
          <p:nvPr/>
        </p:nvPicPr>
        <p:blipFill>
          <a:blip r:embed="rId3"/>
          <a:srcRect/>
          <a:stretch>
            <a:fillRect/>
          </a:stretch>
        </p:blipFill>
        <p:spPr bwMode="auto">
          <a:xfrm>
            <a:off x="3132138" y="5013325"/>
            <a:ext cx="2808287" cy="161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9275"/>
            <a:ext cx="8229600" cy="5576888"/>
          </a:xfrm>
        </p:spPr>
        <p:txBody>
          <a:bodyPr rtlCol="0">
            <a:normAutofit fontScale="85000" lnSpcReduction="20000"/>
          </a:bodyPr>
          <a:lstStyle/>
          <a:p>
            <a:pPr eaLnBrk="1" fontAlgn="auto" hangingPunct="1">
              <a:spcAft>
                <a:spcPts val="0"/>
              </a:spcAft>
              <a:buFont typeface="Arial" pitchFamily="34" charset="0"/>
              <a:buNone/>
              <a:defRPr/>
            </a:pPr>
            <a:r>
              <a:rPr lang="en-GB" dirty="0"/>
              <a:t>Paper 2 will normally contain two open-ended questions, each of which will be worth 3 marks. </a:t>
            </a:r>
            <a:endParaRPr lang="en-GB" dirty="0" smtClean="0"/>
          </a:p>
          <a:p>
            <a:pPr eaLnBrk="1" fontAlgn="auto" hangingPunct="1">
              <a:spcAft>
                <a:spcPts val="0"/>
              </a:spcAft>
              <a:buFont typeface="Arial" pitchFamily="34" charset="0"/>
              <a:buNone/>
              <a:defRPr/>
            </a:pPr>
            <a:endParaRPr lang="en-GB" dirty="0"/>
          </a:p>
          <a:p>
            <a:pPr eaLnBrk="1" fontAlgn="auto" hangingPunct="1">
              <a:spcAft>
                <a:spcPts val="0"/>
              </a:spcAft>
              <a:buFont typeface="Arial" pitchFamily="34" charset="0"/>
              <a:buNone/>
              <a:defRPr/>
            </a:pPr>
            <a:r>
              <a:rPr lang="en-GB" dirty="0"/>
              <a:t>Open-ended questions can be used to assess whether or not you have truly grasped a chemical concept. In this type of question, </a:t>
            </a:r>
            <a:r>
              <a:rPr lang="en-GB" b="1" dirty="0"/>
              <a:t>there is no one specific answer</a:t>
            </a:r>
            <a:r>
              <a:rPr lang="en-GB" dirty="0"/>
              <a:t>, you are required to draw on your understanding of key chemical principles to solve a problem or challenge. In addition to testing the extent of your chemical insight, these questions promote and reward creativity and analytical thinking</a:t>
            </a:r>
            <a:r>
              <a:rPr lang="en-GB" dirty="0" smtClean="0"/>
              <a:t>.</a:t>
            </a:r>
          </a:p>
          <a:p>
            <a:pPr eaLnBrk="1" fontAlgn="auto" hangingPunct="1">
              <a:spcAft>
                <a:spcPts val="0"/>
              </a:spcAft>
              <a:buFont typeface="Arial" pitchFamily="34" charset="0"/>
              <a:buNone/>
              <a:defRPr/>
            </a:pPr>
            <a:endParaRPr lang="en-GB" dirty="0"/>
          </a:p>
          <a:p>
            <a:pPr eaLnBrk="1" fontAlgn="auto" hangingPunct="1">
              <a:spcAft>
                <a:spcPts val="0"/>
              </a:spcAft>
              <a:buFont typeface="Arial" pitchFamily="34" charset="0"/>
              <a:buNone/>
              <a:defRPr/>
            </a:pPr>
            <a:r>
              <a:rPr lang="en-GB" dirty="0"/>
              <a:t>In preparing for the course assessment, the following advice may be useful:</a:t>
            </a:r>
          </a:p>
          <a:p>
            <a:pPr eaLnBrk="1" fontAlgn="auto" hangingPunct="1">
              <a:spcAft>
                <a:spcPts val="0"/>
              </a:spcAft>
              <a:buFont typeface="Arial" pitchFamily="34" charset="0"/>
              <a:buChar char="•"/>
              <a:defRPr/>
            </a:pPr>
            <a:endParaRPr lang="en-GB" dirty="0"/>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smtClean="0"/>
              <a:t>Answers</a:t>
            </a:r>
          </a:p>
        </p:txBody>
      </p:sp>
      <p:sp>
        <p:nvSpPr>
          <p:cNvPr id="21507" name="Content Placeholder 2"/>
          <p:cNvSpPr>
            <a:spLocks noGrp="1"/>
          </p:cNvSpPr>
          <p:nvPr>
            <p:ph idx="1"/>
          </p:nvPr>
        </p:nvSpPr>
        <p:spPr>
          <a:xfrm>
            <a:off x="428625" y="1285875"/>
            <a:ext cx="8229600" cy="4972050"/>
          </a:xfrm>
        </p:spPr>
        <p:txBody>
          <a:bodyPr/>
          <a:lstStyle/>
          <a:p>
            <a:pPr eaLnBrk="1" hangingPunct="1"/>
            <a:r>
              <a:rPr lang="en-GB" smtClean="0"/>
              <a:t>Think about</a:t>
            </a:r>
          </a:p>
          <a:p>
            <a:pPr eaLnBrk="1" hangingPunct="1"/>
            <a:r>
              <a:rPr lang="en-GB" smtClean="0"/>
              <a:t>The electrochemical series and the position of the metals</a:t>
            </a:r>
          </a:p>
          <a:p>
            <a:pPr eaLnBrk="1" hangingPunct="1"/>
            <a:r>
              <a:rPr lang="en-GB" smtClean="0"/>
              <a:t>Shock caused by the movement of electrons between the different metals.</a:t>
            </a:r>
          </a:p>
          <a:p>
            <a:pPr eaLnBrk="1" hangingPunct="1"/>
            <a:r>
              <a:rPr lang="en-GB" smtClean="0"/>
              <a:t>Aluminium higher up the electrochemical series than iron(steel).</a:t>
            </a:r>
          </a:p>
          <a:p>
            <a:pPr eaLnBrk="1" hangingPunct="1"/>
            <a:r>
              <a:rPr lang="en-GB" smtClean="0"/>
              <a:t>Large gap between amalgam metals and aluminium therefore the voltage is greater thus greater pain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GB" smtClean="0"/>
          </a:p>
        </p:txBody>
      </p:sp>
      <p:sp>
        <p:nvSpPr>
          <p:cNvPr id="22531" name="Content Placeholder 2"/>
          <p:cNvSpPr>
            <a:spLocks noGrp="1"/>
          </p:cNvSpPr>
          <p:nvPr>
            <p:ph idx="1"/>
          </p:nvPr>
        </p:nvSpPr>
        <p:spPr/>
        <p:txBody>
          <a:bodyPr/>
          <a:lstStyle/>
          <a:p>
            <a:pPr eaLnBrk="1" hangingPunct="1"/>
            <a:r>
              <a:rPr lang="en-GB" smtClean="0"/>
              <a:t>A farmer tested his soil and found that it was lacking in nitrogen.  He was concerned that nitrogen fertilisers would make the soil too acidic. Use your knowledge of chemistry to comment on how the farmer can overcome his concerns.</a:t>
            </a:r>
          </a:p>
          <a:p>
            <a:pPr eaLnBrk="1" hangingPunct="1"/>
            <a:endParaRPr lang="en-GB" smtClean="0"/>
          </a:p>
        </p:txBody>
      </p:sp>
      <p:pic>
        <p:nvPicPr>
          <p:cNvPr id="22532" name="Picture 2" descr="http://t1.gstatic.com/images?q=tbn:ANd9GcTgHSq0bUqr07ElMUI6tJBEndTEAn6EfZsDjBZ7DKQRy1Fo8IKp1Q:https://drawception.com/pub/panels/2013/1-29/NdG4zP22sP-10.png">
            <a:hlinkClick r:id="rId2"/>
          </p:cNvPr>
          <p:cNvPicPr>
            <a:picLocks noChangeAspect="1" noChangeArrowheads="1"/>
          </p:cNvPicPr>
          <p:nvPr/>
        </p:nvPicPr>
        <p:blipFill>
          <a:blip r:embed="rId3"/>
          <a:srcRect/>
          <a:stretch>
            <a:fillRect/>
          </a:stretch>
        </p:blipFill>
        <p:spPr bwMode="auto">
          <a:xfrm>
            <a:off x="5940425" y="4149725"/>
            <a:ext cx="2857500" cy="238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smtClean="0"/>
              <a:t>Answers</a:t>
            </a:r>
          </a:p>
        </p:txBody>
      </p:sp>
      <p:sp>
        <p:nvSpPr>
          <p:cNvPr id="23555" name="Content Placeholder 2"/>
          <p:cNvSpPr>
            <a:spLocks noGrp="1"/>
          </p:cNvSpPr>
          <p:nvPr>
            <p:ph idx="1"/>
          </p:nvPr>
        </p:nvSpPr>
        <p:spPr>
          <a:xfrm>
            <a:off x="428625" y="1500188"/>
            <a:ext cx="8229600" cy="4525962"/>
          </a:xfrm>
        </p:spPr>
        <p:txBody>
          <a:bodyPr/>
          <a:lstStyle/>
          <a:p>
            <a:pPr eaLnBrk="1" hangingPunct="1"/>
            <a:r>
              <a:rPr lang="en-GB" sz="2800" smtClean="0"/>
              <a:t>Could think about</a:t>
            </a:r>
          </a:p>
          <a:p>
            <a:pPr eaLnBrk="1" hangingPunct="1"/>
            <a:r>
              <a:rPr lang="en-GB" sz="2800" smtClean="0"/>
              <a:t>Fertilisers being soluble and therefore will dissolve in the soil. Monitoring the pH of soil using pH meter or pH testing – ph less than 7 acidic</a:t>
            </a:r>
          </a:p>
          <a:p>
            <a:pPr eaLnBrk="1" hangingPunct="1"/>
            <a:r>
              <a:rPr lang="en-GB" sz="2800" smtClean="0"/>
              <a:t>If becomes too acid neutralise soil using lime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b="1" u="sng" dirty="0"/>
              <a:t>EXTENDED RESPONSE QUESTIONS</a:t>
            </a:r>
            <a:br>
              <a:rPr lang="en-GB" b="1" u="sng" dirty="0"/>
            </a:br>
            <a:endParaRPr lang="en-GB" b="1" u="sng" dirty="0"/>
          </a:p>
        </p:txBody>
      </p:sp>
      <p:sp>
        <p:nvSpPr>
          <p:cNvPr id="24579" name="Content Placeholder 2"/>
          <p:cNvSpPr>
            <a:spLocks noGrp="1"/>
          </p:cNvSpPr>
          <p:nvPr>
            <p:ph idx="1"/>
          </p:nvPr>
        </p:nvSpPr>
        <p:spPr/>
        <p:txBody>
          <a:bodyPr/>
          <a:lstStyle/>
          <a:p>
            <a:pPr eaLnBrk="1" hangingPunct="1">
              <a:buFont typeface="Arial" charset="0"/>
              <a:buNone/>
            </a:pPr>
            <a:r>
              <a:rPr lang="en-GB" smtClean="0"/>
              <a:t>An extended response question is different from an open ended question in that it is looking for specific points to explain what has been described in the question. The answer is worth two marks so two relevant points are required in your answer</a:t>
            </a:r>
          </a:p>
          <a:p>
            <a:pPr eaLnBrk="1" hangingPunct="1"/>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sz="2400" b="1" smtClean="0">
                <a:solidFill>
                  <a:srgbClr val="FF0000"/>
                </a:solidFill>
              </a:rPr>
              <a:t>Example: A student wrote that polythene and polyester are both plastics so must have been made in the same way. Comment on the accuracy of this question:</a:t>
            </a:r>
            <a:r>
              <a:rPr lang="en-GB" sz="2400" smtClean="0">
                <a:solidFill>
                  <a:srgbClr val="FF0000"/>
                </a:solidFill>
              </a:rPr>
              <a:t/>
            </a:r>
            <a:br>
              <a:rPr lang="en-GB" sz="2400" smtClean="0">
                <a:solidFill>
                  <a:srgbClr val="FF0000"/>
                </a:solidFill>
              </a:rPr>
            </a:br>
            <a:endParaRPr lang="en-GB" sz="2400" smtClean="0">
              <a:solidFill>
                <a:srgbClr val="FF0000"/>
              </a:solidFill>
            </a:endParaRPr>
          </a:p>
        </p:txBody>
      </p:sp>
      <p:sp>
        <p:nvSpPr>
          <p:cNvPr id="23555" name="Content Placeholder 2"/>
          <p:cNvSpPr>
            <a:spLocks noGrp="1"/>
          </p:cNvSpPr>
          <p:nvPr>
            <p:ph idx="1"/>
          </p:nvPr>
        </p:nvSpPr>
        <p:spPr/>
        <p:txBody>
          <a:bodyPr/>
          <a:lstStyle/>
          <a:p>
            <a:pPr eaLnBrk="1" hangingPunct="1"/>
            <a:r>
              <a:rPr lang="en-GB" u="sng" smtClean="0">
                <a:solidFill>
                  <a:srgbClr val="00B050"/>
                </a:solidFill>
              </a:rPr>
              <a:t>Sample answer</a:t>
            </a:r>
            <a:r>
              <a:rPr lang="en-GB" smtClean="0">
                <a:solidFill>
                  <a:srgbClr val="00B050"/>
                </a:solidFill>
              </a:rPr>
              <a:t>: This is true as they are both formed by the polymerisation of monomers. (1 mark) However, false in that polythene is formed by addition polymerisation in which a double bond is broken, whereas polyester is formed by condensation polymerisation in which water is formed when monomers join (1 mark).</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349500"/>
            <a:ext cx="8229600" cy="1143000"/>
          </a:xfrm>
        </p:spPr>
        <p:txBody>
          <a:bodyPr rtlCol="0">
            <a:normAutofit fontScale="90000"/>
          </a:bodyPr>
          <a:lstStyle/>
          <a:p>
            <a:pPr eaLnBrk="1" fontAlgn="auto" hangingPunct="1">
              <a:spcAft>
                <a:spcPts val="0"/>
              </a:spcAft>
              <a:defRPr/>
            </a:pPr>
            <a:r>
              <a:rPr lang="en-GB" dirty="0"/>
              <a:t>In National 5 Chemistry examinations open-ended questions will always be identified by the wording </a:t>
            </a:r>
            <a:br>
              <a:rPr lang="en-GB" dirty="0"/>
            </a:br>
            <a:r>
              <a:rPr lang="en-GB" dirty="0"/>
              <a:t>‘</a:t>
            </a:r>
            <a:br>
              <a:rPr lang="en-GB" dirty="0"/>
            </a:br>
            <a:r>
              <a:rPr lang="en-GB" b="1" dirty="0">
                <a:solidFill>
                  <a:srgbClr val="7030A0"/>
                </a:solidFill>
              </a:rPr>
              <a:t>Using your knowledge of chemistry, comment on...</a:t>
            </a:r>
            <a:endParaRPr lang="en-GB"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649913"/>
          </a:xfrm>
        </p:spPr>
        <p:txBody>
          <a:bodyPr rtlCol="0">
            <a:normAutofit fontScale="77500" lnSpcReduction="20000"/>
          </a:bodyPr>
          <a:lstStyle/>
          <a:p>
            <a:pPr eaLnBrk="1" fontAlgn="auto" hangingPunct="1">
              <a:spcAft>
                <a:spcPts val="0"/>
              </a:spcAft>
              <a:buFont typeface="Arial" pitchFamily="34" charset="0"/>
              <a:buChar char="•"/>
              <a:defRPr/>
            </a:pPr>
            <a:r>
              <a:rPr lang="en-GB" dirty="0"/>
              <a:t>Read the question carefully. Pay attention to diagrams, structural formulae and equations that have been included to help you answer the question. </a:t>
            </a:r>
            <a:endParaRPr lang="en-GB" dirty="0" smtClean="0"/>
          </a:p>
          <a:p>
            <a:pPr eaLnBrk="1" fontAlgn="auto" hangingPunct="1">
              <a:spcAft>
                <a:spcPts val="0"/>
              </a:spcAft>
              <a:buFont typeface="Arial" pitchFamily="34" charset="0"/>
              <a:buChar char="•"/>
              <a:defRPr/>
            </a:pPr>
            <a:endParaRPr lang="en-GB" dirty="0"/>
          </a:p>
          <a:p>
            <a:pPr eaLnBrk="1" fontAlgn="auto" hangingPunct="1">
              <a:spcAft>
                <a:spcPts val="0"/>
              </a:spcAft>
              <a:buFont typeface="Arial" pitchFamily="34" charset="0"/>
              <a:buChar char="•"/>
              <a:defRPr/>
            </a:pPr>
            <a:r>
              <a:rPr lang="en-GB" dirty="0"/>
              <a:t>Reflect on the information provided in the question. Make sure that you answer exactly what the question is asking</a:t>
            </a:r>
            <a:r>
              <a:rPr lang="en-GB" dirty="0" smtClean="0"/>
              <a:t>.</a:t>
            </a:r>
          </a:p>
          <a:p>
            <a:pPr eaLnBrk="1" fontAlgn="auto" hangingPunct="1">
              <a:spcAft>
                <a:spcPts val="0"/>
              </a:spcAft>
              <a:buFont typeface="Arial" pitchFamily="34" charset="0"/>
              <a:buChar char="•"/>
              <a:defRPr/>
            </a:pPr>
            <a:endParaRPr lang="en-GB" dirty="0"/>
          </a:p>
          <a:p>
            <a:pPr eaLnBrk="1" fontAlgn="auto" hangingPunct="1">
              <a:spcAft>
                <a:spcPts val="0"/>
              </a:spcAft>
              <a:buFont typeface="Arial" pitchFamily="34" charset="0"/>
              <a:buChar char="•"/>
              <a:defRPr/>
            </a:pPr>
            <a:r>
              <a:rPr lang="en-GB" dirty="0"/>
              <a:t>Show your understanding of chemistry by drawing structural formulae, identifying functional groups, writing chemical equations or working out formulae. You may choose to present your answer as a paragraph, a set of bullet points or even as a diagram</a:t>
            </a:r>
            <a:r>
              <a:rPr lang="en-GB" dirty="0" smtClean="0"/>
              <a:t>.</a:t>
            </a:r>
          </a:p>
          <a:p>
            <a:pPr eaLnBrk="1" fontAlgn="auto" hangingPunct="1">
              <a:spcAft>
                <a:spcPts val="0"/>
              </a:spcAft>
              <a:buFont typeface="Arial" pitchFamily="34" charset="0"/>
              <a:buChar char="•"/>
              <a:defRPr/>
            </a:pPr>
            <a:endParaRPr lang="en-GB" dirty="0"/>
          </a:p>
          <a:p>
            <a:pPr eaLnBrk="1" fontAlgn="auto" hangingPunct="1">
              <a:spcAft>
                <a:spcPts val="0"/>
              </a:spcAft>
              <a:buFont typeface="Arial" pitchFamily="34" charset="0"/>
              <a:buChar char="•"/>
              <a:defRPr/>
            </a:pPr>
            <a:r>
              <a:rPr lang="en-GB" dirty="0"/>
              <a:t>If you have time at the end of the examination, check that what you have written answers the question asked.</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9275"/>
            <a:ext cx="8435975" cy="5975350"/>
          </a:xfrm>
        </p:spPr>
        <p:txBody>
          <a:bodyPr rtlCol="0">
            <a:normAutofit fontScale="40000" lnSpcReduction="20000"/>
          </a:bodyPr>
          <a:lstStyle/>
          <a:p>
            <a:pPr eaLnBrk="1" fontAlgn="auto" hangingPunct="1">
              <a:spcAft>
                <a:spcPts val="0"/>
              </a:spcAft>
              <a:buFont typeface="Arial" pitchFamily="34" charset="0"/>
              <a:buNone/>
              <a:defRPr/>
            </a:pPr>
            <a:r>
              <a:rPr lang="en-GB" sz="5000" dirty="0">
                <a:latin typeface="+mj-lt"/>
                <a:cs typeface="Aharoni" pitchFamily="2" charset="-79"/>
              </a:rPr>
              <a:t>Your response to an open-ended question will be assigned a mark according to how your understanding </a:t>
            </a:r>
          </a:p>
          <a:p>
            <a:pPr eaLnBrk="1" fontAlgn="auto" hangingPunct="1">
              <a:spcAft>
                <a:spcPts val="0"/>
              </a:spcAft>
              <a:buFont typeface="Arial" pitchFamily="34" charset="0"/>
              <a:buNone/>
              <a:defRPr/>
            </a:pPr>
            <a:r>
              <a:rPr lang="en-GB" sz="5000" dirty="0">
                <a:latin typeface="+mj-lt"/>
                <a:cs typeface="Aharoni" pitchFamily="2" charset="-79"/>
              </a:rPr>
              <a:t>of chemistry matches the statements below:</a:t>
            </a:r>
          </a:p>
          <a:p>
            <a:pPr eaLnBrk="1" fontAlgn="auto" hangingPunct="1">
              <a:spcAft>
                <a:spcPts val="0"/>
              </a:spcAft>
              <a:buFont typeface="Arial" pitchFamily="34" charset="0"/>
              <a:buNone/>
              <a:defRPr/>
            </a:pPr>
            <a:r>
              <a:rPr lang="en-GB" sz="5000" b="1" dirty="0">
                <a:latin typeface="+mj-lt"/>
                <a:cs typeface="Aharoni" pitchFamily="2" charset="-79"/>
              </a:rPr>
              <a:t> </a:t>
            </a:r>
            <a:endParaRPr lang="en-GB" sz="5000" dirty="0">
              <a:latin typeface="+mj-lt"/>
              <a:cs typeface="Aharoni" pitchFamily="2" charset="-79"/>
            </a:endParaRPr>
          </a:p>
          <a:p>
            <a:pPr eaLnBrk="1" fontAlgn="auto" hangingPunct="1">
              <a:spcAft>
                <a:spcPts val="0"/>
              </a:spcAft>
              <a:buFont typeface="Arial" pitchFamily="34" charset="0"/>
              <a:buNone/>
              <a:defRPr/>
            </a:pPr>
            <a:r>
              <a:rPr lang="en-GB" sz="5000" b="1" dirty="0">
                <a:latin typeface="+mj-lt"/>
                <a:cs typeface="Aharoni" pitchFamily="2" charset="-79"/>
              </a:rPr>
              <a:t>0 marks: </a:t>
            </a:r>
            <a:endParaRPr lang="en-GB" sz="5000" dirty="0">
              <a:latin typeface="+mj-lt"/>
              <a:cs typeface="Aharoni" pitchFamily="2" charset="-79"/>
            </a:endParaRPr>
          </a:p>
          <a:p>
            <a:pPr eaLnBrk="1" fontAlgn="auto" hangingPunct="1">
              <a:spcAft>
                <a:spcPts val="0"/>
              </a:spcAft>
              <a:buFont typeface="Arial" pitchFamily="34" charset="0"/>
              <a:buNone/>
              <a:defRPr/>
            </a:pPr>
            <a:r>
              <a:rPr lang="en-GB" sz="5000" dirty="0">
                <a:latin typeface="+mj-lt"/>
                <a:cs typeface="Aharoni" pitchFamily="2" charset="-79"/>
              </a:rPr>
              <a:t>The student has demonstrated no </a:t>
            </a:r>
            <a:r>
              <a:rPr lang="en-GB" sz="5000" dirty="0" smtClean="0">
                <a:latin typeface="+mj-lt"/>
                <a:cs typeface="Aharoni" pitchFamily="2" charset="-79"/>
              </a:rPr>
              <a:t>understanding of </a:t>
            </a:r>
            <a:r>
              <a:rPr lang="en-GB" sz="5000" dirty="0">
                <a:latin typeface="+mj-lt"/>
                <a:cs typeface="Aharoni" pitchFamily="2" charset="-79"/>
              </a:rPr>
              <a:t>the chemistry involved.</a:t>
            </a:r>
          </a:p>
          <a:p>
            <a:pPr eaLnBrk="1" fontAlgn="auto" hangingPunct="1">
              <a:spcAft>
                <a:spcPts val="0"/>
              </a:spcAft>
              <a:buFont typeface="Arial" pitchFamily="34" charset="0"/>
              <a:buNone/>
              <a:defRPr/>
            </a:pPr>
            <a:r>
              <a:rPr lang="en-GB" sz="5000" dirty="0">
                <a:latin typeface="+mj-lt"/>
                <a:cs typeface="Aharoni" pitchFamily="2" charset="-79"/>
              </a:rPr>
              <a:t> </a:t>
            </a:r>
          </a:p>
          <a:p>
            <a:pPr eaLnBrk="1" fontAlgn="auto" hangingPunct="1">
              <a:spcAft>
                <a:spcPts val="0"/>
              </a:spcAft>
              <a:buFont typeface="Arial" pitchFamily="34" charset="0"/>
              <a:buNone/>
              <a:defRPr/>
            </a:pPr>
            <a:r>
              <a:rPr lang="en-GB" sz="5000" b="1" dirty="0">
                <a:latin typeface="+mj-lt"/>
                <a:cs typeface="Aharoni" pitchFamily="2" charset="-79"/>
              </a:rPr>
              <a:t>1 mark:</a:t>
            </a:r>
            <a:endParaRPr lang="en-GB" sz="5000" dirty="0">
              <a:latin typeface="+mj-lt"/>
              <a:cs typeface="Aharoni" pitchFamily="2" charset="-79"/>
            </a:endParaRPr>
          </a:p>
          <a:p>
            <a:pPr eaLnBrk="1" fontAlgn="auto" hangingPunct="1">
              <a:spcAft>
                <a:spcPts val="0"/>
              </a:spcAft>
              <a:buFont typeface="Arial" pitchFamily="34" charset="0"/>
              <a:buNone/>
              <a:defRPr/>
            </a:pPr>
            <a:r>
              <a:rPr lang="en-GB" sz="5000" dirty="0">
                <a:latin typeface="+mj-lt"/>
                <a:cs typeface="Aharoni" pitchFamily="2" charset="-79"/>
              </a:rPr>
              <a:t>The student has demonstrated a limited </a:t>
            </a:r>
            <a:r>
              <a:rPr lang="en-GB" sz="5000" dirty="0" smtClean="0">
                <a:latin typeface="+mj-lt"/>
                <a:cs typeface="Aharoni" pitchFamily="2" charset="-79"/>
              </a:rPr>
              <a:t>understanding of </a:t>
            </a:r>
            <a:r>
              <a:rPr lang="en-GB" sz="5000" dirty="0">
                <a:latin typeface="+mj-lt"/>
                <a:cs typeface="Aharoni" pitchFamily="2" charset="-79"/>
              </a:rPr>
              <a:t>the chemistry involved</a:t>
            </a:r>
          </a:p>
          <a:p>
            <a:pPr eaLnBrk="1" fontAlgn="auto" hangingPunct="1">
              <a:spcAft>
                <a:spcPts val="0"/>
              </a:spcAft>
              <a:buFont typeface="Arial" pitchFamily="34" charset="0"/>
              <a:buNone/>
              <a:defRPr/>
            </a:pPr>
            <a:r>
              <a:rPr lang="en-GB" sz="5000" dirty="0">
                <a:latin typeface="+mj-lt"/>
                <a:cs typeface="Aharoni" pitchFamily="2" charset="-79"/>
              </a:rPr>
              <a:t> </a:t>
            </a:r>
          </a:p>
          <a:p>
            <a:pPr eaLnBrk="1" fontAlgn="auto" hangingPunct="1">
              <a:spcAft>
                <a:spcPts val="0"/>
              </a:spcAft>
              <a:buFont typeface="Arial" pitchFamily="34" charset="0"/>
              <a:buNone/>
              <a:defRPr/>
            </a:pPr>
            <a:r>
              <a:rPr lang="en-GB" sz="5000" b="1" dirty="0">
                <a:latin typeface="+mj-lt"/>
                <a:cs typeface="Aharoni" pitchFamily="2" charset="-79"/>
              </a:rPr>
              <a:t>2 marks: </a:t>
            </a:r>
            <a:endParaRPr lang="en-GB" sz="5000" dirty="0">
              <a:latin typeface="+mj-lt"/>
              <a:cs typeface="Aharoni" pitchFamily="2" charset="-79"/>
            </a:endParaRPr>
          </a:p>
          <a:p>
            <a:pPr eaLnBrk="1" fontAlgn="auto" hangingPunct="1">
              <a:spcAft>
                <a:spcPts val="0"/>
              </a:spcAft>
              <a:buFont typeface="Arial" pitchFamily="34" charset="0"/>
              <a:buNone/>
              <a:defRPr/>
            </a:pPr>
            <a:r>
              <a:rPr lang="en-GB" sz="5000" dirty="0">
                <a:latin typeface="+mj-lt"/>
                <a:cs typeface="Aharoni" pitchFamily="2" charset="-79"/>
              </a:rPr>
              <a:t>The student has demonstrated a reasonable understanding of the chemistry involved.</a:t>
            </a:r>
          </a:p>
          <a:p>
            <a:pPr eaLnBrk="1" fontAlgn="auto" hangingPunct="1">
              <a:spcAft>
                <a:spcPts val="0"/>
              </a:spcAft>
              <a:buFont typeface="Arial" pitchFamily="34" charset="0"/>
              <a:buNone/>
              <a:defRPr/>
            </a:pPr>
            <a:r>
              <a:rPr lang="en-GB" sz="5000" dirty="0">
                <a:latin typeface="+mj-lt"/>
                <a:cs typeface="Aharoni" pitchFamily="2" charset="-79"/>
              </a:rPr>
              <a:t> </a:t>
            </a:r>
          </a:p>
          <a:p>
            <a:pPr eaLnBrk="1" fontAlgn="auto" hangingPunct="1">
              <a:spcAft>
                <a:spcPts val="0"/>
              </a:spcAft>
              <a:buFont typeface="Arial" pitchFamily="34" charset="0"/>
              <a:buNone/>
              <a:defRPr/>
            </a:pPr>
            <a:r>
              <a:rPr lang="en-GB" sz="5000" b="1" dirty="0">
                <a:latin typeface="+mj-lt"/>
                <a:cs typeface="Aharoni" pitchFamily="2" charset="-79"/>
              </a:rPr>
              <a:t>3 marks:</a:t>
            </a:r>
            <a:endParaRPr lang="en-GB" sz="5000" dirty="0">
              <a:latin typeface="+mj-lt"/>
              <a:cs typeface="Aharoni" pitchFamily="2" charset="-79"/>
            </a:endParaRPr>
          </a:p>
          <a:p>
            <a:pPr eaLnBrk="1" fontAlgn="auto" hangingPunct="1">
              <a:spcAft>
                <a:spcPts val="0"/>
              </a:spcAft>
              <a:buFont typeface="Arial" pitchFamily="34" charset="0"/>
              <a:buNone/>
              <a:defRPr/>
            </a:pPr>
            <a:r>
              <a:rPr lang="en-GB" sz="5000" dirty="0">
                <a:latin typeface="+mj-lt"/>
                <a:cs typeface="Aharoni" pitchFamily="2" charset="-79"/>
              </a:rPr>
              <a:t>The maximum available mark will be awarded to a student who has demonstrated a good understanding</a:t>
            </a:r>
          </a:p>
          <a:p>
            <a:pPr eaLnBrk="1" fontAlgn="auto" hangingPunct="1">
              <a:spcAft>
                <a:spcPts val="0"/>
              </a:spcAft>
              <a:buFont typeface="Arial" pitchFamily="34" charset="0"/>
              <a:buNone/>
              <a:defRPr/>
            </a:pPr>
            <a:r>
              <a:rPr lang="en-GB" sz="5000" dirty="0">
                <a:latin typeface="+mj-lt"/>
                <a:cs typeface="Aharoni" pitchFamily="2" charset="-79"/>
              </a:rPr>
              <a:t>of the chemistry involved</a:t>
            </a:r>
          </a:p>
          <a:p>
            <a:pPr eaLnBrk="1" fontAlgn="auto" hangingPunct="1">
              <a:spcAft>
                <a:spcPts val="0"/>
              </a:spcAft>
              <a:buFont typeface="Arial" pitchFamily="34" charset="0"/>
              <a:buNone/>
              <a:defRPr/>
            </a:pPr>
            <a:r>
              <a:rPr lang="en-GB" sz="3800" dirty="0">
                <a:latin typeface="+mj-lt"/>
              </a:rPr>
              <a:t> </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908050"/>
            <a:ext cx="8229600" cy="1143000"/>
          </a:xfrm>
        </p:spPr>
        <p:txBody>
          <a:bodyPr rtlCol="0">
            <a:normAutofit fontScale="90000"/>
          </a:bodyPr>
          <a:lstStyle/>
          <a:p>
            <a:pPr eaLnBrk="1" fontAlgn="auto" hangingPunct="1">
              <a:spcAft>
                <a:spcPts val="0"/>
              </a:spcAft>
              <a:defRPr/>
            </a:pPr>
            <a:r>
              <a:rPr lang="en-GB" sz="2200" b="1" i="1" dirty="0">
                <a:solidFill>
                  <a:srgbClr val="FF0000"/>
                </a:solidFill>
              </a:rPr>
              <a:t>Using your knowledge of chemistry,</a:t>
            </a:r>
            <a:r>
              <a:rPr lang="en-GB" sz="2200" b="1" dirty="0">
                <a:solidFill>
                  <a:srgbClr val="FF0000"/>
                </a:solidFill>
              </a:rPr>
              <a:t> suggest a method of producing alcohols and how you could determine that you had produced this alcohol.</a:t>
            </a:r>
            <a:r>
              <a:rPr lang="en-GB" sz="2200" dirty="0">
                <a:solidFill>
                  <a:srgbClr val="FF0000"/>
                </a:solidFill>
              </a:rPr>
              <a:t/>
            </a:r>
            <a:br>
              <a:rPr lang="en-GB" sz="2200" dirty="0">
                <a:solidFill>
                  <a:srgbClr val="FF0000"/>
                </a:solidFill>
              </a:rPr>
            </a:br>
            <a:r>
              <a:rPr lang="en-GB" sz="2200" dirty="0">
                <a:solidFill>
                  <a:srgbClr val="FF0000"/>
                </a:solidFill>
              </a:rPr>
              <a:t> </a:t>
            </a:r>
            <a:r>
              <a:rPr lang="en-GB" dirty="0"/>
              <a:t/>
            </a:r>
            <a:br>
              <a:rPr lang="en-GB" dirty="0"/>
            </a:br>
            <a:endParaRPr lang="en-GB" dirty="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GB" dirty="0">
                <a:solidFill>
                  <a:srgbClr val="00B050"/>
                </a:solidFill>
              </a:rPr>
              <a:t>Ethanol could be produced by fermentation of carbohydrate, acid-catalysed hydration of </a:t>
            </a:r>
            <a:r>
              <a:rPr lang="en-GB" dirty="0" err="1" smtClean="0">
                <a:solidFill>
                  <a:srgbClr val="00B050"/>
                </a:solidFill>
              </a:rPr>
              <a:t>ethene</a:t>
            </a:r>
            <a:r>
              <a:rPr lang="en-GB" dirty="0">
                <a:solidFill>
                  <a:srgbClr val="00B050"/>
                </a:solidFill>
              </a:rPr>
              <a:t>, hydrolysis of esters, reduction of </a:t>
            </a:r>
            <a:br>
              <a:rPr lang="en-GB" dirty="0">
                <a:solidFill>
                  <a:srgbClr val="00B050"/>
                </a:solidFill>
              </a:rPr>
            </a:br>
            <a:r>
              <a:rPr lang="en-GB" dirty="0" err="1">
                <a:solidFill>
                  <a:srgbClr val="00B050"/>
                </a:solidFill>
              </a:rPr>
              <a:t>ethanoic</a:t>
            </a:r>
            <a:r>
              <a:rPr lang="en-GB" dirty="0">
                <a:solidFill>
                  <a:srgbClr val="00B050"/>
                </a:solidFill>
              </a:rPr>
              <a:t> acid, or other suitable method to produce ethanol. </a:t>
            </a:r>
          </a:p>
          <a:p>
            <a:pPr eaLnBrk="1" fontAlgn="auto" hangingPunct="1">
              <a:spcAft>
                <a:spcPts val="0"/>
              </a:spcAft>
              <a:buFont typeface="Arial" pitchFamily="34" charset="0"/>
              <a:buChar char="•"/>
              <a:defRPr/>
            </a:pPr>
            <a:endParaRPr lang="en-GB" dirty="0" smtClean="0">
              <a:solidFill>
                <a:srgbClr val="00B050"/>
              </a:solidFill>
            </a:endParaRPr>
          </a:p>
          <a:p>
            <a:pPr eaLnBrk="1" fontAlgn="auto" hangingPunct="1">
              <a:spcAft>
                <a:spcPts val="0"/>
              </a:spcAft>
              <a:buFont typeface="Arial" pitchFamily="34" charset="0"/>
              <a:buChar char="•"/>
              <a:defRPr/>
            </a:pPr>
            <a:r>
              <a:rPr lang="en-GB" dirty="0" smtClean="0">
                <a:solidFill>
                  <a:srgbClr val="00B050"/>
                </a:solidFill>
              </a:rPr>
              <a:t>To </a:t>
            </a:r>
            <a:r>
              <a:rPr lang="en-GB" dirty="0">
                <a:solidFill>
                  <a:srgbClr val="00B050"/>
                </a:solidFill>
              </a:rPr>
              <a:t>identify the ethanol: Distillation to show that the substance boils at 78°C. Test flammability. </a:t>
            </a:r>
          </a:p>
          <a:p>
            <a:pPr eaLnBrk="1" fontAlgn="auto" hangingPunct="1">
              <a:spcAft>
                <a:spcPts val="0"/>
              </a:spcAft>
              <a:buFont typeface="Arial" pitchFamily="34" charset="0"/>
              <a:buNone/>
              <a:defRPr/>
            </a:pPr>
            <a:endParaRPr lang="en-GB" dirty="0"/>
          </a:p>
          <a:p>
            <a:pPr eaLnBrk="1" fontAlgn="auto" hangingPunct="1">
              <a:spcAft>
                <a:spcPts val="0"/>
              </a:spcAft>
              <a:buFont typeface="Arial" pitchFamily="34" charset="0"/>
              <a:buChar char="•"/>
              <a:defRPr/>
            </a:pPr>
            <a:endParaRPr lang="en-GB" dirty="0"/>
          </a:p>
          <a:p>
            <a:pPr eaLnBrk="1" fontAlgn="auto" hangingPunct="1">
              <a:spcAft>
                <a:spcPts val="0"/>
              </a:spcAft>
              <a:buFont typeface="Arial" pitchFamily="34" charset="0"/>
              <a:buNone/>
              <a:defRPr/>
            </a:pPr>
            <a:r>
              <a:rPr lang="en-GB" dirty="0"/>
              <a:t> </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836613"/>
            <a:ext cx="8229600" cy="1143000"/>
          </a:xfrm>
        </p:spPr>
        <p:txBody>
          <a:bodyPr rtlCol="0">
            <a:normAutofit fontScale="90000"/>
          </a:bodyPr>
          <a:lstStyle/>
          <a:p>
            <a:pPr eaLnBrk="1" fontAlgn="auto" hangingPunct="1">
              <a:spcAft>
                <a:spcPts val="0"/>
              </a:spcAft>
              <a:defRPr/>
            </a:pPr>
            <a:r>
              <a:rPr lang="en-GB" sz="2200" b="1" dirty="0">
                <a:solidFill>
                  <a:srgbClr val="FF0000"/>
                </a:solidFill>
              </a:rPr>
              <a:t>Titanium(IV) chloride is a colourless liquid at room temperature.  It is used in the production of titanium metal and titanium dioxide. </a:t>
            </a:r>
            <a:r>
              <a:rPr lang="en-GB" sz="2200" dirty="0">
                <a:solidFill>
                  <a:srgbClr val="FF0000"/>
                </a:solidFill>
              </a:rPr>
              <a:t/>
            </a:r>
            <a:br>
              <a:rPr lang="en-GB" sz="2200" dirty="0">
                <a:solidFill>
                  <a:srgbClr val="FF0000"/>
                </a:solidFill>
              </a:rPr>
            </a:br>
            <a:r>
              <a:rPr lang="en-GB" sz="2200" b="1" i="1" dirty="0">
                <a:solidFill>
                  <a:srgbClr val="FF0000"/>
                </a:solidFill>
              </a:rPr>
              <a:t>Using your knowledge of chemistry,</a:t>
            </a:r>
            <a:r>
              <a:rPr lang="en-GB" sz="2200" b="1" dirty="0">
                <a:solidFill>
                  <a:srgbClr val="FF0000"/>
                </a:solidFill>
              </a:rPr>
              <a:t> discuss the chemistry of titanium(IV) chloride and how you would determine the type of bonding present.  </a:t>
            </a:r>
            <a:r>
              <a:rPr lang="en-GB" dirty="0"/>
              <a:t/>
            </a:r>
            <a:br>
              <a:rPr lang="en-GB" dirty="0"/>
            </a:br>
            <a:r>
              <a:rPr lang="en-GB" dirty="0"/>
              <a:t> </a:t>
            </a:r>
            <a:br>
              <a:rPr lang="en-GB" dirty="0"/>
            </a:br>
            <a:endParaRPr lang="en-GB"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GB" dirty="0">
                <a:solidFill>
                  <a:srgbClr val="00B050"/>
                </a:solidFill>
              </a:rPr>
              <a:t>A number of methods could be used, each one providing evidence of either covalent or ionic bonding. Learners could suggest measuring the melting point, boiling point, solubility, electrical conductivity as dissolved, electrical conductivity as melt or reaction with water. Learners could also discuss ionic chlorides such as </a:t>
            </a:r>
            <a:r>
              <a:rPr lang="en-GB" dirty="0" err="1">
                <a:solidFill>
                  <a:srgbClr val="00B050"/>
                </a:solidFill>
              </a:rPr>
              <a:t>NaCl</a:t>
            </a:r>
            <a:r>
              <a:rPr lang="en-GB" dirty="0">
                <a:solidFill>
                  <a:srgbClr val="00B050"/>
                </a:solidFill>
              </a:rPr>
              <a:t>, covalent chlorides such as CCl</a:t>
            </a:r>
            <a:r>
              <a:rPr lang="en-GB" baseline="-25000" dirty="0">
                <a:solidFill>
                  <a:srgbClr val="00B050"/>
                </a:solidFill>
              </a:rPr>
              <a:t>4</a:t>
            </a:r>
            <a:r>
              <a:rPr lang="en-GB" dirty="0">
                <a:solidFill>
                  <a:srgbClr val="00B050"/>
                </a:solidFill>
              </a:rPr>
              <a:t> or other titanium compounds such as TiO</a:t>
            </a:r>
            <a:r>
              <a:rPr lang="en-GB" baseline="-25000" dirty="0">
                <a:solidFill>
                  <a:srgbClr val="00B050"/>
                </a:solidFill>
              </a:rPr>
              <a:t>2</a:t>
            </a:r>
            <a:r>
              <a:rPr lang="en-GB" dirty="0">
                <a:solidFill>
                  <a:srgbClr val="00B050"/>
                </a:solidFill>
              </a:rPr>
              <a:t>.</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229600" cy="1143000"/>
          </a:xfrm>
        </p:spPr>
        <p:txBody>
          <a:bodyPr rtlCol="0">
            <a:normAutofit fontScale="90000"/>
          </a:bodyPr>
          <a:lstStyle/>
          <a:p>
            <a:pPr eaLnBrk="1" fontAlgn="auto" hangingPunct="1">
              <a:spcAft>
                <a:spcPts val="0"/>
              </a:spcAft>
              <a:defRPr/>
            </a:pPr>
            <a:r>
              <a:rPr lang="en-GB" dirty="0" smtClean="0">
                <a:solidFill>
                  <a:srgbClr val="FF0000"/>
                </a:solidFill>
              </a:rPr>
              <a:t>Other possible Questions you may want to think about as part of your revision</a:t>
            </a:r>
            <a:endParaRPr lang="en-GB" dirty="0">
              <a:solidFill>
                <a:srgbClr val="FF0000"/>
              </a:solidFill>
            </a:endParaRPr>
          </a:p>
        </p:txBody>
      </p:sp>
      <p:sp>
        <p:nvSpPr>
          <p:cNvPr id="13315" name="Content Placeholder 2"/>
          <p:cNvSpPr>
            <a:spLocks noGrp="1"/>
          </p:cNvSpPr>
          <p:nvPr>
            <p:ph idx="1"/>
          </p:nvPr>
        </p:nvSpPr>
        <p:spPr>
          <a:xfrm>
            <a:off x="457200" y="2205038"/>
            <a:ext cx="8229600" cy="4652962"/>
          </a:xfrm>
        </p:spPr>
        <p:txBody>
          <a:bodyPr/>
          <a:lstStyle/>
          <a:p>
            <a:pPr eaLnBrk="1" hangingPunct="1"/>
            <a:r>
              <a:rPr lang="en-GB" sz="2200" smtClean="0"/>
              <a:t>Aspirin is widely used as a medicine. The structure of aspirin is shown below. </a:t>
            </a:r>
          </a:p>
          <a:p>
            <a:pPr eaLnBrk="1" hangingPunct="1">
              <a:buFont typeface="Arial" charset="0"/>
              <a:buNone/>
            </a:pPr>
            <a:r>
              <a:rPr lang="en-GB" sz="2200" smtClean="0"/>
              <a:t> </a:t>
            </a:r>
          </a:p>
          <a:p>
            <a:pPr eaLnBrk="1" hangingPunct="1">
              <a:buFont typeface="Arial" charset="0"/>
              <a:buNone/>
            </a:pPr>
            <a:endParaRPr lang="en-GB" sz="2200" smtClean="0"/>
          </a:p>
          <a:p>
            <a:pPr eaLnBrk="1" hangingPunct="1">
              <a:buFont typeface="Arial" charset="0"/>
              <a:buNone/>
            </a:pPr>
            <a:r>
              <a:rPr lang="en-GB" sz="2200" smtClean="0"/>
              <a:t> </a:t>
            </a:r>
          </a:p>
          <a:p>
            <a:pPr eaLnBrk="1" hangingPunct="1"/>
            <a:endParaRPr lang="en-GB" sz="2200" smtClean="0"/>
          </a:p>
          <a:p>
            <a:pPr eaLnBrk="1" hangingPunct="1"/>
            <a:endParaRPr lang="en-GB" sz="2200" smtClean="0"/>
          </a:p>
          <a:p>
            <a:pPr eaLnBrk="1" hangingPunct="1"/>
            <a:endParaRPr lang="en-GB" sz="2200" smtClean="0"/>
          </a:p>
          <a:p>
            <a:pPr eaLnBrk="1" hangingPunct="1"/>
            <a:endParaRPr lang="en-GB" sz="2200" smtClean="0"/>
          </a:p>
          <a:p>
            <a:pPr eaLnBrk="1" hangingPunct="1"/>
            <a:r>
              <a:rPr lang="en-GB" sz="2200" smtClean="0"/>
              <a:t>Using your knowledge of chemistry, comment on physical and chemical properties you would expect aspirin to demonstrate. </a:t>
            </a:r>
          </a:p>
          <a:p>
            <a:pPr eaLnBrk="1" hangingPunct="1"/>
            <a:endParaRPr lang="en-GB" smtClean="0"/>
          </a:p>
          <a:p>
            <a:pPr eaLnBrk="1" hangingPunct="1">
              <a:buFont typeface="Arial" charset="0"/>
              <a:buNone/>
            </a:pPr>
            <a:endParaRPr lang="en-GB" smtClean="0"/>
          </a:p>
        </p:txBody>
      </p:sp>
      <p:pic>
        <p:nvPicPr>
          <p:cNvPr id="13316" name="Picture 2" descr="http://t3.gstatic.com/images?q=tbn:ANd9GcQ72JWqK7voJxbORlr7v8SnkhyBdCClZDrPBnWSqXnuZoVO9cyTWw:images.flatworldknowledge.com/ball/ball-fig16_x110.jpg">
            <a:hlinkClick r:id="rId2"/>
          </p:cNvPr>
          <p:cNvPicPr>
            <a:picLocks noChangeAspect="1" noChangeArrowheads="1"/>
          </p:cNvPicPr>
          <p:nvPr/>
        </p:nvPicPr>
        <p:blipFill>
          <a:blip r:embed="rId3"/>
          <a:srcRect/>
          <a:stretch>
            <a:fillRect/>
          </a:stretch>
        </p:blipFill>
        <p:spPr bwMode="auto">
          <a:xfrm>
            <a:off x="1258888" y="3109913"/>
            <a:ext cx="5524500" cy="262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smtClean="0"/>
              <a:t>Answers</a:t>
            </a:r>
          </a:p>
        </p:txBody>
      </p:sp>
      <p:sp>
        <p:nvSpPr>
          <p:cNvPr id="15363" name="Content Placeholder 2"/>
          <p:cNvSpPr>
            <a:spLocks noGrp="1"/>
          </p:cNvSpPr>
          <p:nvPr>
            <p:ph idx="1"/>
          </p:nvPr>
        </p:nvSpPr>
        <p:spPr/>
        <p:txBody>
          <a:bodyPr/>
          <a:lstStyle/>
          <a:p>
            <a:pPr eaLnBrk="1" hangingPunct="1"/>
            <a:r>
              <a:rPr lang="en-GB" smtClean="0"/>
              <a:t>Think about chemical tests to distinguish them</a:t>
            </a:r>
          </a:p>
          <a:p>
            <a:pPr eaLnBrk="1" hangingPunct="1"/>
            <a:r>
              <a:rPr lang="en-GB" smtClean="0"/>
              <a:t>Carboxylic acid is acidic describe pH testing giving result</a:t>
            </a:r>
          </a:p>
          <a:p>
            <a:pPr eaLnBrk="1" hangingPunct="1"/>
            <a:r>
              <a:rPr lang="en-GB" smtClean="0"/>
              <a:t>Alkenes are unsaturated describe test – decolourisation of bromine solution</a:t>
            </a:r>
          </a:p>
          <a:p>
            <a:pPr eaLnBrk="1" hangingPunct="1"/>
            <a:r>
              <a:rPr lang="en-GB" smtClean="0"/>
              <a:t>Alcohols – neutral &amp; do not decolourise bromine solution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1329</Words>
  <Application>Microsoft Office PowerPoint</Application>
  <PresentationFormat>On-screen Show (4:3)</PresentationFormat>
  <Paragraphs>100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National 5 Chemistry</vt:lpstr>
      <vt:lpstr>Slide 2</vt:lpstr>
      <vt:lpstr>In National 5 Chemistry examinations open-ended questions will always be identified by the wording  ‘ Using your knowledge of chemistry, comment on...</vt:lpstr>
      <vt:lpstr>Slide 4</vt:lpstr>
      <vt:lpstr>Slide 5</vt:lpstr>
      <vt:lpstr>Using your knowledge of chemistry, suggest a method of producing alcohols and how you could determine that you had produced this alcohol.   </vt:lpstr>
      <vt:lpstr>Titanium(IV) chloride is a colourless liquid at room temperature.  It is used in the production of titanium metal and titanium dioxide.  Using your knowledge of chemistry, discuss the chemistry of titanium(IV) chloride and how you would determine the type of bonding present.     </vt:lpstr>
      <vt:lpstr>Other possible Questions you may want to think about as part of your revision</vt:lpstr>
      <vt:lpstr>Answers</vt:lpstr>
      <vt:lpstr>Slide 10</vt:lpstr>
      <vt:lpstr>A student was measuring the pH of various solutions and concluded that only acids contained hydrogen ions and only alkalis contained hydroxide ions. Using your knowledge of chemistry comment on the statement made (3 marks) </vt:lpstr>
      <vt:lpstr>A student was measuring the pH of various solutions and concluded that only acids contained hydrogen ions and only alkalis contained hydroxide ions. Using your knowledge of chemistry comment on the statement made (3 marks) </vt:lpstr>
      <vt:lpstr>The periodic table of the elements in its current form is an astonishing achievement with major contributions from famous chemists and other important scientists.            Using you knowledge of chemistry, comment on 2 different elements comparing the properties and position of your chosen elements? </vt:lpstr>
      <vt:lpstr>Answers!</vt:lpstr>
      <vt:lpstr>Slide 15</vt:lpstr>
      <vt:lpstr>Answers</vt:lpstr>
      <vt:lpstr>Slide 17</vt:lpstr>
      <vt:lpstr>Answers</vt:lpstr>
      <vt:lpstr>Slide 19</vt:lpstr>
      <vt:lpstr>Answers</vt:lpstr>
      <vt:lpstr>Slide 21</vt:lpstr>
      <vt:lpstr>Answers</vt:lpstr>
      <vt:lpstr>EXTENDED RESPONSE QUESTIONS </vt:lpstr>
      <vt:lpstr>Example: A student wrote that polythene and polyester are both plastics so must have been made in the same way. Comment on the accuracy of this question: </vt:lpstr>
    </vt:vector>
  </TitlesOfParts>
  <Company>Midlothian Council -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5 Chemistry</dc:title>
  <dc:creator>eastew47</dc:creator>
  <cp:lastModifiedBy>hscally</cp:lastModifiedBy>
  <cp:revision>21</cp:revision>
  <dcterms:created xsi:type="dcterms:W3CDTF">2014-03-04T10:19:57Z</dcterms:created>
  <dcterms:modified xsi:type="dcterms:W3CDTF">2016-11-17T12:01:44Z</dcterms:modified>
</cp:coreProperties>
</file>