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58" r:id="rId6"/>
    <p:sldId id="259" r:id="rId7"/>
    <p:sldId id="261" r:id="rId8"/>
    <p:sldId id="260" r:id="rId9"/>
    <p:sldId id="262" r:id="rId10"/>
    <p:sldId id="266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3F07-D8FE-4793-BD65-F2D701E094A4}" type="datetimeFigureOut">
              <a:rPr lang="en-GB" smtClean="0"/>
              <a:pPr/>
              <a:t>25/10/2019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8EAE-5138-40CD-AE2A-109142C2A14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3F07-D8FE-4793-BD65-F2D701E094A4}" type="datetimeFigureOut">
              <a:rPr lang="en-GB" smtClean="0"/>
              <a:pPr/>
              <a:t>25/10/2019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8EAE-5138-40CD-AE2A-109142C2A14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3F07-D8FE-4793-BD65-F2D701E094A4}" type="datetimeFigureOut">
              <a:rPr lang="en-GB" smtClean="0"/>
              <a:pPr/>
              <a:t>25/10/2019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8EAE-5138-40CD-AE2A-109142C2A14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3F07-D8FE-4793-BD65-F2D701E094A4}" type="datetimeFigureOut">
              <a:rPr lang="en-GB" smtClean="0"/>
              <a:pPr/>
              <a:t>25/10/2019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8EAE-5138-40CD-AE2A-109142C2A14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3F07-D8FE-4793-BD65-F2D701E094A4}" type="datetimeFigureOut">
              <a:rPr lang="en-GB" smtClean="0"/>
              <a:pPr/>
              <a:t>25/10/2019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8EAE-5138-40CD-AE2A-109142C2A14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3F07-D8FE-4793-BD65-F2D701E094A4}" type="datetimeFigureOut">
              <a:rPr lang="en-GB" smtClean="0"/>
              <a:pPr/>
              <a:t>25/10/2019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8EAE-5138-40CD-AE2A-109142C2A14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3F07-D8FE-4793-BD65-F2D701E094A4}" type="datetimeFigureOut">
              <a:rPr lang="en-GB" smtClean="0"/>
              <a:pPr/>
              <a:t>25/10/2019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8EAE-5138-40CD-AE2A-109142C2A14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3F07-D8FE-4793-BD65-F2D701E094A4}" type="datetimeFigureOut">
              <a:rPr lang="en-GB" smtClean="0"/>
              <a:pPr/>
              <a:t>25/10/2019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8EAE-5138-40CD-AE2A-109142C2A14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3F07-D8FE-4793-BD65-F2D701E094A4}" type="datetimeFigureOut">
              <a:rPr lang="en-GB" smtClean="0"/>
              <a:pPr/>
              <a:t>25/10/2019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8EAE-5138-40CD-AE2A-109142C2A14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3F07-D8FE-4793-BD65-F2D701E094A4}" type="datetimeFigureOut">
              <a:rPr lang="en-GB" smtClean="0"/>
              <a:pPr/>
              <a:t>25/10/2019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8EAE-5138-40CD-AE2A-109142C2A14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3F07-D8FE-4793-BD65-F2D701E094A4}" type="datetimeFigureOut">
              <a:rPr lang="en-GB" smtClean="0"/>
              <a:pPr/>
              <a:t>25/10/2019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8EAE-5138-40CD-AE2A-109142C2A14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3F07-D8FE-4793-BD65-F2D701E094A4}" type="datetimeFigureOut">
              <a:rPr lang="en-GB" smtClean="0"/>
              <a:pPr/>
              <a:t>25/10/2019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88EAE-5138-40CD-AE2A-109142C2A14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Control of the Cell Cycle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Unit 1 – Cells and Proteins</a:t>
            </a:r>
          </a:p>
          <a:p>
            <a:r>
              <a:rPr lang="en-GB" dirty="0" smtClean="0"/>
              <a:t>Advanced Higher Biology</a:t>
            </a:r>
          </a:p>
          <a:p>
            <a:r>
              <a:rPr lang="en-GB" dirty="0" smtClean="0"/>
              <a:t>Miss Aitken</a:t>
            </a:r>
            <a:endParaRPr lang="en-GB" dirty="0"/>
          </a:p>
        </p:txBody>
      </p:sp>
      <p:pic>
        <p:nvPicPr>
          <p:cNvPr id="7170" name="Picture 2" descr="C:\Users\aaitken.TURNBULLHS.001\AppData\Local\Microsoft\Windows\Temporary Internet Files\Content.IE5\TRCXSTYC\trafficlight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04664"/>
            <a:ext cx="3203848" cy="2032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Retinoblastoma (Rb) Proteins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These proteins are therefore tumour suppressor proteins – stopping division and DNA replication in cells which are not a suitable size and do not have the correct number of CDKs.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Lack of this regulatory CDK-Rb-E2F pathway has been found in almost all cancer sufferers</a:t>
            </a:r>
            <a:endParaRPr lang="en-GB" dirty="0"/>
          </a:p>
        </p:txBody>
      </p:sp>
      <p:pic>
        <p:nvPicPr>
          <p:cNvPr id="6146" name="Picture 2" descr="C:\Users\aaitken.TURNBULLHS.001\AppData\Local\Microsoft\Windows\Temporary Internet Files\Content.IE5\N3EEK13M\go-icon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352" y="5588571"/>
            <a:ext cx="1075184" cy="10751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29659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p53 Proteins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r>
              <a:rPr lang="en-GB" dirty="0" smtClean="0"/>
              <a:t>Important part of the G1 checkpoint</a:t>
            </a:r>
          </a:p>
          <a:p>
            <a:r>
              <a:rPr lang="en-GB" dirty="0" smtClean="0"/>
              <a:t>Transcription factor which can stimulate DNA repair, trigger cell death or stop the cell cycle</a:t>
            </a:r>
          </a:p>
          <a:p>
            <a:r>
              <a:rPr lang="en-GB" dirty="0" smtClean="0"/>
              <a:t>If DNA damage has occurred, it can stop the cell cycle and repair the damage.</a:t>
            </a:r>
          </a:p>
          <a:p>
            <a:r>
              <a:rPr lang="en-GB" dirty="0" smtClean="0"/>
              <a:t>If damage is significant, it can tell cell to commit cell suicide</a:t>
            </a:r>
          </a:p>
          <a:p>
            <a:r>
              <a:rPr lang="en-GB" dirty="0" smtClean="0"/>
              <a:t>Result – STOP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Missing in 50% of cancer sufferers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aaitken.TURNBULLHS.001\AppData\Local\Microsoft\Windows\Temporary Internet Files\Content.IE5\TRCXSTYC\Leomarc-stop-sign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5013176"/>
            <a:ext cx="1368878" cy="13677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Why is controlling the cycle important?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Complex events must work perfectly to produce new daughter cells. Mutations can occur if events do not go to plan</a:t>
            </a:r>
          </a:p>
          <a:p>
            <a:r>
              <a:rPr lang="en-GB" dirty="0" smtClean="0"/>
              <a:t>An uncontrolled </a:t>
            </a:r>
            <a:r>
              <a:rPr lang="en-GB" dirty="0" smtClean="0"/>
              <a:t>reduction in the rate of cell division can cause </a:t>
            </a:r>
            <a:r>
              <a:rPr lang="en-GB" dirty="0" smtClean="0"/>
              <a:t>degenerative diseases </a:t>
            </a:r>
            <a:r>
              <a:rPr lang="en-GB" dirty="0" smtClean="0"/>
              <a:t>like </a:t>
            </a:r>
            <a:r>
              <a:rPr lang="en-GB" dirty="0" smtClean="0"/>
              <a:t>Parkinson's.</a:t>
            </a:r>
            <a:endParaRPr lang="en-GB" dirty="0" smtClean="0"/>
          </a:p>
          <a:p>
            <a:r>
              <a:rPr lang="en-GB" dirty="0" smtClean="0"/>
              <a:t>An uncontrolled </a:t>
            </a:r>
            <a:r>
              <a:rPr lang="en-GB" dirty="0" smtClean="0"/>
              <a:t>increase in the rate of cell division may result in tumour formation which can be cancerous.</a:t>
            </a:r>
          </a:p>
        </p:txBody>
      </p:sp>
      <p:pic>
        <p:nvPicPr>
          <p:cNvPr id="5122" name="Picture 2" descr="C:\Users\aaitken.TURNBULLHS.001\AppData\Local\Microsoft\Windows\Temporary Internet Files\Content.IE5\VT9337KI\Tumor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312" y="5409834"/>
            <a:ext cx="1763688" cy="14481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Why is controlling the cycle important?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proto-oncogene is a normal gene</a:t>
            </a:r>
            <a:r>
              <a:rPr lang="en-GB" dirty="0"/>
              <a:t> </a:t>
            </a:r>
            <a:r>
              <a:rPr lang="en-GB" dirty="0" smtClean="0"/>
              <a:t>which controls cell growth or cell division</a:t>
            </a:r>
          </a:p>
          <a:p>
            <a:r>
              <a:rPr lang="en-GB" dirty="0" smtClean="0"/>
              <a:t>If a proto-oncogene has a mutation in it, it can sometimes form a tumour-promoting oncogene</a:t>
            </a:r>
          </a:p>
          <a:p>
            <a:r>
              <a:rPr lang="en-GB" dirty="0" smtClean="0"/>
              <a:t>This will result in a tumour which could be benign (harmless) or malignant (cancerous).</a:t>
            </a:r>
            <a:endParaRPr lang="en-GB" dirty="0" smtClean="0"/>
          </a:p>
        </p:txBody>
      </p:sp>
      <p:pic>
        <p:nvPicPr>
          <p:cNvPr id="5122" name="Picture 2" descr="C:\Users\aaitken.TURNBULLHS.001\AppData\Local\Microsoft\Windows\Temporary Internet Files\Content.IE5\VT9337KI\Tumor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312" y="5409834"/>
            <a:ext cx="1763688" cy="14481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6315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Cell Cycle Checkpoints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>
            <a:normAutofit/>
          </a:bodyPr>
          <a:lstStyle/>
          <a:p>
            <a:pPr lvl="2"/>
            <a:r>
              <a:rPr lang="en-GB" dirty="0" smtClean="0"/>
              <a:t>Checkpoints occur at G1, G2 and Metaphase</a:t>
            </a:r>
            <a:r>
              <a:rPr lang="en-GB" dirty="0" smtClean="0"/>
              <a:t>.</a:t>
            </a:r>
            <a:endParaRPr lang="en-GB" dirty="0"/>
          </a:p>
          <a:p>
            <a:pPr lvl="2"/>
            <a:endParaRPr lang="en-GB" dirty="0" smtClean="0"/>
          </a:p>
          <a:p>
            <a:pPr lvl="2"/>
            <a:r>
              <a:rPr lang="en-GB" dirty="0" smtClean="0"/>
              <a:t>A checkpoint is a mechanism within the cell that assesses the condition of the cell during the cell cycle and will halt progression to the next stage if certain requirements haven’t been met.</a:t>
            </a:r>
          </a:p>
          <a:p>
            <a:pPr lvl="2"/>
            <a:endParaRPr lang="en-GB" dirty="0"/>
          </a:p>
          <a:p>
            <a:pPr lvl="2"/>
            <a:endParaRPr lang="en-GB" dirty="0" smtClean="0"/>
          </a:p>
        </p:txBody>
      </p:sp>
      <p:pic>
        <p:nvPicPr>
          <p:cNvPr id="3074" name="Picture 2" descr="C:\Users\aaitken.TURNBULLHS.001\AppData\Local\Microsoft\Windows\Temporary Internet Files\Content.IE5\TRCXSTYC\Leomarc-stop-sign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6825" y="187325"/>
            <a:ext cx="1368425" cy="13684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1319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Cell Cycle Checkpoints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pPr lvl="2"/>
            <a:r>
              <a:rPr lang="en-GB" dirty="0" smtClean="0"/>
              <a:t>Checkpoints occur at G1, G2 and Metaphase.</a:t>
            </a:r>
          </a:p>
          <a:p>
            <a:pPr lvl="2">
              <a:buNone/>
            </a:pPr>
            <a:endParaRPr lang="en-GB" dirty="0" smtClean="0"/>
          </a:p>
          <a:p>
            <a:pPr lvl="2">
              <a:buNone/>
            </a:pPr>
            <a:r>
              <a:rPr lang="en-GB" dirty="0" smtClean="0">
                <a:solidFill>
                  <a:srgbClr val="FF0000"/>
                </a:solidFill>
              </a:rPr>
              <a:t>G1 Checkpoint – Near the end of G1. </a:t>
            </a:r>
            <a:r>
              <a:rPr lang="en-GB" b="1" dirty="0" smtClean="0">
                <a:solidFill>
                  <a:srgbClr val="FF0000"/>
                </a:solidFill>
              </a:rPr>
              <a:t>Cell size is checked</a:t>
            </a:r>
            <a:r>
              <a:rPr lang="en-GB" dirty="0" smtClean="0">
                <a:solidFill>
                  <a:srgbClr val="FF0000"/>
                </a:solidFill>
              </a:rPr>
              <a:t>. If the cell is not the correct mass to divide into two daughter cells, it is put into a resting phase called G0.</a:t>
            </a:r>
          </a:p>
          <a:p>
            <a:pPr lvl="2">
              <a:buNone/>
            </a:pPr>
            <a:endParaRPr lang="en-GB" dirty="0" smtClean="0"/>
          </a:p>
          <a:p>
            <a:pPr lvl="2">
              <a:buNone/>
            </a:pPr>
            <a:r>
              <a:rPr lang="en-GB" dirty="0" smtClean="0">
                <a:solidFill>
                  <a:srgbClr val="00B050"/>
                </a:solidFill>
              </a:rPr>
              <a:t>G2 Checkpoint – Near the end of G2. </a:t>
            </a:r>
            <a:r>
              <a:rPr lang="en-GB" b="1" dirty="0" smtClean="0">
                <a:solidFill>
                  <a:srgbClr val="00B050"/>
                </a:solidFill>
              </a:rPr>
              <a:t>DNA replication is checked</a:t>
            </a:r>
            <a:r>
              <a:rPr lang="en-GB" dirty="0" smtClean="0">
                <a:solidFill>
                  <a:srgbClr val="00B050"/>
                </a:solidFill>
              </a:rPr>
              <a:t>. If DNA has not replicated successfully, cell will not be allowed to undergo mitosis</a:t>
            </a:r>
          </a:p>
          <a:p>
            <a:pPr lvl="2">
              <a:buNone/>
            </a:pPr>
            <a:endParaRPr lang="en-GB" dirty="0" smtClean="0"/>
          </a:p>
          <a:p>
            <a:pPr lvl="2">
              <a:buNone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M checkpoint – During metaphase. Monitors chromosome alignment to check each daughter cell is receiving one chromatid from each chromosome. This controls entry to anaphase and cell will be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halted until alignment is correct, or destroyed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if it doesn’t meet the criteria.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074" name="Picture 2" descr="C:\Users\aaitken.TURNBULLHS.001\AppData\Local\Microsoft\Windows\Temporary Internet Files\Content.IE5\TRCXSTYC\Leomarc-stop-sign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6825" y="187325"/>
            <a:ext cx="1368425" cy="1368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Cyclin-dependent Kinases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As the cell gets larger during G1, it accumulates more proteins called cyclins</a:t>
            </a:r>
            <a:r>
              <a:rPr lang="en-GB" dirty="0" smtClean="0"/>
              <a:t>.</a:t>
            </a:r>
          </a:p>
          <a:p>
            <a:r>
              <a:rPr lang="en-GB" dirty="0" smtClean="0"/>
              <a:t>Cyclins are proteins involving in regulating the growth of the cell.</a:t>
            </a:r>
          </a:p>
          <a:p>
            <a:r>
              <a:rPr lang="en-GB" dirty="0" smtClean="0"/>
              <a:t>These </a:t>
            </a:r>
            <a:r>
              <a:rPr lang="en-GB" dirty="0" smtClean="0"/>
              <a:t>cyclin proteins combine </a:t>
            </a:r>
            <a:r>
              <a:rPr lang="en-GB" dirty="0" smtClean="0"/>
              <a:t>with, and activate, </a:t>
            </a:r>
            <a:r>
              <a:rPr lang="en-GB" dirty="0" smtClean="0"/>
              <a:t>regulatory proteins called cyclin-dependent kinases (CDKs).</a:t>
            </a:r>
          </a:p>
          <a:p>
            <a:r>
              <a:rPr lang="en-GB" dirty="0" smtClean="0"/>
              <a:t>The binding of these two proteins activates the CDK, which causes phosphorylation of target proteins which stimulate the cell cycle.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Cyclin-dependent Kinases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more target proteins that are phosphorylated, the more likely the cell is to meet it’s target </a:t>
            </a:r>
            <a:r>
              <a:rPr lang="en-GB" dirty="0" smtClean="0"/>
              <a:t>threshold, and go into mitosis.</a:t>
            </a:r>
            <a:endParaRPr lang="en-GB" dirty="0" smtClean="0"/>
          </a:p>
          <a:p>
            <a:r>
              <a:rPr lang="en-GB" dirty="0" smtClean="0"/>
              <a:t>It must meet a certain threshold before the cell will be allowed through a checkpoint. If it does not meet the threshold, it will be held in G0 </a:t>
            </a:r>
            <a:r>
              <a:rPr lang="en-GB" dirty="0" smtClean="0"/>
              <a:t>(resting) state </a:t>
            </a:r>
            <a:r>
              <a:rPr lang="en-GB" dirty="0" smtClean="0"/>
              <a:t>– </a:t>
            </a:r>
            <a:r>
              <a:rPr lang="en-GB" dirty="0" smtClean="0">
                <a:solidFill>
                  <a:srgbClr val="FF0000"/>
                </a:solidFill>
              </a:rPr>
              <a:t>except in cancer cells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2050" name="Picture 2" descr="C:\Users\aaitken.TURNBULLHS.001\AppData\Local\Microsoft\Windows\Temporary Internet Files\Content.IE5\TRCXSTYC\Leomarc-stop-sign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5157192"/>
            <a:ext cx="1368878" cy="13677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Retinoblastoma (Rb) Proteins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Important part of the G1 checkpoint</a:t>
            </a:r>
          </a:p>
          <a:p>
            <a:r>
              <a:rPr lang="en-GB" dirty="0" smtClean="0"/>
              <a:t>Transcription-factor inhibitor</a:t>
            </a:r>
          </a:p>
          <a:p>
            <a:r>
              <a:rPr lang="en-GB" dirty="0" smtClean="0"/>
              <a:t>Required for DNA replication in S </a:t>
            </a:r>
            <a:r>
              <a:rPr lang="en-GB" dirty="0" smtClean="0"/>
              <a:t>Phase – without it, DNA replication cannot happen.</a:t>
            </a:r>
            <a:endParaRPr lang="en-GB" dirty="0" smtClean="0"/>
          </a:p>
          <a:p>
            <a:r>
              <a:rPr lang="en-GB" dirty="0" smtClean="0"/>
              <a:t>Low CDK levels = Rb binds to transcription factor E2F, stopping transcription</a:t>
            </a:r>
          </a:p>
          <a:p>
            <a:r>
              <a:rPr lang="en-GB" dirty="0" smtClean="0"/>
              <a:t>Result – STOP</a:t>
            </a:r>
            <a:endParaRPr lang="en-GB" dirty="0"/>
          </a:p>
        </p:txBody>
      </p:sp>
      <p:pic>
        <p:nvPicPr>
          <p:cNvPr id="1026" name="Picture 2" descr="C:\Users\aaitken.TURNBULLHS.001\AppData\Local\Microsoft\Windows\Temporary Internet Files\Content.IE5\TRCXSTYC\Leomarc-stop-sign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5013176"/>
            <a:ext cx="1368878" cy="13677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Retinoblastoma (Rb) Proteins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High CDK levels – </a:t>
            </a:r>
            <a:r>
              <a:rPr lang="en-GB" dirty="0" smtClean="0"/>
              <a:t>each Rb protein has been phosphorylated at least 14 </a:t>
            </a:r>
            <a:r>
              <a:rPr lang="en-GB" dirty="0" smtClean="0"/>
              <a:t>times</a:t>
            </a:r>
          </a:p>
          <a:p>
            <a:pPr>
              <a:buNone/>
            </a:pPr>
            <a:r>
              <a:rPr lang="en-GB" dirty="0" smtClean="0"/>
              <a:t>No longer binds to transcription factor E2F</a:t>
            </a:r>
          </a:p>
          <a:p>
            <a:pPr>
              <a:buNone/>
            </a:pPr>
            <a:r>
              <a:rPr lang="en-GB" dirty="0" smtClean="0"/>
              <a:t>Transcription of genes required for S phase</a:t>
            </a:r>
          </a:p>
          <a:p>
            <a:pPr>
              <a:buNone/>
            </a:pPr>
            <a:r>
              <a:rPr lang="en-GB" dirty="0" smtClean="0"/>
              <a:t>Result - GO</a:t>
            </a:r>
            <a:endParaRPr lang="en-GB" dirty="0"/>
          </a:p>
        </p:txBody>
      </p:sp>
      <p:pic>
        <p:nvPicPr>
          <p:cNvPr id="6146" name="Picture 2" descr="C:\Users\aaitken.TURNBULLHS.001\AppData\Local\Microsoft\Windows\Temporary Internet Files\Content.IE5\N3EEK13M\go-icon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264" y="4653136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635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Control of the Cell Cycle</vt:lpstr>
      <vt:lpstr>Why is controlling the cycle important?</vt:lpstr>
      <vt:lpstr>Why is controlling the cycle important?</vt:lpstr>
      <vt:lpstr>Cell Cycle Checkpoints</vt:lpstr>
      <vt:lpstr>Cell Cycle Checkpoints</vt:lpstr>
      <vt:lpstr>Cyclin-dependent Kinases</vt:lpstr>
      <vt:lpstr>Cyclin-dependent Kinases</vt:lpstr>
      <vt:lpstr>Retinoblastoma (Rb) Proteins</vt:lpstr>
      <vt:lpstr>Retinoblastoma (Rb) Proteins</vt:lpstr>
      <vt:lpstr>Retinoblastoma (Rb) Proteins</vt:lpstr>
      <vt:lpstr>p53 Proteins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Cell Cycle</dc:title>
  <dc:creator>aaitken</dc:creator>
  <cp:lastModifiedBy>AAitken</cp:lastModifiedBy>
  <cp:revision>9</cp:revision>
  <dcterms:created xsi:type="dcterms:W3CDTF">2017-03-29T08:53:12Z</dcterms:created>
  <dcterms:modified xsi:type="dcterms:W3CDTF">2019-10-25T13:05:08Z</dcterms:modified>
</cp:coreProperties>
</file>