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68" r:id="rId4"/>
    <p:sldId id="269" r:id="rId5"/>
    <p:sldId id="270" r:id="rId6"/>
    <p:sldId id="260" r:id="rId7"/>
    <p:sldId id="261" r:id="rId8"/>
    <p:sldId id="264" r:id="rId9"/>
    <p:sldId id="265" r:id="rId10"/>
    <p:sldId id="266" r:id="rId11"/>
    <p:sldId id="262" r:id="rId12"/>
    <p:sldId id="263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5CBF-9711-48A0-9902-3D9750C4AF42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39999-3ABA-4F99-B6FF-DF6E2F3F8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78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39999-3ABA-4F99-B6FF-DF6E2F3F835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220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C96D-19FA-440A-9385-1BD952A98847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66BE-29A7-4486-B224-A6302AF72E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C96D-19FA-440A-9385-1BD952A98847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66BE-29A7-4486-B224-A6302AF72E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C96D-19FA-440A-9385-1BD952A98847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66BE-29A7-4486-B224-A6302AF72E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C96D-19FA-440A-9385-1BD952A98847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66BE-29A7-4486-B224-A6302AF72E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C96D-19FA-440A-9385-1BD952A98847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66BE-29A7-4486-B224-A6302AF72E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C96D-19FA-440A-9385-1BD952A98847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66BE-29A7-4486-B224-A6302AF72E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C96D-19FA-440A-9385-1BD952A98847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66BE-29A7-4486-B224-A6302AF72E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C96D-19FA-440A-9385-1BD952A98847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66BE-29A7-4486-B224-A6302AF72E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C96D-19FA-440A-9385-1BD952A98847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66BE-29A7-4486-B224-A6302AF72E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C96D-19FA-440A-9385-1BD952A98847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66BE-29A7-4486-B224-A6302AF72E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C96D-19FA-440A-9385-1BD952A98847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66BE-29A7-4486-B224-A6302AF72E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1C96D-19FA-440A-9385-1BD952A98847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866BE-29A7-4486-B224-A6302AF72E0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Vertebrate Eye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1 Cells and Proteins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Miss Aitken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Rod Cells, Rhodopsin and </a:t>
            </a:r>
            <a:br>
              <a:rPr lang="en-GB" dirty="0"/>
            </a:br>
            <a:r>
              <a:rPr lang="en-GB" dirty="0"/>
              <a:t>the Nerve Impulse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When light hits the rod cell, a protein cascade occurs:</a:t>
            </a:r>
          </a:p>
          <a:p>
            <a:endParaRPr lang="en-GB" dirty="0"/>
          </a:p>
          <a:p>
            <a:r>
              <a:rPr lang="en-GB" sz="2600" dirty="0" smtClean="0"/>
              <a:t>Rhodopsin -&gt; </a:t>
            </a:r>
            <a:r>
              <a:rPr lang="en-GB" sz="2600" dirty="0" err="1" smtClean="0"/>
              <a:t>Transducin</a:t>
            </a:r>
            <a:r>
              <a:rPr lang="en-GB" sz="2600" dirty="0" smtClean="0"/>
              <a:t> -&gt; Phosphodiesterase -&gt; Channels</a:t>
            </a:r>
          </a:p>
          <a:p>
            <a:endParaRPr lang="en-GB" dirty="0"/>
          </a:p>
          <a:p>
            <a:r>
              <a:rPr lang="en-GB" dirty="0" smtClean="0"/>
              <a:t>This method has a high degree of amplification, meaning a single photon results in a large effect. This means rods are extremely sensitive, even in low light levels.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37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Essay Question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36004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Describe the role of photoreceptors (rods and cones) in triggering a nervous impulse in animal eyes (8)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2204864"/>
            <a:ext cx="822960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24542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Rhodopsin is the light sensitive molecule/protein in rod cells (1)</a:t>
            </a:r>
          </a:p>
          <a:p>
            <a:r>
              <a:rPr lang="en-GB" dirty="0" smtClean="0"/>
              <a:t>Rhodopsin is retinal combined with opsin (1)</a:t>
            </a:r>
          </a:p>
          <a:p>
            <a:r>
              <a:rPr lang="en-GB" dirty="0" smtClean="0"/>
              <a:t>Cone cells are sensitive to specific/different wavelengths/colours (1)</a:t>
            </a:r>
          </a:p>
          <a:p>
            <a:r>
              <a:rPr lang="en-GB" dirty="0" smtClean="0"/>
              <a:t>In cone cells, different forms of opsin combine with retinal  (1)</a:t>
            </a:r>
          </a:p>
          <a:p>
            <a:r>
              <a:rPr lang="en-GB" dirty="0" smtClean="0"/>
              <a:t>Very high degree of amplification in rod cells (1)</a:t>
            </a:r>
          </a:p>
          <a:p>
            <a:r>
              <a:rPr lang="en-GB" dirty="0" smtClean="0"/>
              <a:t>...which means rod cells are sensitive in low light intensities/situations (1)</a:t>
            </a:r>
          </a:p>
          <a:p>
            <a:r>
              <a:rPr lang="en-GB" dirty="0" smtClean="0"/>
              <a:t>One photon can stimulate rhodopsin (1)</a:t>
            </a:r>
          </a:p>
          <a:p>
            <a:r>
              <a:rPr lang="en-GB" dirty="0" smtClean="0"/>
              <a:t>A cascade of proteins amplifies the signal (1)</a:t>
            </a:r>
          </a:p>
          <a:p>
            <a:r>
              <a:rPr lang="en-GB" dirty="0" smtClean="0"/>
              <a:t>Hundreds of G protein molecules are activated (1)</a:t>
            </a:r>
          </a:p>
          <a:p>
            <a:r>
              <a:rPr lang="en-GB" dirty="0" smtClean="0"/>
              <a:t>Activates hundreds of enzyme molecules (1)</a:t>
            </a:r>
          </a:p>
          <a:p>
            <a:r>
              <a:rPr lang="en-GB" dirty="0" smtClean="0"/>
              <a:t>Enzymes generate a product (1)</a:t>
            </a:r>
          </a:p>
          <a:p>
            <a:r>
              <a:rPr lang="en-GB" dirty="0" smtClean="0"/>
              <a:t>Sufficient product made leads to a nerve impulse (1)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Less sensitive than rods</a:t>
            </a:r>
          </a:p>
          <a:p>
            <a:r>
              <a:rPr lang="en-GB" dirty="0" smtClean="0"/>
              <a:t>Less photoreceptor cells</a:t>
            </a:r>
          </a:p>
          <a:p>
            <a:r>
              <a:rPr lang="en-GB" dirty="0" smtClean="0"/>
              <a:t>Instead of rhodopsin, they have </a:t>
            </a:r>
            <a:r>
              <a:rPr lang="en-GB" dirty="0" err="1" smtClean="0"/>
              <a:t>photopsins</a:t>
            </a:r>
            <a:endParaRPr lang="en-GB" dirty="0" smtClean="0"/>
          </a:p>
          <a:p>
            <a:r>
              <a:rPr lang="en-GB" dirty="0" smtClean="0"/>
              <a:t>Photopsins are made by combining different forms of retinal with opsin</a:t>
            </a:r>
          </a:p>
          <a:p>
            <a:r>
              <a:rPr lang="en-GB" dirty="0" smtClean="0"/>
              <a:t>Three types – red, green and blue</a:t>
            </a:r>
          </a:p>
          <a:p>
            <a:r>
              <a:rPr lang="en-GB" dirty="0" smtClean="0"/>
              <a:t>All </a:t>
            </a:r>
            <a:r>
              <a:rPr lang="en-GB" dirty="0" err="1" smtClean="0"/>
              <a:t>photopsins</a:t>
            </a:r>
            <a:r>
              <a:rPr lang="en-GB" dirty="0" smtClean="0"/>
              <a:t> have different sensitivities to different wavelengths of light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41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0596"/>
            <a:ext cx="8686800" cy="6689202"/>
          </a:xfrm>
        </p:spPr>
      </p:pic>
    </p:spTree>
    <p:extLst>
      <p:ext uri="{BB962C8B-B14F-4D97-AF65-F5344CB8AC3E}">
        <p14:creationId xmlns:p14="http://schemas.microsoft.com/office/powerpoint/2010/main" val="304004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852937"/>
            <a:ext cx="4514850" cy="403207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572" y="0"/>
            <a:ext cx="3840088" cy="28800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91064" y="0"/>
            <a:ext cx="2852936" cy="2852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827" y="2707991"/>
            <a:ext cx="3232323" cy="21548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9375" y="-41171"/>
            <a:ext cx="3265537" cy="2962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3" y="2861824"/>
            <a:ext cx="1880693" cy="18806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21" y="4621055"/>
            <a:ext cx="4635971" cy="314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5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Vertebrate Eye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 eye of all vertebrates, there is a structure called the retina</a:t>
            </a:r>
          </a:p>
          <a:p>
            <a:r>
              <a:rPr lang="en-GB" dirty="0" smtClean="0"/>
              <a:t>The retina contains two types of photoreceptor cells</a:t>
            </a:r>
          </a:p>
          <a:p>
            <a:r>
              <a:rPr lang="en-GB" dirty="0" smtClean="0"/>
              <a:t>Photoreceptor cells are cells that detect and respond to light</a:t>
            </a:r>
          </a:p>
          <a:p>
            <a:r>
              <a:rPr lang="en-GB" dirty="0" smtClean="0"/>
              <a:t>The two types are called Rods and Cones.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08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Vertebrate Eye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Rods function in dim light but don’t allow for colour perception</a:t>
            </a:r>
          </a:p>
          <a:p>
            <a:r>
              <a:rPr lang="en-GB" dirty="0" smtClean="0"/>
              <a:t>Cones function only in bright light and are responsible for colour vision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648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Detecting Light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 eyes, a light sensitive molecule called retinal captures light energy. </a:t>
            </a:r>
            <a:endParaRPr lang="en-GB" dirty="0"/>
          </a:p>
          <a:p>
            <a:r>
              <a:rPr lang="en-GB" dirty="0" smtClean="0"/>
              <a:t>Retinal comes from Vitamin A – carrots!!</a:t>
            </a:r>
          </a:p>
          <a:p>
            <a:r>
              <a:rPr lang="en-GB" dirty="0" smtClean="0"/>
              <a:t>Retinal is a prosthetic group to a polypeptide called opsin = rhodopsin</a:t>
            </a:r>
          </a:p>
          <a:p>
            <a:r>
              <a:rPr lang="en-GB" dirty="0" smtClean="0"/>
              <a:t>The rhodopsin complex is embedded in the cell membrane inside photoreceptor cells.</a:t>
            </a:r>
          </a:p>
          <a:p>
            <a:r>
              <a:rPr lang="en-GB" dirty="0" smtClean="0"/>
              <a:t>Rods contain rhodopsin to detect low light levels</a:t>
            </a:r>
          </a:p>
          <a:p>
            <a:r>
              <a:rPr lang="en-GB" dirty="0" smtClean="0"/>
              <a:t>Cones contain </a:t>
            </a:r>
            <a:r>
              <a:rPr lang="en-GB" dirty="0" err="1" smtClean="0"/>
              <a:t>photopsins</a:t>
            </a:r>
            <a:r>
              <a:rPr lang="en-GB" dirty="0" smtClean="0"/>
              <a:t> to detect colours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Rhodopsins (in Rod Cells) and Photopsins (in Cone Cells)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There is a pathway to stimulate both of these molecules.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Rod Cells, Rhodopsin and </a:t>
            </a:r>
            <a:br>
              <a:rPr lang="en-GB" dirty="0" smtClean="0"/>
            </a:br>
            <a:r>
              <a:rPr lang="en-GB" dirty="0" smtClean="0"/>
              <a:t>the Nerve Impulse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darkness: </a:t>
            </a:r>
          </a:p>
          <a:p>
            <a:pPr lvl="1"/>
            <a:r>
              <a:rPr lang="en-GB" dirty="0" smtClean="0"/>
              <a:t>Rhodopsin inactive</a:t>
            </a:r>
          </a:p>
          <a:p>
            <a:pPr lvl="1"/>
            <a:r>
              <a:rPr lang="en-GB" dirty="0" smtClean="0"/>
              <a:t>Rod cell produces molecules called cyclic GMP (cGMP)</a:t>
            </a:r>
          </a:p>
          <a:p>
            <a:pPr lvl="1"/>
            <a:r>
              <a:rPr lang="en-GB" dirty="0" smtClean="0"/>
              <a:t>cGMP binds to ligand-gated Sodium (Na+) channels, keeping channels open so sodium ion flow across the membrane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Membrane depolarised</a:t>
            </a:r>
          </a:p>
          <a:p>
            <a:pPr lvl="1"/>
            <a:r>
              <a:rPr lang="en-GB" dirty="0" smtClean="0"/>
              <a:t>No nerve impulse generated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7365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Rod Cells, Rhodopsin and </a:t>
            </a:r>
            <a:br>
              <a:rPr lang="en-GB" dirty="0" smtClean="0"/>
            </a:br>
            <a:r>
              <a:rPr lang="en-GB" dirty="0" smtClean="0"/>
              <a:t>the Nerve Impulse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In light: </a:t>
            </a:r>
          </a:p>
          <a:p>
            <a:pPr lvl="1"/>
            <a:r>
              <a:rPr lang="en-GB" dirty="0" smtClean="0"/>
              <a:t>Retinal absorbs light, causing a conformational change, making rhodopsin active (</a:t>
            </a:r>
            <a:r>
              <a:rPr lang="en-GB" dirty="0" err="1" smtClean="0"/>
              <a:t>photoexcited</a:t>
            </a:r>
            <a:r>
              <a:rPr lang="en-GB" dirty="0" smtClean="0"/>
              <a:t> rhodopsin)</a:t>
            </a:r>
          </a:p>
          <a:p>
            <a:pPr lvl="1"/>
            <a:r>
              <a:rPr lang="en-GB" dirty="0" smtClean="0"/>
              <a:t>Change in the rhodopsin activates hundreds of molecules of a G protein called </a:t>
            </a:r>
            <a:r>
              <a:rPr lang="en-GB" dirty="0" err="1" smtClean="0"/>
              <a:t>transducin</a:t>
            </a:r>
            <a:endParaRPr lang="en-GB" dirty="0" smtClean="0"/>
          </a:p>
          <a:p>
            <a:pPr lvl="1"/>
            <a:r>
              <a:rPr lang="en-GB" dirty="0" smtClean="0"/>
              <a:t>This activates hundreds of molecules of an enzyme called phosphodiesterase.</a:t>
            </a:r>
          </a:p>
          <a:p>
            <a:pPr lvl="1"/>
            <a:r>
              <a:rPr lang="en-GB" dirty="0" smtClean="0"/>
              <a:t>Phosphodiesterase causes breakdown of cGMP, causing Sodium channels to close, stopping Sodium ions moving in.</a:t>
            </a:r>
          </a:p>
          <a:p>
            <a:pPr lvl="1"/>
            <a:r>
              <a:rPr lang="en-GB" dirty="0" smtClean="0"/>
              <a:t>A sufficient build up of sodium ions causes hyperpolarisation</a:t>
            </a:r>
          </a:p>
          <a:p>
            <a:pPr lvl="1"/>
            <a:r>
              <a:rPr lang="en-GB" dirty="0" smtClean="0"/>
              <a:t>Generation of a nerve impulse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7214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557</Words>
  <Application>Microsoft Office PowerPoint</Application>
  <PresentationFormat>On-screen Show (4:3)</PresentationFormat>
  <Paragraphs>66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The Vertebrate Eye</vt:lpstr>
      <vt:lpstr>PowerPoint Presentation</vt:lpstr>
      <vt:lpstr>PowerPoint Presentation</vt:lpstr>
      <vt:lpstr>The Vertebrate Eye</vt:lpstr>
      <vt:lpstr>The Vertebrate Eye</vt:lpstr>
      <vt:lpstr>Detecting Light</vt:lpstr>
      <vt:lpstr>Rhodopsins (in Rod Cells) and Photopsins (in Cone Cells)</vt:lpstr>
      <vt:lpstr>Rod Cells, Rhodopsin and  the Nerve Impulse</vt:lpstr>
      <vt:lpstr>Rod Cells, Rhodopsin and  the Nerve Impulse</vt:lpstr>
      <vt:lpstr>Rod Cells, Rhodopsin and  the Nerve Impulse</vt:lpstr>
      <vt:lpstr>Essay Question</vt:lpstr>
      <vt:lpstr>PowerPoint Presentation</vt:lpstr>
      <vt:lpstr>Cones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Light</dc:title>
  <dc:creator>aaitken</dc:creator>
  <cp:lastModifiedBy>AAitken</cp:lastModifiedBy>
  <cp:revision>49</cp:revision>
  <dcterms:created xsi:type="dcterms:W3CDTF">2017-03-22T08:56:34Z</dcterms:created>
  <dcterms:modified xsi:type="dcterms:W3CDTF">2020-03-19T13:08:50Z</dcterms:modified>
</cp:coreProperties>
</file>