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F87A7-707D-44D3-8B1A-62A02BF576A2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40A3C-00FA-4CDF-A9FE-66E0BDC06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6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90101-C064-4155-98DB-838EAC08EEC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19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CFC69-A722-4655-AB0C-145E203AC33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0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5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2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45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9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9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8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25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8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45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9157-65A6-4BC2-96A8-A880F1ABB01B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1CD5-3B0D-4AB1-AD2A-EEE9987FE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38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1.4 Communication and Signalling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Advanced Higher Biology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2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rmAutofit/>
          </a:bodyPr>
          <a:lstStyle/>
          <a:p>
            <a:r>
              <a:rPr lang="en-GB" dirty="0" smtClean="0"/>
              <a:t>Since hydrophillic signalling molecules </a:t>
            </a:r>
            <a:r>
              <a:rPr lang="en-GB" b="1" dirty="0" smtClean="0"/>
              <a:t>cannot</a:t>
            </a:r>
            <a:r>
              <a:rPr lang="en-GB" dirty="0" smtClean="0"/>
              <a:t> pass through the cell membrane, they must join to a receptor on the outside of the cell membrane.</a:t>
            </a:r>
          </a:p>
          <a:p>
            <a:r>
              <a:rPr lang="en-GB" dirty="0" smtClean="0"/>
              <a:t>When a signalling molecule binds to the receptor on the cell membrane, a conformational change happens. </a:t>
            </a:r>
          </a:p>
          <a:p>
            <a:r>
              <a:rPr lang="en-GB" dirty="0" smtClean="0"/>
              <a:t>The signal molecule does not go into the cell, but the signal is </a:t>
            </a:r>
            <a:r>
              <a:rPr lang="en-GB" b="1" dirty="0" smtClean="0"/>
              <a:t>transduced –</a:t>
            </a:r>
            <a:r>
              <a:rPr lang="en-GB" dirty="0" smtClean="0"/>
              <a:t> this means it is passed across the membrane and a response happens.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6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Signal transduction often involves:</a:t>
            </a:r>
          </a:p>
          <a:p>
            <a:pPr lvl="1"/>
            <a:r>
              <a:rPr lang="en-GB" dirty="0" smtClean="0"/>
              <a:t>Cascades activated by G-proteins</a:t>
            </a:r>
          </a:p>
          <a:p>
            <a:pPr lvl="1"/>
            <a:r>
              <a:rPr lang="en-GB" dirty="0" smtClean="0"/>
              <a:t>Phosphorylation by kinase enzymes</a:t>
            </a:r>
          </a:p>
          <a:p>
            <a:endParaRPr lang="en-GB" dirty="0"/>
          </a:p>
          <a:p>
            <a:r>
              <a:rPr lang="en-GB" dirty="0" smtClean="0"/>
              <a:t>Examples of peptide hormones are:</a:t>
            </a:r>
          </a:p>
          <a:p>
            <a:pPr lvl="1"/>
            <a:r>
              <a:rPr lang="en-GB" dirty="0" smtClean="0"/>
              <a:t>Insulin</a:t>
            </a:r>
          </a:p>
          <a:p>
            <a:pPr lvl="1"/>
            <a:r>
              <a:rPr lang="en-GB" dirty="0" smtClean="0"/>
              <a:t>Glucagon</a:t>
            </a:r>
          </a:p>
          <a:p>
            <a:pPr lvl="1"/>
            <a:r>
              <a:rPr lang="en-GB" dirty="0" smtClean="0"/>
              <a:t>Anti-diuretic hormone (ADH)</a:t>
            </a:r>
          </a:p>
          <a:p>
            <a:endParaRPr lang="en-GB" dirty="0"/>
          </a:p>
          <a:p>
            <a:r>
              <a:rPr lang="en-GB" dirty="0" smtClean="0"/>
              <a:t>Each peptide hormone has a specific receptor on the target cell surface, making them highly specific.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G-Protein?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Molecules which relay signals from activated receptors.</a:t>
            </a:r>
          </a:p>
          <a:p>
            <a:r>
              <a:rPr lang="en-GB" dirty="0" smtClean="0"/>
              <a:t>An activated receptor is one which is bound to a signalling molecule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9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Phosphorylation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phosphorylation cascade allows more than one intracellular signalling pathway to be activated. </a:t>
            </a:r>
          </a:p>
          <a:p>
            <a:r>
              <a:rPr lang="en-GB" dirty="0" smtClean="0"/>
              <a:t>What are they?</a:t>
            </a:r>
          </a:p>
          <a:p>
            <a:pPr lvl="1"/>
            <a:r>
              <a:rPr lang="en-GB" dirty="0" smtClean="0"/>
              <a:t>A series of events where one kinase activates the next in the sequence and so on. </a:t>
            </a:r>
          </a:p>
          <a:p>
            <a:pPr lvl="1"/>
            <a:r>
              <a:rPr lang="en-GB" dirty="0" smtClean="0"/>
              <a:t>Cascades result in the phosphorylation of many proteins as a result of one signalling event.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Insulin and the Recruitment of GLUT4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Glucose levels within the blood must be kept within 3.9 – 6.1mmol per litre.</a:t>
            </a:r>
          </a:p>
          <a:p>
            <a:r>
              <a:rPr lang="en-GB" dirty="0" smtClean="0"/>
              <a:t>The peptide hormones insulin and glucagon control blood glucose level.</a:t>
            </a:r>
          </a:p>
          <a:p>
            <a:r>
              <a:rPr lang="en-GB" dirty="0" smtClean="0"/>
              <a:t>If the blood glucose level rises, usually after a meal, the pancreas detects an increase in blood glucose.</a:t>
            </a:r>
          </a:p>
          <a:p>
            <a:r>
              <a:rPr lang="en-GB" dirty="0" smtClean="0"/>
              <a:t>This causes insulin to be released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72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Insulin and the Recruitment of GLUT4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insulin receptor is a kinase-linked receptor on the membrane of fat and muscle cells.</a:t>
            </a:r>
          </a:p>
          <a:p>
            <a:r>
              <a:rPr lang="en-GB" dirty="0" smtClean="0"/>
              <a:t>If a hydrophillic signal binds to the insulin receptor, a signal is transduced and a series of phosphorylation events trigger the recruitment of GLUT4 glucose transporters to the cell membrane.</a:t>
            </a:r>
          </a:p>
          <a:p>
            <a:r>
              <a:rPr lang="en-GB" dirty="0" smtClean="0"/>
              <a:t>Glucose is allowed to enter the cell, lowering it’s concentration in the blood. The glucose in the cell is metabolised.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2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Diabetes mellitus is caused by a deficiency in the effect of insulin and results in the loss of control of blood glucose level.</a:t>
            </a:r>
          </a:p>
          <a:p>
            <a:endParaRPr lang="en-GB" dirty="0"/>
          </a:p>
          <a:p>
            <a:r>
              <a:rPr lang="en-GB" dirty="0" smtClean="0"/>
              <a:t>Two types:</a:t>
            </a:r>
          </a:p>
          <a:p>
            <a:pPr lvl="1"/>
            <a:r>
              <a:rPr lang="en-GB" dirty="0" smtClean="0"/>
              <a:t>Failure to produce insulin (type 1)</a:t>
            </a:r>
          </a:p>
          <a:p>
            <a:pPr lvl="1"/>
            <a:r>
              <a:rPr lang="en-GB" dirty="0" smtClean="0"/>
              <a:t>Loss of receptor function (type 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5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Type 1 diabetes is treated with injections of insulin – it cannot be reversed. It is often genetic.</a:t>
            </a:r>
          </a:p>
          <a:p>
            <a:r>
              <a:rPr lang="en-GB" dirty="0" smtClean="0"/>
              <a:t>Type 2 diabetes is reversible, as cells are no longer sensitive to insulin, normally due to obesity. Exercise and losing weight can reduce the impact of type 2 diabetes as it triggers recruitment of GLUT4 through other metabolic pathways. Exercise improves the uptake of glucose to fat and muscle cells.</a:t>
            </a:r>
          </a:p>
        </p:txBody>
      </p:sp>
    </p:spTree>
    <p:extLst>
      <p:ext uri="{BB962C8B-B14F-4D97-AF65-F5344CB8AC3E}">
        <p14:creationId xmlns:p14="http://schemas.microsoft.com/office/powerpoint/2010/main" val="31169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Nerve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well as the sodium potassium pump, potassium ions also move in another way in some cells.</a:t>
            </a:r>
          </a:p>
          <a:p>
            <a:endParaRPr lang="en-GB" dirty="0" smtClean="0"/>
          </a:p>
          <a:p>
            <a:r>
              <a:rPr lang="en-GB" dirty="0" smtClean="0"/>
              <a:t>In nerve cells (neurons), the cell membrane has a potassium channel which lets some of the potassium ions leak back out of the cell. This results in a net positive charge outside of the cell, and a net negative charge inside the cell.</a:t>
            </a:r>
          </a:p>
        </p:txBody>
      </p:sp>
    </p:spTree>
    <p:extLst>
      <p:ext uri="{BB962C8B-B14F-4D97-AF65-F5344CB8AC3E}">
        <p14:creationId xmlns:p14="http://schemas.microsoft.com/office/powerpoint/2010/main" val="17963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Nerve Transmission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imbalance in the electrical charge across the neuron membrane is called the </a:t>
            </a:r>
            <a:r>
              <a:rPr lang="en-GB" b="1" dirty="0" smtClean="0"/>
              <a:t>resting</a:t>
            </a:r>
            <a:r>
              <a:rPr lang="en-GB" dirty="0" smtClean="0"/>
              <a:t> </a:t>
            </a:r>
            <a:r>
              <a:rPr lang="en-GB" b="1" dirty="0" smtClean="0"/>
              <a:t>potential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 nerve impulse in the body is only passed along when this resting potential is </a:t>
            </a:r>
            <a:r>
              <a:rPr lang="en-GB" b="1" dirty="0" smtClean="0"/>
              <a:t>depolarised</a:t>
            </a:r>
            <a:r>
              <a:rPr lang="en-GB" dirty="0" smtClean="0"/>
              <a:t> (changed from negative inside the cell back to neutral/positive)</a:t>
            </a:r>
          </a:p>
        </p:txBody>
      </p:sp>
    </p:spTree>
    <p:extLst>
      <p:ext uri="{BB962C8B-B14F-4D97-AF65-F5344CB8AC3E}">
        <p14:creationId xmlns:p14="http://schemas.microsoft.com/office/powerpoint/2010/main" val="11782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Definitions for this Key Area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4707927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en-GB" dirty="0"/>
              <a:t>What is an extracellular signalling molecule?</a:t>
            </a:r>
          </a:p>
          <a:p>
            <a:pPr lvl="0" algn="ctr">
              <a:defRPr/>
            </a:pPr>
            <a:r>
              <a:rPr lang="en-GB" dirty="0"/>
              <a:t>What is a target cell?</a:t>
            </a:r>
          </a:p>
          <a:p>
            <a:pPr lvl="0" algn="ctr">
              <a:defRPr/>
            </a:pPr>
            <a:r>
              <a:rPr lang="en-GB" dirty="0"/>
              <a:t>What is a receptor molecule?</a:t>
            </a:r>
          </a:p>
          <a:p>
            <a:pPr lvl="0" algn="ctr">
              <a:defRPr/>
            </a:pPr>
            <a:r>
              <a:rPr lang="en-GB" dirty="0"/>
              <a:t>What happens when a signal molecule binds to a receptor molecule?</a:t>
            </a:r>
          </a:p>
          <a:p>
            <a:pPr lvl="0" algn="ctr">
              <a:defRPr/>
            </a:pPr>
            <a:r>
              <a:rPr lang="en-GB" dirty="0"/>
              <a:t>What is a hormone? </a:t>
            </a:r>
          </a:p>
          <a:p>
            <a:pPr lvl="0" algn="ctr">
              <a:defRPr/>
            </a:pPr>
            <a:r>
              <a:rPr lang="en-GB" dirty="0"/>
              <a:t>Name two types of hormone and give examples</a:t>
            </a:r>
          </a:p>
          <a:p>
            <a:pPr lvl="0" algn="ctr">
              <a:defRPr/>
            </a:pPr>
            <a:r>
              <a:rPr lang="en-GB" dirty="0"/>
              <a:t>What is a neurotransmitter?</a:t>
            </a:r>
          </a:p>
          <a:p>
            <a:pPr lvl="0" algn="ctr">
              <a:defRPr/>
            </a:pPr>
            <a:r>
              <a:rPr lang="en-GB" dirty="0"/>
              <a:t>Where are receptor proteins located? Why?</a:t>
            </a:r>
          </a:p>
          <a:p>
            <a:pPr lvl="0" algn="ctr">
              <a:defRPr/>
            </a:pPr>
            <a:r>
              <a:rPr lang="en-GB" dirty="0"/>
              <a:t>How do hydrophobic signals control transcription?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9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Depolarisation of the resting potential is triggered by neurotransmitters at a synapse.</a:t>
            </a:r>
          </a:p>
          <a:p>
            <a:endParaRPr lang="en-GB" dirty="0" smtClean="0"/>
          </a:p>
          <a:p>
            <a:r>
              <a:rPr lang="en-GB" dirty="0" smtClean="0"/>
              <a:t>The neurotransmitter (e.g. Acetylcholine) diffuses across the synapse and binds to a transmembrane receptor protein on the surface of the next neuron.</a:t>
            </a:r>
          </a:p>
        </p:txBody>
      </p:sp>
    </p:spTree>
    <p:extLst>
      <p:ext uri="{BB962C8B-B14F-4D97-AF65-F5344CB8AC3E}">
        <p14:creationId xmlns:p14="http://schemas.microsoft.com/office/powerpoint/2010/main" val="22149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receptor is a ligand gated Sodium ion channel so the binding of the neurotransmitter causes a change in conformation on the neuron cell membrane, making the channel open and allowing the sodium ions to flood through.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50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triggered?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lots of ions move through, then the voltage across the membrane reaches a level where it has been </a:t>
            </a:r>
            <a:r>
              <a:rPr lang="en-GB" b="1" dirty="0" smtClean="0"/>
              <a:t>depolarised</a:t>
            </a:r>
            <a:r>
              <a:rPr lang="en-GB" dirty="0" smtClean="0"/>
              <a:t> (moved from negative charge to neutral/positive)</a:t>
            </a:r>
          </a:p>
          <a:p>
            <a:endParaRPr lang="en-GB" dirty="0" smtClean="0"/>
          </a:p>
          <a:p>
            <a:r>
              <a:rPr lang="en-GB" dirty="0" smtClean="0"/>
              <a:t>The change in voltage means each neighbouring voltage gated sodium channel opens up, leading to a domino effect (wave of depolarisation) through the nervous system. This is why the nervous system is a fast, electrical system.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14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reset?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has to be a process to reset the resting potential, or nerves would be constantly stimulated and signals would be constantly sent through the body. </a:t>
            </a:r>
          </a:p>
          <a:p>
            <a:endParaRPr lang="en-GB" dirty="0" smtClean="0"/>
          </a:p>
          <a:p>
            <a:r>
              <a:rPr lang="en-GB" dirty="0" smtClean="0"/>
              <a:t>This happens when the voltage inside of the cell reaches a critically high level.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211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nerves reset?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voltage gated sodium channels close and voltage gated potassium channels open.</a:t>
            </a:r>
          </a:p>
          <a:p>
            <a:endParaRPr lang="en-GB" dirty="0" smtClean="0"/>
          </a:p>
          <a:p>
            <a:r>
              <a:rPr lang="en-GB" dirty="0" smtClean="0"/>
              <a:t>This is called </a:t>
            </a:r>
            <a:r>
              <a:rPr lang="en-GB" b="1" dirty="0" smtClean="0"/>
              <a:t>re-polarisation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767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3/3e/1221_Action_Potent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620688"/>
            <a:ext cx="8516806" cy="54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491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</p:spPr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4" y="1469036"/>
            <a:ext cx="11452486" cy="4781862"/>
          </a:xfrm>
        </p:spPr>
        <p:txBody>
          <a:bodyPr>
            <a:noAutofit/>
          </a:bodyPr>
          <a:lstStyle/>
          <a:p>
            <a:r>
              <a:rPr lang="en-GB" sz="3600" dirty="0" smtClean="0"/>
              <a:t>Cells must be able to communicate with each other. They do this through </a:t>
            </a:r>
            <a:r>
              <a:rPr lang="en-GB" sz="3600" b="1" dirty="0" smtClean="0"/>
              <a:t>extracellular</a:t>
            </a:r>
            <a:r>
              <a:rPr lang="en-GB" sz="3600" dirty="0" smtClean="0"/>
              <a:t> </a:t>
            </a:r>
            <a:r>
              <a:rPr lang="en-GB" sz="3600" b="1" dirty="0" smtClean="0"/>
              <a:t>signalling</a:t>
            </a:r>
            <a:r>
              <a:rPr lang="en-GB" sz="3600" dirty="0" smtClean="0"/>
              <a:t> </a:t>
            </a:r>
            <a:r>
              <a:rPr lang="en-GB" sz="3600" b="1" dirty="0" smtClean="0"/>
              <a:t>molecules</a:t>
            </a:r>
            <a:r>
              <a:rPr lang="en-GB" sz="3600" dirty="0" smtClean="0"/>
              <a:t> which are released from one cell and attach to a </a:t>
            </a:r>
            <a:r>
              <a:rPr lang="en-GB" sz="3600" b="1" dirty="0" smtClean="0"/>
              <a:t>specific</a:t>
            </a:r>
            <a:r>
              <a:rPr lang="en-GB" sz="3600" dirty="0" smtClean="0"/>
              <a:t> </a:t>
            </a:r>
            <a:r>
              <a:rPr lang="en-GB" sz="3600" b="1" dirty="0" smtClean="0"/>
              <a:t>receptor</a:t>
            </a:r>
            <a:r>
              <a:rPr lang="en-GB" sz="3600" dirty="0" smtClean="0"/>
              <a:t> on a </a:t>
            </a:r>
            <a:r>
              <a:rPr lang="en-GB" sz="3600" b="1" dirty="0" smtClean="0"/>
              <a:t>target</a:t>
            </a:r>
            <a:r>
              <a:rPr lang="en-GB" sz="3600" dirty="0" smtClean="0"/>
              <a:t> cell.</a:t>
            </a:r>
            <a:endParaRPr lang="en-GB" sz="3600" dirty="0"/>
          </a:p>
          <a:p>
            <a:r>
              <a:rPr lang="en-GB" sz="3600" dirty="0" smtClean="0"/>
              <a:t>The signalling molecule should change the conformation of the receptor, and thus, the </a:t>
            </a:r>
            <a:r>
              <a:rPr lang="en-GB" sz="3600" b="1" dirty="0" smtClean="0"/>
              <a:t>behaviour</a:t>
            </a:r>
            <a:r>
              <a:rPr lang="en-GB" sz="3600" dirty="0" smtClean="0"/>
              <a:t> of the target cell in some way.</a:t>
            </a:r>
          </a:p>
          <a:p>
            <a:r>
              <a:rPr lang="en-GB" sz="3600" b="1" dirty="0"/>
              <a:t>Different</a:t>
            </a:r>
            <a:r>
              <a:rPr lang="en-GB" sz="3600" dirty="0"/>
              <a:t> cell types produce </a:t>
            </a:r>
            <a:r>
              <a:rPr lang="en-GB" sz="3600" b="1" dirty="0"/>
              <a:t>specific</a:t>
            </a:r>
            <a:r>
              <a:rPr lang="en-GB" sz="3600" dirty="0"/>
              <a:t> </a:t>
            </a:r>
            <a:r>
              <a:rPr lang="en-GB" sz="3600" b="1" dirty="0"/>
              <a:t>signals</a:t>
            </a:r>
            <a:r>
              <a:rPr lang="en-GB" sz="3600" dirty="0"/>
              <a:t> that can only be </a:t>
            </a:r>
            <a:r>
              <a:rPr lang="en-GB" sz="3600" b="1" dirty="0"/>
              <a:t>detected</a:t>
            </a:r>
            <a:r>
              <a:rPr lang="en-GB" sz="3600" dirty="0"/>
              <a:t> and </a:t>
            </a:r>
            <a:r>
              <a:rPr lang="en-GB" sz="3600" b="1" dirty="0"/>
              <a:t>responded</a:t>
            </a:r>
            <a:r>
              <a:rPr lang="en-GB" sz="3600" dirty="0"/>
              <a:t> to by cells with the </a:t>
            </a:r>
            <a:r>
              <a:rPr lang="en-GB" sz="3600" b="1" dirty="0"/>
              <a:t>specific</a:t>
            </a:r>
            <a:r>
              <a:rPr lang="en-GB" sz="3600" dirty="0"/>
              <a:t> </a:t>
            </a:r>
            <a:r>
              <a:rPr lang="en-GB" sz="3600" b="1" dirty="0"/>
              <a:t>receptor</a:t>
            </a:r>
          </a:p>
        </p:txBody>
      </p:sp>
    </p:spTree>
    <p:extLst>
      <p:ext uri="{BB962C8B-B14F-4D97-AF65-F5344CB8AC3E}">
        <p14:creationId xmlns:p14="http://schemas.microsoft.com/office/powerpoint/2010/main" val="2487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 of Extracellular Signalling Molecules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r>
              <a:rPr lang="en-GB" sz="4000" dirty="0" smtClean="0"/>
              <a:t>Steroid hormones</a:t>
            </a:r>
          </a:p>
          <a:p>
            <a:r>
              <a:rPr lang="en-GB" sz="4000" dirty="0" smtClean="0"/>
              <a:t>Peptide hormones</a:t>
            </a:r>
          </a:p>
          <a:p>
            <a:r>
              <a:rPr lang="en-GB" sz="4000" dirty="0" smtClean="0"/>
              <a:t>Neurotransmitters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131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Hormones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Secreted by tissue such as an endocrine gland</a:t>
            </a:r>
          </a:p>
          <a:p>
            <a:r>
              <a:rPr lang="en-GB" sz="3600" dirty="0" smtClean="0"/>
              <a:t>Moves through bloodstream to target organ, where it joins with a  receptor protein.</a:t>
            </a:r>
          </a:p>
          <a:p>
            <a:r>
              <a:rPr lang="en-GB" sz="3600" dirty="0" smtClean="0"/>
              <a:t>Hormones can be either:</a:t>
            </a:r>
          </a:p>
          <a:p>
            <a:pPr lvl="1"/>
            <a:r>
              <a:rPr lang="en-GB" sz="3200" dirty="0" smtClean="0"/>
              <a:t>Hydrophobic – such as thyroxine or steroids</a:t>
            </a:r>
          </a:p>
          <a:p>
            <a:pPr lvl="1"/>
            <a:r>
              <a:rPr lang="en-GB" sz="3200" dirty="0" err="1" smtClean="0"/>
              <a:t>Hydrophillic</a:t>
            </a:r>
            <a:r>
              <a:rPr lang="en-GB" sz="3200" dirty="0" smtClean="0"/>
              <a:t> – such as ADH or insulin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138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Neurotransmitters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Extracellular signalling molecules</a:t>
            </a:r>
          </a:p>
          <a:p>
            <a:r>
              <a:rPr lang="en-GB" sz="4000" dirty="0" smtClean="0"/>
              <a:t>Moves through the </a:t>
            </a:r>
            <a:r>
              <a:rPr lang="en-GB" sz="4000" b="1" dirty="0" smtClean="0"/>
              <a:t>synapse</a:t>
            </a:r>
            <a:r>
              <a:rPr lang="en-GB" sz="4000" dirty="0" smtClean="0"/>
              <a:t> from one neuron to another.</a:t>
            </a:r>
          </a:p>
          <a:p>
            <a:r>
              <a:rPr lang="en-GB" sz="4000" dirty="0" smtClean="0"/>
              <a:t>Faster and more specific than hormones</a:t>
            </a:r>
          </a:p>
          <a:p>
            <a:r>
              <a:rPr lang="en-GB" sz="4000" dirty="0" smtClean="0"/>
              <a:t>Includes nor-adrenaline and acetylcholine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460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 of Receptor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Hydrophobic</a:t>
            </a:r>
            <a:r>
              <a:rPr lang="en-GB" sz="3600" dirty="0" smtClean="0"/>
              <a:t> signalling molecules </a:t>
            </a:r>
            <a:r>
              <a:rPr lang="en-GB" sz="3600" b="1" dirty="0" smtClean="0"/>
              <a:t>can</a:t>
            </a:r>
            <a:r>
              <a:rPr lang="en-GB" sz="3600" dirty="0" smtClean="0"/>
              <a:t> </a:t>
            </a:r>
            <a:r>
              <a:rPr lang="en-GB" sz="3600" b="1" dirty="0" smtClean="0"/>
              <a:t>pass</a:t>
            </a:r>
            <a:r>
              <a:rPr lang="en-GB" sz="3600" dirty="0" smtClean="0"/>
              <a:t> through the cell membrane by diffusion as this is also hydrophobic. The receptors for this type of molecule are </a:t>
            </a:r>
            <a:r>
              <a:rPr lang="en-GB" sz="3600" b="1" dirty="0" smtClean="0"/>
              <a:t>inside</a:t>
            </a:r>
            <a:r>
              <a:rPr lang="en-GB" sz="3600" dirty="0" smtClean="0"/>
              <a:t> the cell in the </a:t>
            </a:r>
            <a:r>
              <a:rPr lang="en-GB" sz="3600" b="1" dirty="0" smtClean="0"/>
              <a:t>cytoplasm</a:t>
            </a:r>
            <a:r>
              <a:rPr lang="en-GB" sz="3600" dirty="0" smtClean="0"/>
              <a:t> or </a:t>
            </a:r>
            <a:r>
              <a:rPr lang="en-GB" sz="3600" b="1" dirty="0" smtClean="0"/>
              <a:t>nucleus</a:t>
            </a:r>
          </a:p>
          <a:p>
            <a:r>
              <a:rPr lang="en-GB" sz="3600" b="1" dirty="0" smtClean="0"/>
              <a:t>Hydrophilic</a:t>
            </a:r>
            <a:r>
              <a:rPr lang="en-GB" sz="3600" dirty="0" smtClean="0"/>
              <a:t> signalling molecules </a:t>
            </a:r>
            <a:r>
              <a:rPr lang="en-GB" sz="3600" b="1" dirty="0" smtClean="0"/>
              <a:t>can’t</a:t>
            </a:r>
            <a:r>
              <a:rPr lang="en-GB" sz="3600" dirty="0" smtClean="0"/>
              <a:t> get through the cell membrane so require a receptor on the cell membrane </a:t>
            </a:r>
            <a:r>
              <a:rPr lang="en-GB" sz="3600" b="1" dirty="0" smtClean="0"/>
              <a:t>surface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564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5"/>
            <a:ext cx="11962151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Hydrophobic Signals and the Control of Transcription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2" y="1978702"/>
            <a:ext cx="11752288" cy="4572000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Steroid hormones cause transcription to take place. When a steroid reaches the receptor inside the cell, it causes a conformational change in the receptor which turns ON transcription.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In more detail: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Steroid hormone binds to specific receptor (in cytosol or nucleus)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This “hormone receptor complex” then moves to the nucleus and binds with specific DNA sequences called Hormone Response Elements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This influences the </a:t>
            </a:r>
            <a:r>
              <a:rPr lang="en-GB" b="1" dirty="0" smtClean="0"/>
              <a:t>rate</a:t>
            </a:r>
            <a:r>
              <a:rPr lang="en-GB" dirty="0" smtClean="0"/>
              <a:t> of transcription, with each steroid  affecting the expression of many genes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9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Transduction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Hydrophillic signalling molecules cannot pass through the cell membrane as they are not </a:t>
            </a:r>
            <a:r>
              <a:rPr lang="en-GB" b="1" dirty="0" smtClean="0"/>
              <a:t>lipid soluble.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Examples of hydrophillic signalling molecules are:</a:t>
            </a:r>
          </a:p>
          <a:p>
            <a:pPr lvl="1"/>
            <a:r>
              <a:rPr lang="en-GB" dirty="0" smtClean="0"/>
              <a:t>Peptide hormones</a:t>
            </a:r>
          </a:p>
          <a:p>
            <a:pPr lvl="1"/>
            <a:r>
              <a:rPr lang="en-GB" dirty="0" smtClean="0"/>
              <a:t>Neurotransmitters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1211</Words>
  <Application>Microsoft Office PowerPoint</Application>
  <PresentationFormat>Widescreen</PresentationFormat>
  <Paragraphs>117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1.4 Communication and Signalling</vt:lpstr>
      <vt:lpstr>Definitions for this Key Area</vt:lpstr>
      <vt:lpstr>Coordination</vt:lpstr>
      <vt:lpstr>Examples of Extracellular Signalling Molecules</vt:lpstr>
      <vt:lpstr>Hormones</vt:lpstr>
      <vt:lpstr>Neurotransmitters</vt:lpstr>
      <vt:lpstr>Location of Receptor Proteins</vt:lpstr>
      <vt:lpstr>Hydrophobic Signals and the Control of Transcription</vt:lpstr>
      <vt:lpstr>Signal Transduction</vt:lpstr>
      <vt:lpstr>Signal Transduction</vt:lpstr>
      <vt:lpstr>Signal Transduction</vt:lpstr>
      <vt:lpstr>What is a G-Protein?</vt:lpstr>
      <vt:lpstr>Phosphorylation</vt:lpstr>
      <vt:lpstr>Insulin and the Recruitment of GLUT4</vt:lpstr>
      <vt:lpstr>Insulin and the Recruitment of GLUT4</vt:lpstr>
      <vt:lpstr>Diabetes</vt:lpstr>
      <vt:lpstr>Diabetes</vt:lpstr>
      <vt:lpstr>Nerve Transmission</vt:lpstr>
      <vt:lpstr>Nerve Transmission</vt:lpstr>
      <vt:lpstr>How are nerves triggered?</vt:lpstr>
      <vt:lpstr>How are nerves triggered?</vt:lpstr>
      <vt:lpstr>How are nerves triggered?</vt:lpstr>
      <vt:lpstr>How are nerves reset?</vt:lpstr>
      <vt:lpstr>How are nerves reset?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Communication and Signalling</dc:title>
  <dc:creator>AAitken</dc:creator>
  <cp:lastModifiedBy>AAitken</cp:lastModifiedBy>
  <cp:revision>6</cp:revision>
  <dcterms:created xsi:type="dcterms:W3CDTF">2019-09-20T12:56:17Z</dcterms:created>
  <dcterms:modified xsi:type="dcterms:W3CDTF">2020-03-19T13:08:18Z</dcterms:modified>
</cp:coreProperties>
</file>