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73" r:id="rId6"/>
    <p:sldId id="274" r:id="rId7"/>
    <p:sldId id="271" r:id="rId8"/>
    <p:sldId id="272" r:id="rId9"/>
    <p:sldId id="267" r:id="rId10"/>
    <p:sldId id="268" r:id="rId11"/>
    <p:sldId id="275" r:id="rId12"/>
    <p:sldId id="276" r:id="rId13"/>
    <p:sldId id="277" r:id="rId14"/>
    <p:sldId id="278" r:id="rId15"/>
    <p:sldId id="279" r:id="rId16"/>
    <p:sldId id="257" r:id="rId17"/>
    <p:sldId id="261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  <p:sldId id="289" r:id="rId28"/>
    <p:sldId id="288" r:id="rId29"/>
    <p:sldId id="262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9D3D-A1C4-4B92-AC55-C527C0D806F7}" type="datetimeFigureOut">
              <a:rPr lang="en-GB" smtClean="0"/>
              <a:pPr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AD97-D0B5-4D5B-91CF-82B5B76D59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en-GB" dirty="0" smtClean="0"/>
              <a:t>Key Area 1.3 Membrane Proteins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Unit 1 Cells and Proteins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Advanced Higher Biology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Miss Aitken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Picture 3" descr="Schematic of cell memb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056" y="3981"/>
            <a:ext cx="950505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b="1" dirty="0" smtClean="0">
                <a:solidFill>
                  <a:srgbClr val="FF0000"/>
                </a:solidFill>
              </a:rPr>
              <a:t>cannot</a:t>
            </a:r>
            <a:r>
              <a:rPr lang="en-GB" dirty="0" smtClean="0"/>
              <a:t> pass through the cell membrane directly?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Charged ions</a:t>
            </a:r>
          </a:p>
          <a:p>
            <a:pPr lvl="1"/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and Na</a:t>
            </a:r>
            <a:r>
              <a:rPr lang="en-GB" baseline="30000" dirty="0" smtClean="0"/>
              <a:t>+</a:t>
            </a:r>
          </a:p>
          <a:p>
            <a:pPr lvl="1"/>
            <a:r>
              <a:rPr lang="en-GB" dirty="0" smtClean="0"/>
              <a:t>Hydrophilic amino acids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Polar molecules</a:t>
            </a:r>
          </a:p>
          <a:p>
            <a:pPr lvl="1"/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Glucose</a:t>
            </a:r>
          </a:p>
          <a:p>
            <a:pPr lvl="1"/>
            <a:endParaRPr lang="en-GB" dirty="0" smtClean="0"/>
          </a:p>
          <a:p>
            <a:pPr lvl="1" algn="ctr">
              <a:buNone/>
            </a:pPr>
            <a:r>
              <a:rPr lang="en-GB" b="1" dirty="0" smtClean="0"/>
              <a:t>These molecules require an alternative route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39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Facilitated Diffusion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DEFINITION:</a:t>
            </a:r>
            <a:r>
              <a:rPr lang="en-GB" dirty="0" smtClean="0"/>
              <a:t> The passive transport of substances across the membrane through specific transmembrane proteins.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98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molecules cross the cell membrane?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 smtClean="0"/>
              <a:t>To perform specialised functions, different types of cell have different types of proteins in their cell membrane to help move molecules across.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8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type of </a:t>
            </a:r>
            <a:r>
              <a:rPr lang="en-GB" dirty="0" smtClean="0">
                <a:solidFill>
                  <a:srgbClr val="FF0000"/>
                </a:solidFill>
              </a:rPr>
              <a:t>integral</a:t>
            </a:r>
            <a:r>
              <a:rPr lang="en-GB" dirty="0" smtClean="0"/>
              <a:t> protein</a:t>
            </a:r>
          </a:p>
          <a:p>
            <a:r>
              <a:rPr lang="en-GB" dirty="0" smtClean="0"/>
              <a:t>These proteins function by having a hydrophillic </a:t>
            </a:r>
            <a:r>
              <a:rPr lang="en-GB" dirty="0" smtClean="0">
                <a:solidFill>
                  <a:srgbClr val="FF0000"/>
                </a:solidFill>
              </a:rPr>
              <a:t>channel</a:t>
            </a:r>
            <a:r>
              <a:rPr lang="en-GB" dirty="0" smtClean="0"/>
              <a:t> that certain molecules or ions can use as a tunnel through the membrane. Most channels are </a:t>
            </a:r>
            <a:r>
              <a:rPr lang="en-GB" dirty="0" smtClean="0">
                <a:solidFill>
                  <a:srgbClr val="FF0000"/>
                </a:solidFill>
              </a:rPr>
              <a:t>highly selective </a:t>
            </a:r>
            <a:r>
              <a:rPr lang="en-GB" dirty="0" smtClean="0"/>
              <a:t>– they only let one type of molecule through.</a:t>
            </a:r>
          </a:p>
          <a:p>
            <a:r>
              <a:rPr lang="en-GB" dirty="0" smtClean="0"/>
              <a:t>For example, the channel protein </a:t>
            </a:r>
            <a:r>
              <a:rPr lang="en-GB" dirty="0" smtClean="0">
                <a:solidFill>
                  <a:srgbClr val="FF0000"/>
                </a:solidFill>
              </a:rPr>
              <a:t>aquaporin</a:t>
            </a:r>
            <a:r>
              <a:rPr lang="en-GB" dirty="0" smtClean="0"/>
              <a:t> facilitates the passage of water molecules.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93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Channel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Some channel proteins can be </a:t>
            </a:r>
            <a:r>
              <a:rPr lang="en-GB" dirty="0" smtClean="0">
                <a:solidFill>
                  <a:srgbClr val="FF0000"/>
                </a:solidFill>
              </a:rPr>
              <a:t>opened or closed </a:t>
            </a:r>
            <a:r>
              <a:rPr lang="en-GB" dirty="0" smtClean="0"/>
              <a:t>to allow/disallow diffusion of a molecule/ion. These are called </a:t>
            </a:r>
            <a:r>
              <a:rPr lang="en-GB" dirty="0" smtClean="0">
                <a:solidFill>
                  <a:srgbClr val="FF0000"/>
                </a:solidFill>
              </a:rPr>
              <a:t>gated</a:t>
            </a:r>
            <a:r>
              <a:rPr lang="en-GB" dirty="0" smtClean="0"/>
              <a:t> channels – there are 2 types.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Ligand-gated</a:t>
            </a:r>
            <a:r>
              <a:rPr lang="en-GB" dirty="0" smtClean="0"/>
              <a:t>: A signal molecule binds to the channel protein and changes its shape/opens or closes gate.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Voltage-gated</a:t>
            </a:r>
            <a:r>
              <a:rPr lang="en-GB" dirty="0" smtClean="0"/>
              <a:t>: A change in ion concentration across the cell membrane causes a change in the channel protein and it opens or closes.</a:t>
            </a:r>
          </a:p>
        </p:txBody>
      </p:sp>
    </p:spTree>
    <p:extLst>
      <p:ext uri="{BB962C8B-B14F-4D97-AF65-F5344CB8AC3E}">
        <p14:creationId xmlns:p14="http://schemas.microsoft.com/office/powerpoint/2010/main" val="38873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Transporter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Another type of </a:t>
            </a:r>
            <a:r>
              <a:rPr lang="en-GB" dirty="0" smtClean="0">
                <a:solidFill>
                  <a:srgbClr val="FF0000"/>
                </a:solidFill>
              </a:rPr>
              <a:t>integral</a:t>
            </a:r>
            <a:r>
              <a:rPr lang="en-GB" dirty="0" smtClean="0"/>
              <a:t> protein</a:t>
            </a:r>
          </a:p>
          <a:p>
            <a:r>
              <a:rPr lang="en-GB" dirty="0" smtClean="0"/>
              <a:t>Sometimes called </a:t>
            </a:r>
            <a:r>
              <a:rPr lang="en-GB" dirty="0" smtClean="0">
                <a:solidFill>
                  <a:srgbClr val="FF0000"/>
                </a:solidFill>
              </a:rPr>
              <a:t>carrier</a:t>
            </a:r>
            <a:r>
              <a:rPr lang="en-GB" dirty="0" smtClean="0"/>
              <a:t> proteins</a:t>
            </a:r>
          </a:p>
          <a:p>
            <a:r>
              <a:rPr lang="en-GB" dirty="0"/>
              <a:t>Specific to </a:t>
            </a:r>
            <a:r>
              <a:rPr lang="en-GB" dirty="0">
                <a:solidFill>
                  <a:srgbClr val="FF0000"/>
                </a:solidFill>
              </a:rPr>
              <a:t>one</a:t>
            </a:r>
            <a:r>
              <a:rPr lang="en-GB" dirty="0"/>
              <a:t> substance</a:t>
            </a:r>
          </a:p>
          <a:p>
            <a:endParaRPr lang="en-GB" dirty="0" smtClean="0"/>
          </a:p>
          <a:p>
            <a:r>
              <a:rPr lang="en-GB" dirty="0" smtClean="0"/>
              <a:t>These proteins hold onto their passengers and change their shape in a way that shuttles them across the membrane. Transporters </a:t>
            </a:r>
            <a:r>
              <a:rPr lang="en-GB" dirty="0" smtClean="0">
                <a:solidFill>
                  <a:srgbClr val="FF0000"/>
                </a:solidFill>
              </a:rPr>
              <a:t>alternate</a:t>
            </a:r>
            <a:r>
              <a:rPr lang="en-GB" dirty="0" smtClean="0"/>
              <a:t> between </a:t>
            </a:r>
            <a:r>
              <a:rPr lang="en-GB" dirty="0" smtClean="0">
                <a:solidFill>
                  <a:srgbClr val="FF0000"/>
                </a:solidFill>
              </a:rPr>
              <a:t>two conformations </a:t>
            </a:r>
            <a:r>
              <a:rPr lang="en-GB" dirty="0" smtClean="0"/>
              <a:t>so that the binding site is exposed to one side of the membrane, then the other.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1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Movement of Ions and Molecules Across Membranes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Ions/Polar molecules must go through a protein channel in order to pass through the cell membrane</a:t>
            </a:r>
          </a:p>
          <a:p>
            <a:r>
              <a:rPr lang="en-GB" dirty="0" smtClean="0"/>
              <a:t>There are specific transmembrane proteins which act as sodium channels etc.</a:t>
            </a:r>
          </a:p>
          <a:p>
            <a:r>
              <a:rPr lang="en-GB" dirty="0" smtClean="0"/>
              <a:t>Some transmembrane proteins control the concentration gradient across a membrane by controlling numbers of ions on either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Transporter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Also involved in facilitated diffusion</a:t>
            </a:r>
          </a:p>
          <a:p>
            <a:r>
              <a:rPr lang="en-GB" dirty="0" smtClean="0"/>
              <a:t>Also specific to one type of ion/molecule</a:t>
            </a:r>
          </a:p>
          <a:p>
            <a:r>
              <a:rPr lang="en-GB" dirty="0" smtClean="0"/>
              <a:t>Main difference: Transporter proteins bind to ions or molecules and this causes a conformational change in the protein. </a:t>
            </a:r>
          </a:p>
          <a:p>
            <a:r>
              <a:rPr lang="en-GB" dirty="0" smtClean="0"/>
              <a:t>Protein actually passes ions or molecules across the membrane rather than providing a route through.</a:t>
            </a:r>
          </a:p>
          <a:p>
            <a:r>
              <a:rPr lang="en-GB" dirty="0" smtClean="0"/>
              <a:t>Example: GLUT4 glucose transporter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sodium potassium pump is a vital transmembrane transporter protein.</a:t>
            </a:r>
          </a:p>
          <a:p>
            <a:endParaRPr lang="en-GB" dirty="0" smtClean="0"/>
          </a:p>
          <a:p>
            <a:r>
              <a:rPr lang="en-GB" dirty="0" smtClean="0"/>
              <a:t>It does active transport – moving sodium ions out of the cell whilst moving potassium ions into the cell. It uses ATP to do this as it is moving ions against their concentration gradient.</a:t>
            </a:r>
          </a:p>
          <a:p>
            <a:endParaRPr lang="en-GB" dirty="0" smtClean="0"/>
          </a:p>
          <a:p>
            <a:r>
              <a:rPr lang="en-GB" dirty="0" smtClean="0"/>
              <a:t>When thinking about the sodium potassium pump, it is vital to remember that Na</a:t>
            </a:r>
            <a:r>
              <a:rPr lang="en-GB" baseline="30000" dirty="0" smtClean="0"/>
              <a:t>+</a:t>
            </a:r>
            <a:r>
              <a:rPr lang="en-GB" dirty="0" smtClean="0"/>
              <a:t> ions and K</a:t>
            </a:r>
            <a:r>
              <a:rPr lang="en-GB" baseline="30000" dirty="0" smtClean="0"/>
              <a:t>+</a:t>
            </a:r>
            <a:r>
              <a:rPr lang="en-GB" dirty="0" smtClean="0"/>
              <a:t> ions are both POSITIVE.</a:t>
            </a:r>
          </a:p>
        </p:txBody>
      </p:sp>
    </p:spTree>
    <p:extLst>
      <p:ext uri="{BB962C8B-B14F-4D97-AF65-F5344CB8AC3E}">
        <p14:creationId xmlns:p14="http://schemas.microsoft.com/office/powerpoint/2010/main" val="249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sodium potassium pump moves 3 sodium ions out for every 2 potassium ions it moves into the cell.</a:t>
            </a:r>
          </a:p>
          <a:p>
            <a:endParaRPr lang="en-GB" dirty="0" smtClean="0"/>
          </a:p>
          <a:p>
            <a:r>
              <a:rPr lang="en-GB" dirty="0" smtClean="0"/>
              <a:t>The sodium potassium pump has two stable conformational states.</a:t>
            </a:r>
          </a:p>
          <a:p>
            <a:endParaRPr lang="en-GB" dirty="0" smtClean="0"/>
          </a:p>
          <a:p>
            <a:r>
              <a:rPr lang="en-GB" dirty="0" smtClean="0"/>
              <a:t>There are six steps in the movement of the sodium potassium pump.</a:t>
            </a:r>
          </a:p>
        </p:txBody>
      </p:sp>
    </p:spTree>
    <p:extLst>
      <p:ext uri="{BB962C8B-B14F-4D97-AF65-F5344CB8AC3E}">
        <p14:creationId xmlns:p14="http://schemas.microsoft.com/office/powerpoint/2010/main" val="30386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5617"/>
            <a:ext cx="8568952" cy="1143000"/>
          </a:xfrm>
        </p:spPr>
        <p:txBody>
          <a:bodyPr/>
          <a:lstStyle/>
          <a:p>
            <a:r>
              <a:rPr lang="en-GB" dirty="0" smtClean="0"/>
              <a:t>Recap on the Cell Membrane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88433"/>
          </a:xfrm>
        </p:spPr>
        <p:txBody>
          <a:bodyPr/>
          <a:lstStyle/>
          <a:p>
            <a:r>
              <a:rPr lang="en-GB" dirty="0" smtClean="0"/>
              <a:t>In N5, we learned that the membrane of cells is made up of a bi-layer of phospholipids with proteins embedded in the layers.</a:t>
            </a:r>
          </a:p>
          <a:p>
            <a:r>
              <a:rPr lang="en-GB" dirty="0" smtClean="0"/>
              <a:t>A phospholipid molecule has a hydrophilic head and a hydrophobic tail.</a:t>
            </a:r>
            <a:endParaRPr lang="en-GB" dirty="0"/>
          </a:p>
        </p:txBody>
      </p:sp>
      <p:pic>
        <p:nvPicPr>
          <p:cNvPr id="1026" name="Picture 2" descr="Nucleus Cell Membrane And Cytoplasm Picture Mad Ics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45632"/>
            <a:ext cx="684076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8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1: 	The transporter protein has it’s ion binding sites exposed to the cytoplasm (inside of cell).</a:t>
            </a:r>
          </a:p>
          <a:p>
            <a:endParaRPr lang="en-GB" dirty="0" smtClean="0"/>
          </a:p>
          <a:p>
            <a:r>
              <a:rPr lang="en-GB" dirty="0" smtClean="0"/>
              <a:t>This conformation has an affinity for sodium ions and this means 3 sodium ions will bind.</a:t>
            </a:r>
          </a:p>
        </p:txBody>
      </p:sp>
    </p:spTree>
    <p:extLst>
      <p:ext uri="{BB962C8B-B14F-4D97-AF65-F5344CB8AC3E}">
        <p14:creationId xmlns:p14="http://schemas.microsoft.com/office/powerpoint/2010/main" val="24217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2: 	When the ions attach to the pump, the pump is then able to hydrolyse ATP.</a:t>
            </a:r>
          </a:p>
          <a:p>
            <a:endParaRPr lang="en-GB" dirty="0" smtClean="0"/>
          </a:p>
          <a:p>
            <a:r>
              <a:rPr lang="en-GB" dirty="0" smtClean="0"/>
              <a:t>Breaking down ATP to ADP + Pi means that the phosphate can be used to phosphorylate the pump and this causes a conformational change.</a:t>
            </a:r>
          </a:p>
        </p:txBody>
      </p:sp>
    </p:spTree>
    <p:extLst>
      <p:ext uri="{BB962C8B-B14F-4D97-AF65-F5344CB8AC3E}">
        <p14:creationId xmlns:p14="http://schemas.microsoft.com/office/powerpoint/2010/main" val="10905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3: 	This new shape has it’s ion binding sites exposed to the outside of the cell. The affinity for sodium ions is now low, so the pump releases them.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9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4: At the same time, the affinity for potassium ions is high so 2 potassium ions bind to the binding sites.</a:t>
            </a:r>
          </a:p>
          <a:p>
            <a:endParaRPr lang="en-GB" dirty="0" smtClean="0"/>
          </a:p>
          <a:p>
            <a:r>
              <a:rPr lang="en-GB" dirty="0" smtClean="0"/>
              <a:t>This triggers dephosphorylation, the removal of the phosphate group.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5: Dephosphorylation causes the protein to change it’s shape to the first conformation, thus exposing the binding sites to the cytoplasm again.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5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6: This conformation has a low affinity for potassium ions so the pump lets them go into the cytoplasm.</a:t>
            </a:r>
          </a:p>
          <a:p>
            <a:endParaRPr lang="en-GB" dirty="0" smtClean="0"/>
          </a:p>
          <a:p>
            <a:r>
              <a:rPr lang="en-GB" dirty="0" smtClean="0"/>
              <a:t>The pump then reverts back to stage 1 as it has a high affinity for sodium ions, and so on...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6" y="1916832"/>
            <a:ext cx="8924288" cy="22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7740"/>
            <a:ext cx="8982313" cy="3307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06"/>
            <a:ext cx="5580112" cy="35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Sodium Potassium Pump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this so important? It’s found in most animal cells.</a:t>
            </a:r>
          </a:p>
          <a:p>
            <a:endParaRPr lang="en-GB" dirty="0" smtClean="0"/>
          </a:p>
          <a:p>
            <a:r>
              <a:rPr lang="en-GB" dirty="0" smtClean="0"/>
              <a:t>Reasons:</a:t>
            </a:r>
          </a:p>
          <a:p>
            <a:pPr lvl="1"/>
            <a:r>
              <a:rPr lang="en-GB" dirty="0" smtClean="0"/>
              <a:t>Maintains osmotic balance in cells</a:t>
            </a:r>
          </a:p>
          <a:p>
            <a:pPr lvl="1"/>
            <a:r>
              <a:rPr lang="en-GB" dirty="0" smtClean="0"/>
              <a:t>Allows sodium ion gradient in glucose symport </a:t>
            </a:r>
          </a:p>
          <a:p>
            <a:pPr lvl="1"/>
            <a:r>
              <a:rPr lang="en-GB" dirty="0" smtClean="0"/>
              <a:t>Generates a gradient in kidney tubules</a:t>
            </a:r>
          </a:p>
          <a:p>
            <a:pPr lvl="1"/>
            <a:r>
              <a:rPr lang="en-GB" dirty="0" smtClean="0"/>
              <a:t>Allows resting potential in neurons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2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Coupled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movement of one molecule ‘downhill’ along it’s concentration gradient powers the movement of another ‘uphill’ against it’s concentration gradient.</a:t>
            </a:r>
          </a:p>
          <a:p>
            <a:endParaRPr lang="en-GB" dirty="0" smtClean="0"/>
          </a:p>
          <a:p>
            <a:r>
              <a:rPr lang="en-GB" dirty="0" smtClean="0"/>
              <a:t>Example: glucose symport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9/Phospholipid_Chemicalmakeup.png/800px-Phospholipid_Chemicalmake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052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92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Specialisation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Different tissues in a multicellular organism have different types of channel and transporter proteins in their membrane to move different materials across their cell membranes.</a:t>
            </a:r>
          </a:p>
          <a:p>
            <a:endParaRPr lang="en-GB" dirty="0" smtClean="0"/>
          </a:p>
          <a:p>
            <a:r>
              <a:rPr lang="en-GB" dirty="0" smtClean="0"/>
              <a:t>e.g: glucose symporters are only found in the cells lining the small intestine and kidney nephron.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Membrane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89240"/>
          </a:xfrm>
        </p:spPr>
        <p:txBody>
          <a:bodyPr>
            <a:normAutofit/>
          </a:bodyPr>
          <a:lstStyle/>
          <a:p>
            <a:r>
              <a:rPr lang="en-GB" dirty="0" smtClean="0"/>
              <a:t>There are two types of proteins found in the cell membrane:</a:t>
            </a:r>
          </a:p>
          <a:p>
            <a:endParaRPr lang="en-GB" dirty="0" smtClean="0"/>
          </a:p>
          <a:p>
            <a:pPr lvl="1"/>
            <a:r>
              <a:rPr lang="en-GB" b="1" dirty="0" smtClean="0"/>
              <a:t>Integral proteins</a:t>
            </a:r>
          </a:p>
          <a:p>
            <a:pPr lvl="1"/>
            <a:r>
              <a:rPr lang="en-GB" b="1" dirty="0" smtClean="0"/>
              <a:t>Peripheral proteins</a:t>
            </a:r>
          </a:p>
        </p:txBody>
      </p:sp>
    </p:spTree>
    <p:extLst>
      <p:ext uri="{BB962C8B-B14F-4D97-AF65-F5344CB8AC3E}">
        <p14:creationId xmlns:p14="http://schemas.microsoft.com/office/powerpoint/2010/main" val="4386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Integral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Penetrate the hydrophobic interior and form strong </a:t>
            </a:r>
            <a:r>
              <a:rPr lang="en-GB" dirty="0">
                <a:solidFill>
                  <a:srgbClr val="FF0000"/>
                </a:solidFill>
              </a:rPr>
              <a:t>hydrophobic</a:t>
            </a:r>
            <a:r>
              <a:rPr lang="en-GB" dirty="0"/>
              <a:t> </a:t>
            </a:r>
            <a:r>
              <a:rPr lang="en-GB" dirty="0" smtClean="0"/>
              <a:t>interactions with regions of hydrophobic R groups. </a:t>
            </a:r>
          </a:p>
          <a:p>
            <a:r>
              <a:rPr lang="en-GB" dirty="0" smtClean="0"/>
              <a:t>Some </a:t>
            </a:r>
            <a:r>
              <a:rPr lang="en-GB" dirty="0"/>
              <a:t>only extend partly through the membrane and some are </a:t>
            </a:r>
            <a:r>
              <a:rPr lang="en-GB" dirty="0">
                <a:solidFill>
                  <a:srgbClr val="FF0000"/>
                </a:solidFill>
              </a:rPr>
              <a:t>transmembrane</a:t>
            </a:r>
            <a:r>
              <a:rPr lang="en-GB" dirty="0"/>
              <a:t> proteins (span the width of the </a:t>
            </a:r>
            <a:r>
              <a:rPr lang="en-GB" dirty="0" smtClean="0"/>
              <a:t>membrane).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43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Peripheral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embedded</a:t>
            </a:r>
            <a:r>
              <a:rPr lang="en-GB" dirty="0"/>
              <a:t> in the membrane – instead they </a:t>
            </a:r>
            <a:r>
              <a:rPr lang="en-GB" dirty="0" smtClean="0"/>
              <a:t>form </a:t>
            </a:r>
            <a:r>
              <a:rPr lang="en-GB" dirty="0" smtClean="0">
                <a:solidFill>
                  <a:srgbClr val="FF0000"/>
                </a:solidFill>
              </a:rPr>
              <a:t>ionic and hydrogen </a:t>
            </a:r>
            <a:r>
              <a:rPr lang="en-GB" dirty="0" smtClean="0"/>
              <a:t>bonds </a:t>
            </a:r>
            <a:r>
              <a:rPr lang="en-GB" dirty="0"/>
              <a:t>to the surface of the membrane. </a:t>
            </a:r>
            <a:endParaRPr lang="en-GB" dirty="0" smtClean="0"/>
          </a:p>
          <a:p>
            <a:r>
              <a:rPr lang="en-GB" dirty="0" smtClean="0"/>
              <a:t>Have hydrophillic R groups on their surface</a:t>
            </a:r>
          </a:p>
          <a:p>
            <a:r>
              <a:rPr lang="en-GB" dirty="0" smtClean="0"/>
              <a:t>Many peripheral proteins </a:t>
            </a:r>
            <a:r>
              <a:rPr lang="en-GB" dirty="0" smtClean="0">
                <a:solidFill>
                  <a:srgbClr val="FF0000"/>
                </a:solidFill>
              </a:rPr>
              <a:t>interact</a:t>
            </a:r>
            <a:r>
              <a:rPr lang="en-GB" dirty="0" smtClean="0"/>
              <a:t> with the surfaces of integral proteins.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20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Membrane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Reworded slightly to help you understand and remember:</a:t>
            </a:r>
          </a:p>
          <a:p>
            <a:pPr algn="just"/>
            <a:endParaRPr lang="en-GB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i="1" dirty="0" smtClean="0">
                <a:solidFill>
                  <a:srgbClr val="FF0000"/>
                </a:solidFill>
              </a:rPr>
              <a:t>“The</a:t>
            </a:r>
            <a:r>
              <a:rPr lang="en-GB" i="1" dirty="0">
                <a:solidFill>
                  <a:srgbClr val="FF0000"/>
                </a:solidFill>
              </a:rPr>
              <a:t> </a:t>
            </a:r>
            <a:r>
              <a:rPr lang="en-GB" b="1" i="1" dirty="0">
                <a:solidFill>
                  <a:srgbClr val="FF0000"/>
                </a:solidFill>
              </a:rPr>
              <a:t>main difference</a:t>
            </a:r>
            <a:r>
              <a:rPr lang="en-GB" i="1" dirty="0">
                <a:solidFill>
                  <a:srgbClr val="FF0000"/>
                </a:solidFill>
              </a:rPr>
              <a:t> between integral and peripheral proteins is that </a:t>
            </a:r>
            <a:r>
              <a:rPr lang="en-GB" b="1" i="1" dirty="0">
                <a:solidFill>
                  <a:srgbClr val="FF0000"/>
                </a:solidFill>
              </a:rPr>
              <a:t>integral proteins are embedded in the whole bilayer whereas peripheral proteins are located on the inner or outer surface of the phospholipid bilayer</a:t>
            </a:r>
            <a:r>
              <a:rPr lang="en-GB" i="1" dirty="0" smtClean="0">
                <a:solidFill>
                  <a:srgbClr val="FF0000"/>
                </a:solidFill>
              </a:rPr>
              <a:t>.”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3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Difference Between Integral and Peripheral Protei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17156"/>
            <a:ext cx="8100392" cy="66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7904" y="62068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67944" y="620688"/>
            <a:ext cx="792088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436096" y="620688"/>
            <a:ext cx="500354" cy="6169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48064" y="5874135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1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b="1" dirty="0" smtClean="0">
                <a:solidFill>
                  <a:srgbClr val="FF0000"/>
                </a:solidFill>
              </a:rPr>
              <a:t>can</a:t>
            </a:r>
            <a:r>
              <a:rPr lang="en-GB" dirty="0" smtClean="0"/>
              <a:t> pass through the cell membrane directly?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Oxygen (by diffusion)</a:t>
            </a:r>
          </a:p>
          <a:p>
            <a:r>
              <a:rPr lang="en-GB" dirty="0" smtClean="0"/>
              <a:t>Carbon dioxide (by diffusion)</a:t>
            </a:r>
          </a:p>
          <a:p>
            <a:r>
              <a:rPr lang="en-GB" dirty="0" smtClean="0"/>
              <a:t>Hydrophobic signalling molecules</a:t>
            </a:r>
          </a:p>
          <a:p>
            <a:pPr lvl="1"/>
            <a:r>
              <a:rPr lang="en-GB" dirty="0" smtClean="0"/>
              <a:t>Thyroxine</a:t>
            </a:r>
          </a:p>
          <a:p>
            <a:pPr lvl="1"/>
            <a:r>
              <a:rPr lang="en-GB" dirty="0" smtClean="0"/>
              <a:t>Steroids</a:t>
            </a:r>
          </a:p>
          <a:p>
            <a:pPr lvl="1"/>
            <a:endParaRPr lang="en-GB" dirty="0" smtClean="0"/>
          </a:p>
          <a:p>
            <a:pPr lvl="1" algn="ctr">
              <a:buNone/>
            </a:pPr>
            <a:r>
              <a:rPr lang="en-GB" b="1" dirty="0" smtClean="0"/>
              <a:t>Only non-polar molecules can pass through the cell membrane directly.</a:t>
            </a:r>
          </a:p>
        </p:txBody>
      </p:sp>
    </p:spTree>
    <p:extLst>
      <p:ext uri="{BB962C8B-B14F-4D97-AF65-F5344CB8AC3E}">
        <p14:creationId xmlns:p14="http://schemas.microsoft.com/office/powerpoint/2010/main" val="35763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956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Key Area 1.3 Membrane Proteins</vt:lpstr>
      <vt:lpstr>Recap on the Cell Membrane </vt:lpstr>
      <vt:lpstr>PowerPoint Presentation</vt:lpstr>
      <vt:lpstr>Membrane Proteins</vt:lpstr>
      <vt:lpstr>Integral Proteins</vt:lpstr>
      <vt:lpstr>Peripheral Proteins</vt:lpstr>
      <vt:lpstr>Membrane proteins</vt:lpstr>
      <vt:lpstr>PowerPoint Presentation</vt:lpstr>
      <vt:lpstr>What can pass through the cell membrane directly?</vt:lpstr>
      <vt:lpstr>What cannot pass through the cell membrane directly?</vt:lpstr>
      <vt:lpstr>Facilitated Diffusion</vt:lpstr>
      <vt:lpstr>How do molecules cross the cell membrane?</vt:lpstr>
      <vt:lpstr>Channel Proteins</vt:lpstr>
      <vt:lpstr>Channel Proteins</vt:lpstr>
      <vt:lpstr>Transporter Proteins</vt:lpstr>
      <vt:lpstr>Movement of Ions and Molecules Across Membranes</vt:lpstr>
      <vt:lpstr>Transporter Proteins</vt:lpstr>
      <vt:lpstr>The Sodium Potassium Pump</vt:lpstr>
      <vt:lpstr>The Sodium Potassium Pump</vt:lpstr>
      <vt:lpstr>The Sodium Potassium Pump</vt:lpstr>
      <vt:lpstr>The Sodium Potassium Pump</vt:lpstr>
      <vt:lpstr>The Sodium Potassium Pump</vt:lpstr>
      <vt:lpstr>The Sodium Potassium Pump</vt:lpstr>
      <vt:lpstr>The Sodium Potassium Pump</vt:lpstr>
      <vt:lpstr>The Sodium Potassium Pump</vt:lpstr>
      <vt:lpstr>PowerPoint Presentation</vt:lpstr>
      <vt:lpstr>PowerPoint Presentation</vt:lpstr>
      <vt:lpstr>The Sodium Potassium Pump</vt:lpstr>
      <vt:lpstr>Coupled Transport</vt:lpstr>
      <vt:lpstr>Specialisation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Transmembrane Proteins</dc:title>
  <dc:creator>aaitken</dc:creator>
  <cp:lastModifiedBy>AAitken</cp:lastModifiedBy>
  <cp:revision>17</cp:revision>
  <dcterms:created xsi:type="dcterms:W3CDTF">2017-03-20T11:36:06Z</dcterms:created>
  <dcterms:modified xsi:type="dcterms:W3CDTF">2019-09-20T12:30:58Z</dcterms:modified>
</cp:coreProperties>
</file>