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312"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313" r:id="rId19"/>
    <p:sldId id="281" r:id="rId20"/>
    <p:sldId id="282" r:id="rId21"/>
    <p:sldId id="283" r:id="rId22"/>
    <p:sldId id="284" r:id="rId23"/>
    <p:sldId id="285" r:id="rId24"/>
    <p:sldId id="286" r:id="rId25"/>
    <p:sldId id="259" r:id="rId26"/>
    <p:sldId id="260" r:id="rId27"/>
    <p:sldId id="263" r:id="rId28"/>
    <p:sldId id="314" r:id="rId29"/>
    <p:sldId id="261" r:id="rId30"/>
    <p:sldId id="262" r:id="rId31"/>
    <p:sldId id="264" r:id="rId32"/>
    <p:sldId id="265" r:id="rId33"/>
    <p:sldId id="266" r:id="rId34"/>
    <p:sldId id="267" r:id="rId35"/>
    <p:sldId id="287" r:id="rId36"/>
    <p:sldId id="288" r:id="rId37"/>
    <p:sldId id="289" r:id="rId38"/>
    <p:sldId id="294" r:id="rId39"/>
    <p:sldId id="290" r:id="rId40"/>
    <p:sldId id="291" r:id="rId41"/>
    <p:sldId id="292" r:id="rId42"/>
    <p:sldId id="293" r:id="rId43"/>
    <p:sldId id="295" r:id="rId44"/>
    <p:sldId id="296" r:id="rId45"/>
    <p:sldId id="297" r:id="rId46"/>
    <p:sldId id="298" r:id="rId47"/>
    <p:sldId id="299" r:id="rId48"/>
    <p:sldId id="300" r:id="rId49"/>
    <p:sldId id="301" r:id="rId50"/>
    <p:sldId id="302" r:id="rId51"/>
    <p:sldId id="303" r:id="rId52"/>
    <p:sldId id="304" r:id="rId53"/>
    <p:sldId id="305" r:id="rId54"/>
    <p:sldId id="307" r:id="rId55"/>
    <p:sldId id="308" r:id="rId56"/>
    <p:sldId id="306" r:id="rId57"/>
    <p:sldId id="309" r:id="rId58"/>
    <p:sldId id="310" r:id="rId59"/>
    <p:sldId id="311" r:id="rId6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1298272F-7CA1-446A-9119-5586FFA52776}" type="datetimeFigureOut">
              <a:rPr lang="en-GB" smtClean="0"/>
              <a:pPr/>
              <a:t>05/09/2019</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4A38F1F-B531-45F6-9A91-DA43E20390C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1</a:t>
            </a:fld>
            <a:endParaRPr lang="en-GB"/>
          </a:p>
        </p:txBody>
      </p:sp>
    </p:spTree>
    <p:extLst>
      <p:ext uri="{BB962C8B-B14F-4D97-AF65-F5344CB8AC3E}">
        <p14:creationId xmlns:p14="http://schemas.microsoft.com/office/powerpoint/2010/main" val="12749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39</a:t>
            </a:fld>
            <a:endParaRPr lang="en-GB"/>
          </a:p>
        </p:txBody>
      </p:sp>
    </p:spTree>
    <p:extLst>
      <p:ext uri="{BB962C8B-B14F-4D97-AF65-F5344CB8AC3E}">
        <p14:creationId xmlns:p14="http://schemas.microsoft.com/office/powerpoint/2010/main" val="165617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40</a:t>
            </a:fld>
            <a:endParaRPr lang="en-GB"/>
          </a:p>
        </p:txBody>
      </p:sp>
    </p:spTree>
    <p:extLst>
      <p:ext uri="{BB962C8B-B14F-4D97-AF65-F5344CB8AC3E}">
        <p14:creationId xmlns:p14="http://schemas.microsoft.com/office/powerpoint/2010/main" val="97023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41</a:t>
            </a:fld>
            <a:endParaRPr lang="en-GB"/>
          </a:p>
        </p:txBody>
      </p:sp>
    </p:spTree>
    <p:extLst>
      <p:ext uri="{BB962C8B-B14F-4D97-AF65-F5344CB8AC3E}">
        <p14:creationId xmlns:p14="http://schemas.microsoft.com/office/powerpoint/2010/main" val="253122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A38F1F-B531-45F6-9A91-DA43E20390C5}" type="slidenum">
              <a:rPr lang="en-GB" smtClean="0"/>
              <a:pPr/>
              <a:t>42</a:t>
            </a:fld>
            <a:endParaRPr lang="en-GB"/>
          </a:p>
        </p:txBody>
      </p:sp>
    </p:spTree>
    <p:extLst>
      <p:ext uri="{BB962C8B-B14F-4D97-AF65-F5344CB8AC3E}">
        <p14:creationId xmlns:p14="http://schemas.microsoft.com/office/powerpoint/2010/main" val="334883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F8B98C-77D5-4B8A-8DE7-09D65BEC636E}" type="slidenum">
              <a:rPr lang="en-GB" smtClean="0"/>
              <a:pPr/>
              <a:t>58</a:t>
            </a:fld>
            <a:endParaRPr lang="en-GB"/>
          </a:p>
        </p:txBody>
      </p:sp>
    </p:spTree>
    <p:extLst>
      <p:ext uri="{BB962C8B-B14F-4D97-AF65-F5344CB8AC3E}">
        <p14:creationId xmlns:p14="http://schemas.microsoft.com/office/powerpoint/2010/main" val="102189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F8B98C-77D5-4B8A-8DE7-09D65BEC636E}" type="slidenum">
              <a:rPr lang="en-GB" smtClean="0"/>
              <a:pPr/>
              <a:t>59</a:t>
            </a:fld>
            <a:endParaRPr lang="en-GB"/>
          </a:p>
        </p:txBody>
      </p:sp>
    </p:spTree>
    <p:extLst>
      <p:ext uri="{BB962C8B-B14F-4D97-AF65-F5344CB8AC3E}">
        <p14:creationId xmlns:p14="http://schemas.microsoft.com/office/powerpoint/2010/main" val="249253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AA28A-08D4-48AE-8AE5-D5B203F2DA35}" type="datetimeFigureOut">
              <a:rPr lang="en-GB" smtClean="0"/>
              <a:pPr/>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DA0E2-3FA7-472F-AFA8-F78D16ECB8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AA28A-08D4-48AE-8AE5-D5B203F2DA35}" type="datetimeFigureOut">
              <a:rPr lang="en-GB" smtClean="0"/>
              <a:pPr/>
              <a:t>05/09/2019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DA0E2-3FA7-472F-AFA8-F78D16ECB8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470025"/>
          </a:xfrm>
        </p:spPr>
        <p:txBody>
          <a:bodyPr/>
          <a:lstStyle/>
          <a:p>
            <a:r>
              <a:rPr lang="en-GB" dirty="0" smtClean="0"/>
              <a:t>Key Area 1.2 Proteins</a:t>
            </a:r>
            <a:endParaRPr lang="en-GB" dirty="0"/>
          </a:p>
        </p:txBody>
      </p:sp>
      <p:sp>
        <p:nvSpPr>
          <p:cNvPr id="3" name="Subtitle 2"/>
          <p:cNvSpPr>
            <a:spLocks noGrp="1"/>
          </p:cNvSpPr>
          <p:nvPr>
            <p:ph type="subTitle" idx="1"/>
          </p:nvPr>
        </p:nvSpPr>
        <p:spPr/>
        <p:txBody>
          <a:bodyPr/>
          <a:lstStyle/>
          <a:p>
            <a:r>
              <a:rPr lang="en-GB" dirty="0" smtClean="0">
                <a:solidFill>
                  <a:srgbClr val="7030A0"/>
                </a:solidFill>
              </a:rPr>
              <a:t>Cells and Proteins</a:t>
            </a:r>
          </a:p>
          <a:p>
            <a:r>
              <a:rPr lang="en-GB" dirty="0" smtClean="0">
                <a:solidFill>
                  <a:srgbClr val="7030A0"/>
                </a:solidFill>
              </a:rPr>
              <a:t>Unit 1 Advanced Higher</a:t>
            </a:r>
          </a:p>
          <a:p>
            <a:r>
              <a:rPr lang="en-GB" dirty="0" smtClean="0">
                <a:solidFill>
                  <a:srgbClr val="7030A0"/>
                </a:solidFill>
              </a:rPr>
              <a:t>Miss Aitken</a:t>
            </a:r>
            <a:endParaRPr lang="en-GB" dirty="0">
              <a:solidFill>
                <a:srgbClr val="7030A0"/>
              </a:solidFill>
            </a:endParaRPr>
          </a:p>
        </p:txBody>
      </p:sp>
      <p:pic>
        <p:nvPicPr>
          <p:cNvPr id="1026" name="Picture 2" descr="C:\Users\aaitken\AppData\Local\Microsoft\Windows\Temporary Internet Files\Content.IE5\UWSL3RZF\commision_for_dna_projecten_bv_version_2_1__logo__by_bastiaandegoede-d65fwi5[1].gif"/>
          <p:cNvPicPr>
            <a:picLocks noChangeAspect="1" noChangeArrowheads="1"/>
          </p:cNvPicPr>
          <p:nvPr/>
        </p:nvPicPr>
        <p:blipFill>
          <a:blip r:embed="rId3"/>
          <a:srcRect/>
          <a:stretch>
            <a:fillRect/>
          </a:stretch>
        </p:blipFill>
        <p:spPr bwMode="auto">
          <a:xfrm>
            <a:off x="4567237" y="3424237"/>
            <a:ext cx="9525" cy="9525"/>
          </a:xfrm>
          <a:prstGeom prst="rect">
            <a:avLst/>
          </a:prstGeom>
          <a:noFill/>
        </p:spPr>
      </p:pic>
      <p:pic>
        <p:nvPicPr>
          <p:cNvPr id="1027" name="Picture 3" descr="C:\Users\aaitken\AppData\Local\Microsoft\Windows\Temporary Internet Files\Content.IE5\4GWN3L0V\dna2[1].png"/>
          <p:cNvPicPr>
            <a:picLocks noChangeAspect="1" noChangeArrowheads="1"/>
          </p:cNvPicPr>
          <p:nvPr/>
        </p:nvPicPr>
        <p:blipFill>
          <a:blip r:embed="rId4" cstate="print"/>
          <a:srcRect/>
          <a:stretch>
            <a:fillRect/>
          </a:stretch>
        </p:blipFill>
        <p:spPr bwMode="auto">
          <a:xfrm rot="5400000">
            <a:off x="6075040" y="0"/>
            <a:ext cx="3068960" cy="3068960"/>
          </a:xfrm>
          <a:prstGeom prst="rect">
            <a:avLst/>
          </a:prstGeom>
          <a:noFill/>
        </p:spPr>
      </p:pic>
      <p:pic>
        <p:nvPicPr>
          <p:cNvPr id="7" name="Picture 3" descr="C:\Users\aaitken\AppData\Local\Microsoft\Windows\Temporary Internet Files\Content.IE5\4GWN3L0V\dna2[1].png"/>
          <p:cNvPicPr>
            <a:picLocks noChangeAspect="1" noChangeArrowheads="1"/>
          </p:cNvPicPr>
          <p:nvPr/>
        </p:nvPicPr>
        <p:blipFill>
          <a:blip r:embed="rId4" cstate="print"/>
          <a:srcRect/>
          <a:stretch>
            <a:fillRect/>
          </a:stretch>
        </p:blipFill>
        <p:spPr bwMode="auto">
          <a:xfrm>
            <a:off x="0" y="0"/>
            <a:ext cx="3068960" cy="3068960"/>
          </a:xfrm>
          <a:prstGeom prst="rect">
            <a:avLst/>
          </a:prstGeom>
          <a:noFill/>
        </p:spPr>
      </p:pic>
      <p:pic>
        <p:nvPicPr>
          <p:cNvPr id="1028" name="Picture 4" descr="C:\Users\aaitken\AppData\Local\Microsoft\Windows\Temporary Internet Files\Content.IE5\4GWN3L0V\little_boy_reading_clip_art[1].png"/>
          <p:cNvPicPr>
            <a:picLocks noChangeAspect="1" noChangeArrowheads="1"/>
          </p:cNvPicPr>
          <p:nvPr/>
        </p:nvPicPr>
        <p:blipFill>
          <a:blip r:embed="rId5" cstate="print"/>
          <a:srcRect/>
          <a:stretch>
            <a:fillRect/>
          </a:stretch>
        </p:blipFill>
        <p:spPr bwMode="auto">
          <a:xfrm>
            <a:off x="5796136" y="5638800"/>
            <a:ext cx="1155835" cy="1340768"/>
          </a:xfrm>
          <a:prstGeom prst="rect">
            <a:avLst/>
          </a:prstGeom>
          <a:noFill/>
        </p:spPr>
      </p:pic>
      <p:sp>
        <p:nvSpPr>
          <p:cNvPr id="9" name="Rectangle 8"/>
          <p:cNvSpPr/>
          <p:nvPr/>
        </p:nvSpPr>
        <p:spPr>
          <a:xfrm>
            <a:off x="6804248" y="6150114"/>
            <a:ext cx="233975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Pages 16-25</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7380312" y="5733256"/>
            <a:ext cx="176368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Textbook</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Golgi Apparatus</a:t>
            </a:r>
            <a:endParaRPr lang="en-GB" dirty="0"/>
          </a:p>
        </p:txBody>
      </p:sp>
      <p:sp>
        <p:nvSpPr>
          <p:cNvPr id="3" name="Content Placeholder 2"/>
          <p:cNvSpPr>
            <a:spLocks noGrp="1"/>
          </p:cNvSpPr>
          <p:nvPr>
            <p:ph idx="1"/>
          </p:nvPr>
        </p:nvSpPr>
        <p:spPr/>
        <p:txBody>
          <a:bodyPr>
            <a:normAutofit/>
          </a:bodyPr>
          <a:lstStyle/>
          <a:p>
            <a:r>
              <a:rPr lang="en-GB" dirty="0" smtClean="0"/>
              <a:t>The Golgi apparatus is a series of flattened membrane discs.</a:t>
            </a:r>
          </a:p>
          <a:p>
            <a:endParaRPr lang="en-GB" dirty="0"/>
          </a:p>
          <a:p>
            <a:r>
              <a:rPr lang="en-GB" dirty="0" smtClean="0"/>
              <a:t>It’s job is to process and package proteins, to be used inside and outside of the cell.</a:t>
            </a:r>
            <a:endParaRPr lang="en-GB" dirty="0"/>
          </a:p>
        </p:txBody>
      </p:sp>
    </p:spTree>
    <p:extLst>
      <p:ext uri="{BB962C8B-B14F-4D97-AF65-F5344CB8AC3E}">
        <p14:creationId xmlns:p14="http://schemas.microsoft.com/office/powerpoint/2010/main" val="134818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taway drawing of a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0" y="0"/>
            <a:ext cx="7812360" cy="679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39277" y="274638"/>
            <a:ext cx="1389259" cy="346050"/>
          </a:xfrm>
          <a:prstGeom prst="rect">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3779912" y="1417638"/>
            <a:ext cx="897248" cy="681533"/>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989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Lysosomes</a:t>
            </a:r>
            <a:endParaRPr lang="en-GB" dirty="0"/>
          </a:p>
        </p:txBody>
      </p:sp>
      <p:sp>
        <p:nvSpPr>
          <p:cNvPr id="3" name="Content Placeholder 2"/>
          <p:cNvSpPr>
            <a:spLocks noGrp="1"/>
          </p:cNvSpPr>
          <p:nvPr>
            <p:ph idx="1"/>
          </p:nvPr>
        </p:nvSpPr>
        <p:spPr/>
        <p:txBody>
          <a:bodyPr>
            <a:normAutofit/>
          </a:bodyPr>
          <a:lstStyle/>
          <a:p>
            <a:r>
              <a:rPr lang="en-GB" dirty="0" smtClean="0"/>
              <a:t>Lysosomes are membrane-bound organelles containing a variety of hydrolases. These are enzymes which digest protein, lipids, nucleic acids and carbohydrates.</a:t>
            </a:r>
            <a:endParaRPr lang="en-GB" dirty="0"/>
          </a:p>
        </p:txBody>
      </p:sp>
    </p:spTree>
    <p:extLst>
      <p:ext uri="{BB962C8B-B14F-4D97-AF65-F5344CB8AC3E}">
        <p14:creationId xmlns:p14="http://schemas.microsoft.com/office/powerpoint/2010/main" val="222324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taway drawing of a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0" y="0"/>
            <a:ext cx="7812360" cy="679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07704" y="5937489"/>
            <a:ext cx="1872208" cy="346050"/>
          </a:xfrm>
          <a:prstGeom prst="rect">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3085282" y="4149080"/>
            <a:ext cx="897248" cy="681533"/>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702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Vesicles</a:t>
            </a:r>
            <a:endParaRPr lang="en-GB" dirty="0"/>
          </a:p>
        </p:txBody>
      </p:sp>
      <p:sp>
        <p:nvSpPr>
          <p:cNvPr id="3" name="Content Placeholder 2"/>
          <p:cNvSpPr>
            <a:spLocks noGrp="1"/>
          </p:cNvSpPr>
          <p:nvPr>
            <p:ph idx="1"/>
          </p:nvPr>
        </p:nvSpPr>
        <p:spPr/>
        <p:txBody>
          <a:bodyPr>
            <a:normAutofit/>
          </a:bodyPr>
          <a:lstStyle/>
          <a:p>
            <a:r>
              <a:rPr lang="en-GB" dirty="0" smtClean="0"/>
              <a:t>Vesicles are fluid filled sacs which transport materials between different membrane compartments.</a:t>
            </a:r>
            <a:endParaRPr lang="en-GB" dirty="0"/>
          </a:p>
        </p:txBody>
      </p:sp>
    </p:spTree>
    <p:extLst>
      <p:ext uri="{BB962C8B-B14F-4D97-AF65-F5344CB8AC3E}">
        <p14:creationId xmlns:p14="http://schemas.microsoft.com/office/powerpoint/2010/main" val="327929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How are the parts of the cell membrane made?</a:t>
            </a:r>
            <a:endParaRPr lang="en-GB" dirty="0">
              <a:solidFill>
                <a:srgbClr val="FF0000"/>
              </a:solidFill>
            </a:endParaRPr>
          </a:p>
        </p:txBody>
      </p:sp>
      <p:sp>
        <p:nvSpPr>
          <p:cNvPr id="3" name="Content Placeholder 2"/>
          <p:cNvSpPr>
            <a:spLocks noGrp="1"/>
          </p:cNvSpPr>
          <p:nvPr>
            <p:ph idx="1"/>
          </p:nvPr>
        </p:nvSpPr>
        <p:spPr/>
        <p:txBody>
          <a:bodyPr/>
          <a:lstStyle/>
          <a:p>
            <a:endParaRPr lang="en-GB" dirty="0" smtClean="0"/>
          </a:p>
          <a:p>
            <a:r>
              <a:rPr lang="en-GB" dirty="0" smtClean="0"/>
              <a:t>REMEMBER: the cell membrane is made up of lipids and proteins.</a:t>
            </a:r>
          </a:p>
          <a:p>
            <a:endParaRPr lang="en-GB" dirty="0"/>
          </a:p>
          <a:p>
            <a:r>
              <a:rPr lang="en-GB" dirty="0" smtClean="0"/>
              <a:t>Both lipids and proteins are synthesised in the endoplasmic reticulum.</a:t>
            </a:r>
          </a:p>
          <a:p>
            <a:endParaRPr lang="en-GB" dirty="0"/>
          </a:p>
          <a:p>
            <a:r>
              <a:rPr lang="en-GB" dirty="0" smtClean="0"/>
              <a:t>There is a process to remember.</a:t>
            </a:r>
            <a:endParaRPr lang="en-GB" dirty="0"/>
          </a:p>
        </p:txBody>
      </p:sp>
    </p:spTree>
    <p:extLst>
      <p:ext uri="{BB962C8B-B14F-4D97-AF65-F5344CB8AC3E}">
        <p14:creationId xmlns:p14="http://schemas.microsoft.com/office/powerpoint/2010/main" val="3352367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How are the parts of the cell membrane made?</a:t>
            </a:r>
            <a:endParaRPr lang="en-GB" dirty="0">
              <a:solidFill>
                <a:srgbClr val="FF0000"/>
              </a:solidFill>
            </a:endParaRPr>
          </a:p>
        </p:txBody>
      </p:sp>
      <p:sp>
        <p:nvSpPr>
          <p:cNvPr id="3" name="Content Placeholder 2"/>
          <p:cNvSpPr>
            <a:spLocks noGrp="1"/>
          </p:cNvSpPr>
          <p:nvPr>
            <p:ph idx="1"/>
          </p:nvPr>
        </p:nvSpPr>
        <p:spPr/>
        <p:txBody>
          <a:bodyPr/>
          <a:lstStyle/>
          <a:p>
            <a:endParaRPr lang="en-GB" dirty="0" smtClean="0"/>
          </a:p>
          <a:p>
            <a:r>
              <a:rPr lang="en-GB" dirty="0" smtClean="0"/>
              <a:t>Lipids are made in the smooth endoplasmic reticulum (SER). When they are made, they are inserted into the SER membrane.</a:t>
            </a:r>
          </a:p>
          <a:p>
            <a:endParaRPr lang="en-GB" dirty="0"/>
          </a:p>
          <a:p>
            <a:pPr lvl="1"/>
            <a:endParaRPr lang="en-GB" dirty="0"/>
          </a:p>
        </p:txBody>
      </p:sp>
    </p:spTree>
    <p:extLst>
      <p:ext uri="{BB962C8B-B14F-4D97-AF65-F5344CB8AC3E}">
        <p14:creationId xmlns:p14="http://schemas.microsoft.com/office/powerpoint/2010/main" val="332673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How are the parts of the cell membrane made?</a:t>
            </a:r>
            <a:endParaRPr lang="en-GB" dirty="0">
              <a:solidFill>
                <a:srgbClr val="FF0000"/>
              </a:solidFill>
            </a:endParaRPr>
          </a:p>
        </p:txBody>
      </p:sp>
      <p:sp>
        <p:nvSpPr>
          <p:cNvPr id="3" name="Content Placeholder 2"/>
          <p:cNvSpPr>
            <a:spLocks noGrp="1"/>
          </p:cNvSpPr>
          <p:nvPr>
            <p:ph idx="1"/>
          </p:nvPr>
        </p:nvSpPr>
        <p:spPr>
          <a:xfrm>
            <a:off x="457200" y="1844824"/>
            <a:ext cx="8229600" cy="4281339"/>
          </a:xfrm>
        </p:spPr>
        <p:txBody>
          <a:bodyPr>
            <a:normAutofit/>
          </a:bodyPr>
          <a:lstStyle/>
          <a:p>
            <a:r>
              <a:rPr lang="en-GB" dirty="0" smtClean="0"/>
              <a:t>The process of making all protein begins in the </a:t>
            </a:r>
            <a:r>
              <a:rPr lang="en-GB" b="1" dirty="0" smtClean="0"/>
              <a:t>cytosolic</a:t>
            </a:r>
            <a:r>
              <a:rPr lang="en-GB" dirty="0" smtClean="0"/>
              <a:t> ribosomes. These are ribosomes which are floating around freely in the cytoplasm (cytosol).</a:t>
            </a:r>
            <a:endParaRPr lang="en-GB" dirty="0"/>
          </a:p>
          <a:p>
            <a:r>
              <a:rPr lang="en-GB" dirty="0" smtClean="0"/>
              <a:t>The synthesis of cytosolic proteins is completed there, and these proteins remain in the cytosol.</a:t>
            </a:r>
          </a:p>
          <a:p>
            <a:endParaRPr lang="en-GB" dirty="0"/>
          </a:p>
          <a:p>
            <a:pPr lvl="1"/>
            <a:endParaRPr lang="en-GB" dirty="0"/>
          </a:p>
        </p:txBody>
      </p:sp>
    </p:spTree>
    <p:extLst>
      <p:ext uri="{BB962C8B-B14F-4D97-AF65-F5344CB8AC3E}">
        <p14:creationId xmlns:p14="http://schemas.microsoft.com/office/powerpoint/2010/main" val="1153461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How are the parts of the cell membrane made?</a:t>
            </a:r>
            <a:endParaRPr lang="en-GB" dirty="0">
              <a:solidFill>
                <a:srgbClr val="FF0000"/>
              </a:solidFill>
            </a:endParaRPr>
          </a:p>
        </p:txBody>
      </p:sp>
      <p:sp>
        <p:nvSpPr>
          <p:cNvPr id="3" name="Content Placeholder 2"/>
          <p:cNvSpPr>
            <a:spLocks noGrp="1"/>
          </p:cNvSpPr>
          <p:nvPr>
            <p:ph idx="1"/>
          </p:nvPr>
        </p:nvSpPr>
        <p:spPr>
          <a:xfrm>
            <a:off x="457200" y="1844824"/>
            <a:ext cx="8229600" cy="4281339"/>
          </a:xfrm>
        </p:spPr>
        <p:txBody>
          <a:bodyPr>
            <a:normAutofit fontScale="92500" lnSpcReduction="20000"/>
          </a:bodyPr>
          <a:lstStyle/>
          <a:p>
            <a:r>
              <a:rPr lang="en-GB" dirty="0" smtClean="0"/>
              <a:t>Some proteins are not cytosolic and have other jobs, either inside or outside of the cell.</a:t>
            </a:r>
          </a:p>
          <a:p>
            <a:endParaRPr lang="en-GB" dirty="0"/>
          </a:p>
          <a:p>
            <a:r>
              <a:rPr lang="en-GB" dirty="0" smtClean="0"/>
              <a:t>At the end of translation, the ribosome synthesising the protein will move to the ER and dock on it, making RER. It does this because of a signal sequence in the protein, which is a short stretch of amino acids at one end of the polypeptide. It tells the ribosome where to go with the protein.</a:t>
            </a:r>
          </a:p>
          <a:p>
            <a:endParaRPr lang="en-GB" dirty="0"/>
          </a:p>
          <a:p>
            <a:pPr lvl="1"/>
            <a:endParaRPr lang="en-GB" dirty="0"/>
          </a:p>
        </p:txBody>
      </p:sp>
    </p:spTree>
    <p:extLst>
      <p:ext uri="{BB962C8B-B14F-4D97-AF65-F5344CB8AC3E}">
        <p14:creationId xmlns:p14="http://schemas.microsoft.com/office/powerpoint/2010/main" val="1253934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How do proteins move around the cell, and out to the cell membrane?</a:t>
            </a:r>
            <a:endParaRPr lang="en-GB" dirty="0">
              <a:solidFill>
                <a:srgbClr val="FF0000"/>
              </a:solidFill>
            </a:endParaRPr>
          </a:p>
        </p:txBody>
      </p:sp>
      <p:sp>
        <p:nvSpPr>
          <p:cNvPr id="3" name="Content Placeholder 2"/>
          <p:cNvSpPr>
            <a:spLocks noGrp="1"/>
          </p:cNvSpPr>
          <p:nvPr>
            <p:ph idx="1"/>
          </p:nvPr>
        </p:nvSpPr>
        <p:spPr>
          <a:xfrm>
            <a:off x="457200" y="1700808"/>
            <a:ext cx="8229600" cy="4425355"/>
          </a:xfrm>
        </p:spPr>
        <p:txBody>
          <a:bodyPr>
            <a:normAutofit fontScale="92500"/>
          </a:bodyPr>
          <a:lstStyle/>
          <a:p>
            <a:pPr marL="0" indent="0">
              <a:buNone/>
            </a:pPr>
            <a:r>
              <a:rPr lang="en-GB" dirty="0" smtClean="0"/>
              <a:t>Once proteins are in the endoplasmic reticulum, they are transported around by </a:t>
            </a:r>
            <a:r>
              <a:rPr lang="en-GB" b="1" dirty="0" smtClean="0"/>
              <a:t>vesicles.</a:t>
            </a:r>
          </a:p>
          <a:p>
            <a:pPr marL="0" indent="0">
              <a:buNone/>
            </a:pPr>
            <a:endParaRPr lang="en-GB" dirty="0"/>
          </a:p>
          <a:p>
            <a:pPr marL="0" indent="0">
              <a:buNone/>
            </a:pPr>
            <a:r>
              <a:rPr lang="en-GB" dirty="0" smtClean="0"/>
              <a:t>These bud off from the ER and move across the cell to fuse with the Golgi apparatus.</a:t>
            </a:r>
          </a:p>
          <a:p>
            <a:pPr marL="0" indent="0">
              <a:buNone/>
            </a:pPr>
            <a:endParaRPr lang="en-GB" dirty="0"/>
          </a:p>
          <a:p>
            <a:pPr marL="0" indent="0">
              <a:buNone/>
            </a:pPr>
            <a:r>
              <a:rPr lang="en-GB" dirty="0" smtClean="0"/>
              <a:t>As proteins move through the Golgi apparatus, they go through </a:t>
            </a:r>
            <a:r>
              <a:rPr lang="en-GB" b="1" dirty="0" smtClean="0"/>
              <a:t>post-translational modification.</a:t>
            </a:r>
            <a:endParaRPr lang="en-GB" b="1" dirty="0"/>
          </a:p>
          <a:p>
            <a:pPr lvl="1"/>
            <a:endParaRPr lang="en-GB" dirty="0"/>
          </a:p>
        </p:txBody>
      </p:sp>
    </p:spTree>
    <p:extLst>
      <p:ext uri="{BB962C8B-B14F-4D97-AF65-F5344CB8AC3E}">
        <p14:creationId xmlns:p14="http://schemas.microsoft.com/office/powerpoint/2010/main" val="157900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Proteomics</a:t>
            </a:r>
            <a:endParaRPr lang="en-GB" b="1" dirty="0">
              <a:solidFill>
                <a:srgbClr val="FF0000"/>
              </a:solidFill>
            </a:endParaRPr>
          </a:p>
        </p:txBody>
      </p:sp>
      <p:sp>
        <p:nvSpPr>
          <p:cNvPr id="3" name="Content Placeholder 2"/>
          <p:cNvSpPr>
            <a:spLocks noGrp="1"/>
          </p:cNvSpPr>
          <p:nvPr>
            <p:ph idx="1"/>
          </p:nvPr>
        </p:nvSpPr>
        <p:spPr>
          <a:xfrm>
            <a:off x="323528" y="1600200"/>
            <a:ext cx="8640960" cy="4525963"/>
          </a:xfrm>
        </p:spPr>
        <p:txBody>
          <a:bodyPr>
            <a:normAutofit/>
          </a:bodyPr>
          <a:lstStyle/>
          <a:p>
            <a:r>
              <a:rPr lang="en-GB" dirty="0" smtClean="0"/>
              <a:t>Genome:</a:t>
            </a:r>
          </a:p>
          <a:p>
            <a:pPr lvl="2"/>
            <a:r>
              <a:rPr lang="en-GB" dirty="0" smtClean="0"/>
              <a:t>complete set of DNA</a:t>
            </a:r>
          </a:p>
          <a:p>
            <a:pPr lvl="2"/>
            <a:r>
              <a:rPr lang="en-GB" dirty="0" smtClean="0"/>
              <a:t>Comprises of coding and non-coding areas</a:t>
            </a:r>
          </a:p>
          <a:p>
            <a:pPr lvl="2"/>
            <a:r>
              <a:rPr lang="en-GB" dirty="0" smtClean="0"/>
              <a:t>20-25000 genes in human genome</a:t>
            </a:r>
          </a:p>
          <a:p>
            <a:r>
              <a:rPr lang="en-GB" dirty="0" smtClean="0"/>
              <a:t>Proteome:</a:t>
            </a:r>
          </a:p>
          <a:p>
            <a:pPr lvl="2"/>
            <a:r>
              <a:rPr lang="en-GB" dirty="0" smtClean="0"/>
              <a:t>Entire set of proteins that can be expressed from a genome</a:t>
            </a:r>
          </a:p>
          <a:p>
            <a:pPr lvl="2"/>
            <a:r>
              <a:rPr lang="en-GB" dirty="0" smtClean="0"/>
              <a:t>250k – 1 Million proteins</a:t>
            </a:r>
          </a:p>
          <a:p>
            <a:pPr lvl="2"/>
            <a:r>
              <a:rPr lang="en-GB" dirty="0" smtClean="0"/>
              <a:t>Proteome is much larger than the genome</a:t>
            </a:r>
          </a:p>
          <a:p>
            <a:pPr lvl="2">
              <a:buNone/>
            </a:pPr>
            <a:endParaRPr lang="en-GB" dirty="0" smtClean="0"/>
          </a:p>
          <a:p>
            <a:pPr lvl="4"/>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rPr>
              <a:t>The Golgi Apparatus</a:t>
            </a:r>
            <a:endParaRPr lang="en-GB" dirty="0">
              <a:solidFill>
                <a:srgbClr val="FF0000"/>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457200" lvl="1" indent="0">
              <a:buNone/>
            </a:pPr>
            <a:endParaRPr lang="en-GB" dirty="0"/>
          </a:p>
        </p:txBody>
      </p:sp>
      <p:pic>
        <p:nvPicPr>
          <p:cNvPr id="1026" name="Picture 2" descr="The Golgi apparatus, or complex, plays an important role in the modification and transport of proteins within the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17638"/>
            <a:ext cx="5925513"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084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Golgi Apparatus</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dirty="0" smtClean="0"/>
              <a:t>The Golgi apparatus is a series of flattened discs. Molecules move through the discs in vesicles that bud off from one disc and fuse to the next one in the stack.</a:t>
            </a:r>
          </a:p>
          <a:p>
            <a:r>
              <a:rPr lang="en-GB" dirty="0" smtClean="0"/>
              <a:t>The main modification to proteins is the addition of carbohydrates.</a:t>
            </a:r>
          </a:p>
          <a:p>
            <a:r>
              <a:rPr lang="en-GB" dirty="0" smtClean="0"/>
              <a:t>Enzymes catalyse the additions of various sugars in multiple steps, to form the carbohydrates.</a:t>
            </a:r>
            <a:endParaRPr lang="en-GB" dirty="0"/>
          </a:p>
        </p:txBody>
      </p:sp>
    </p:spTree>
    <p:extLst>
      <p:ext uri="{BB962C8B-B14F-4D97-AF65-F5344CB8AC3E}">
        <p14:creationId xmlns:p14="http://schemas.microsoft.com/office/powerpoint/2010/main" val="1034800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Golgi Apparatus</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Vesicles leave the Golgi apparatus to take proteins to the main cell membrane, and sometimes to lysosomes. They do this by moving through the cell and fusing with them.</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01806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Secretory Pathway</a:t>
            </a:r>
            <a:endParaRPr lang="en-GB"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r>
              <a:rPr lang="en-GB" dirty="0" smtClean="0"/>
              <a:t>Some proteins are made inside of the cell that must be secreted (let out) of the cell. Examples are </a:t>
            </a:r>
            <a:r>
              <a:rPr lang="en-GB" b="1" dirty="0" smtClean="0"/>
              <a:t>hormones</a:t>
            </a:r>
            <a:r>
              <a:rPr lang="en-GB" dirty="0" smtClean="0"/>
              <a:t> and </a:t>
            </a:r>
            <a:r>
              <a:rPr lang="en-GB" b="1" dirty="0" smtClean="0"/>
              <a:t>digestive</a:t>
            </a:r>
            <a:r>
              <a:rPr lang="en-GB" dirty="0" smtClean="0"/>
              <a:t> </a:t>
            </a:r>
            <a:r>
              <a:rPr lang="en-GB" b="1" dirty="0" smtClean="0"/>
              <a:t>enzymes</a:t>
            </a:r>
            <a:r>
              <a:rPr lang="en-GB" dirty="0" smtClean="0"/>
              <a:t>.</a:t>
            </a:r>
          </a:p>
          <a:p>
            <a:endParaRPr lang="en-GB" dirty="0"/>
          </a:p>
          <a:p>
            <a:pPr marL="514350" indent="-514350">
              <a:buFont typeface="+mj-lt"/>
              <a:buAutoNum type="arabicPeriod"/>
            </a:pPr>
            <a:r>
              <a:rPr lang="en-GB" dirty="0" smtClean="0"/>
              <a:t>Proteins that have to be secreted are translated in ribosomes on the RER. They then enter it’s lumen.</a:t>
            </a:r>
          </a:p>
          <a:p>
            <a:pPr marL="514350" indent="-514350">
              <a:buFont typeface="+mj-lt"/>
              <a:buAutoNum type="arabicPeriod"/>
            </a:pPr>
            <a:r>
              <a:rPr lang="en-GB" dirty="0" smtClean="0"/>
              <a:t>The proteins move through the Golgi apparatus as normal and are packaged into secretory vesicles.</a:t>
            </a:r>
          </a:p>
          <a:p>
            <a:pPr marL="514350" indent="-514350">
              <a:buFont typeface="+mj-lt"/>
              <a:buAutoNum type="arabicPeriod"/>
            </a:pPr>
            <a:r>
              <a:rPr lang="en-GB" dirty="0" smtClean="0"/>
              <a:t>These vesicles move to the membrane and fuse with it, releasing their contents out of the cell.</a:t>
            </a:r>
          </a:p>
          <a:p>
            <a:endParaRPr lang="en-GB" dirty="0" smtClean="0"/>
          </a:p>
          <a:p>
            <a:r>
              <a:rPr lang="en-GB" dirty="0" smtClean="0"/>
              <a:t>Many proteins are made as an inactive version of the final product. They require proteolytic cleavage to produce active proteins.</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40460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Proteolytic</a:t>
            </a:r>
            <a:r>
              <a:rPr lang="en-GB" dirty="0" smtClean="0"/>
              <a:t> </a:t>
            </a:r>
            <a:r>
              <a:rPr lang="en-GB" dirty="0" smtClean="0">
                <a:solidFill>
                  <a:srgbClr val="FF0000"/>
                </a:solidFill>
              </a:rPr>
              <a:t>Cleavage</a:t>
            </a:r>
            <a:endParaRPr lang="en-GB" dirty="0">
              <a:solidFill>
                <a:srgbClr val="FF0000"/>
              </a:solidFill>
            </a:endParaRPr>
          </a:p>
        </p:txBody>
      </p:sp>
      <p:sp>
        <p:nvSpPr>
          <p:cNvPr id="3" name="Content Placeholder 2"/>
          <p:cNvSpPr>
            <a:spLocks noGrp="1"/>
          </p:cNvSpPr>
          <p:nvPr>
            <p:ph idx="1"/>
          </p:nvPr>
        </p:nvSpPr>
        <p:spPr>
          <a:xfrm>
            <a:off x="457200" y="1268760"/>
            <a:ext cx="8229600" cy="5328592"/>
          </a:xfrm>
        </p:spPr>
        <p:txBody>
          <a:bodyPr>
            <a:normAutofit lnSpcReduction="10000"/>
          </a:bodyPr>
          <a:lstStyle/>
          <a:p>
            <a:r>
              <a:rPr lang="en-GB" dirty="0" smtClean="0"/>
              <a:t>A type of post-translation modification.</a:t>
            </a:r>
          </a:p>
          <a:p>
            <a:pPr algn="ctr"/>
            <a:endParaRPr lang="en-GB" dirty="0"/>
          </a:p>
          <a:p>
            <a:r>
              <a:rPr lang="en-GB" dirty="0" smtClean="0"/>
              <a:t>This turns inactive proteins into active proteins by breaking the peptide bonds between some amino acids in a protein.</a:t>
            </a:r>
          </a:p>
          <a:p>
            <a:endParaRPr lang="en-GB" dirty="0"/>
          </a:p>
          <a:p>
            <a:r>
              <a:rPr lang="en-GB" dirty="0" smtClean="0"/>
              <a:t>For example the inactive enzyme prothrombin is converted into the active enzyme thrombin by proteolytic cleavage. This process is started by the release of clotting factors (Higher Key Area 2.7)</a:t>
            </a:r>
            <a:endParaRPr lang="en-GB" dirty="0"/>
          </a:p>
        </p:txBody>
      </p:sp>
    </p:spTree>
    <p:extLst>
      <p:ext uri="{BB962C8B-B14F-4D97-AF65-F5344CB8AC3E}">
        <p14:creationId xmlns:p14="http://schemas.microsoft.com/office/powerpoint/2010/main" val="3760958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Amino Acid Structure</a:t>
            </a:r>
            <a:endParaRPr lang="en-GB" b="1" dirty="0">
              <a:solidFill>
                <a:srgbClr val="FF0000"/>
              </a:solidFill>
            </a:endParaRPr>
          </a:p>
        </p:txBody>
      </p:sp>
      <p:sp>
        <p:nvSpPr>
          <p:cNvPr id="3" name="Content Placeholder 2"/>
          <p:cNvSpPr>
            <a:spLocks noGrp="1"/>
          </p:cNvSpPr>
          <p:nvPr>
            <p:ph idx="1"/>
          </p:nvPr>
        </p:nvSpPr>
        <p:spPr>
          <a:xfrm>
            <a:off x="323528" y="1600200"/>
            <a:ext cx="8640960" cy="4525963"/>
          </a:xfrm>
        </p:spPr>
        <p:txBody>
          <a:bodyPr>
            <a:normAutofit/>
          </a:bodyPr>
          <a:lstStyle/>
          <a:p>
            <a:r>
              <a:rPr lang="en-GB" dirty="0" smtClean="0"/>
              <a:t>Polypeptides are polymers of amino acid monomers. After post-translational modification, we can then call this polypeptide a protein.</a:t>
            </a:r>
          </a:p>
          <a:p>
            <a:endParaRPr lang="en-GB" dirty="0" smtClean="0"/>
          </a:p>
          <a:p>
            <a:pPr lvl="2">
              <a:buNone/>
            </a:pPr>
            <a:endParaRPr lang="en-GB" dirty="0" smtClean="0"/>
          </a:p>
          <a:p>
            <a:pPr lvl="4"/>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Amino Acid Structure</a:t>
            </a:r>
            <a:endParaRPr lang="en-GB" b="1" dirty="0">
              <a:solidFill>
                <a:srgbClr val="FF0000"/>
              </a:solidFill>
            </a:endParaRPr>
          </a:p>
        </p:txBody>
      </p:sp>
      <p:sp>
        <p:nvSpPr>
          <p:cNvPr id="3" name="Content Placeholder 2"/>
          <p:cNvSpPr>
            <a:spLocks noGrp="1"/>
          </p:cNvSpPr>
          <p:nvPr>
            <p:ph idx="1"/>
          </p:nvPr>
        </p:nvSpPr>
        <p:spPr>
          <a:xfrm>
            <a:off x="0" y="1628800"/>
            <a:ext cx="4834880" cy="4525963"/>
          </a:xfrm>
        </p:spPr>
        <p:txBody>
          <a:bodyPr/>
          <a:lstStyle/>
          <a:p>
            <a:r>
              <a:rPr lang="en-GB" dirty="0" smtClean="0"/>
              <a:t>All amino acids have a </a:t>
            </a:r>
            <a:r>
              <a:rPr lang="en-GB" b="1" dirty="0" smtClean="0"/>
              <a:t>central carbon </a:t>
            </a:r>
            <a:r>
              <a:rPr lang="en-GB" dirty="0" smtClean="0"/>
              <a:t>which has 4 groups bonded to it:</a:t>
            </a:r>
          </a:p>
          <a:p>
            <a:pPr lvl="1"/>
            <a:r>
              <a:rPr lang="en-GB" dirty="0" smtClean="0"/>
              <a:t>An NH</a:t>
            </a:r>
            <a:r>
              <a:rPr lang="en-GB" baseline="-25000" dirty="0" smtClean="0"/>
              <a:t>2</a:t>
            </a:r>
            <a:r>
              <a:rPr lang="en-GB" dirty="0" smtClean="0"/>
              <a:t> (amine) group</a:t>
            </a:r>
          </a:p>
          <a:p>
            <a:pPr lvl="1"/>
            <a:r>
              <a:rPr lang="en-GB" dirty="0" smtClean="0"/>
              <a:t>A COOH (acid) group</a:t>
            </a:r>
          </a:p>
          <a:p>
            <a:pPr lvl="1"/>
            <a:r>
              <a:rPr lang="en-GB" dirty="0" smtClean="0"/>
              <a:t>A singular hydrogen atom</a:t>
            </a:r>
          </a:p>
          <a:p>
            <a:pPr lvl="1"/>
            <a:r>
              <a:rPr lang="en-GB" dirty="0" smtClean="0"/>
              <a:t>A variable R group</a:t>
            </a:r>
            <a:endParaRPr lang="en-GB" dirty="0"/>
          </a:p>
        </p:txBody>
      </p:sp>
      <p:pic>
        <p:nvPicPr>
          <p:cNvPr id="1026" name="Picture 2"/>
          <p:cNvPicPr>
            <a:picLocks noChangeAspect="1" noChangeArrowheads="1"/>
          </p:cNvPicPr>
          <p:nvPr/>
        </p:nvPicPr>
        <p:blipFill>
          <a:blip r:embed="rId3"/>
          <a:srcRect/>
          <a:stretch>
            <a:fillRect/>
          </a:stretch>
        </p:blipFill>
        <p:spPr bwMode="auto">
          <a:xfrm>
            <a:off x="4628098" y="1772816"/>
            <a:ext cx="451590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Amino Acid Structure</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When in the aqueous solution of the cell, the NH</a:t>
            </a:r>
            <a:r>
              <a:rPr lang="en-GB" baseline="-25000" dirty="0" smtClean="0"/>
              <a:t>2</a:t>
            </a:r>
            <a:r>
              <a:rPr lang="en-GB" dirty="0" smtClean="0"/>
              <a:t> amine group will gain a hydrogen ion to form NH</a:t>
            </a:r>
            <a:r>
              <a:rPr lang="en-GB" baseline="-25000" dirty="0" smtClean="0"/>
              <a:t>3</a:t>
            </a:r>
            <a:r>
              <a:rPr lang="en-GB" baseline="30000" dirty="0" smtClean="0"/>
              <a:t>+</a:t>
            </a:r>
            <a:r>
              <a:rPr lang="en-GB" dirty="0" smtClean="0"/>
              <a:t>, whilst the COOH acid group will lose a hydrogen ion to form COO</a:t>
            </a:r>
            <a:r>
              <a:rPr lang="en-GB" baseline="30000" dirty="0" smtClean="0"/>
              <a:t>-</a:t>
            </a:r>
          </a:p>
          <a:p>
            <a:endParaRPr lang="en-GB" baseline="30000" dirty="0" smtClean="0"/>
          </a:p>
          <a:p>
            <a:r>
              <a:rPr lang="en-GB" dirty="0" smtClean="0"/>
              <a:t>That means it is </a:t>
            </a:r>
            <a:r>
              <a:rPr lang="en-GB" dirty="0" err="1" smtClean="0"/>
              <a:t>upto</a:t>
            </a:r>
            <a:r>
              <a:rPr lang="en-GB" dirty="0" smtClean="0"/>
              <a:t> the variable R group to decide the charge on the amino acid. This affects the way it behaves.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R Groups</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R Groups vary in:</a:t>
            </a:r>
          </a:p>
          <a:p>
            <a:pPr lvl="1"/>
            <a:r>
              <a:rPr lang="en-GB" dirty="0" smtClean="0"/>
              <a:t>Size</a:t>
            </a:r>
          </a:p>
          <a:p>
            <a:pPr lvl="1"/>
            <a:r>
              <a:rPr lang="en-GB" dirty="0" smtClean="0"/>
              <a:t>Shape</a:t>
            </a:r>
          </a:p>
          <a:p>
            <a:pPr lvl="1"/>
            <a:r>
              <a:rPr lang="en-GB" dirty="0" smtClean="0"/>
              <a:t>Charge</a:t>
            </a:r>
          </a:p>
          <a:p>
            <a:pPr lvl="1"/>
            <a:r>
              <a:rPr lang="en-GB" dirty="0" smtClean="0"/>
              <a:t>Hydrogen bonding capacity</a:t>
            </a:r>
          </a:p>
          <a:p>
            <a:pPr lvl="1"/>
            <a:r>
              <a:rPr lang="en-GB" smtClean="0"/>
              <a:t>Chemical reactivity</a:t>
            </a:r>
            <a:endParaRPr lang="en-GB" dirty="0"/>
          </a:p>
        </p:txBody>
      </p:sp>
    </p:spTree>
    <p:extLst>
      <p:ext uri="{BB962C8B-B14F-4D97-AF65-F5344CB8AC3E}">
        <p14:creationId xmlns:p14="http://schemas.microsoft.com/office/powerpoint/2010/main" val="3008751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Amino Acid Groups</a:t>
            </a:r>
            <a:endParaRPr lang="en-GB" b="1" dirty="0">
              <a:solidFill>
                <a:srgbClr val="FF0000"/>
              </a:solidFill>
            </a:endParaRPr>
          </a:p>
        </p:txBody>
      </p:sp>
      <p:sp>
        <p:nvSpPr>
          <p:cNvPr id="3" name="Content Placeholder 2"/>
          <p:cNvSpPr>
            <a:spLocks noGrp="1"/>
          </p:cNvSpPr>
          <p:nvPr>
            <p:ph idx="1"/>
          </p:nvPr>
        </p:nvSpPr>
        <p:spPr>
          <a:xfrm>
            <a:off x="0" y="1340768"/>
            <a:ext cx="8964488" cy="4785395"/>
          </a:xfrm>
        </p:spPr>
        <p:txBody>
          <a:bodyPr>
            <a:normAutofit/>
          </a:bodyPr>
          <a:lstStyle/>
          <a:p>
            <a:r>
              <a:rPr lang="en-GB" dirty="0" smtClean="0"/>
              <a:t>There are four classes of amino acids:</a:t>
            </a:r>
          </a:p>
          <a:p>
            <a:pPr lvl="1"/>
            <a:r>
              <a:rPr lang="en-GB" dirty="0" smtClean="0"/>
              <a:t>Acidic (negatively charged) – R group with COOH</a:t>
            </a:r>
          </a:p>
          <a:p>
            <a:pPr lvl="1"/>
            <a:r>
              <a:rPr lang="en-GB" dirty="0" smtClean="0"/>
              <a:t>Basic (positively charged) – R group with NH2</a:t>
            </a:r>
          </a:p>
          <a:p>
            <a:pPr lvl="1"/>
            <a:r>
              <a:rPr lang="en-GB" dirty="0" smtClean="0"/>
              <a:t>Polar (slightly charged, hydrophillic) - R group with OH</a:t>
            </a:r>
          </a:p>
          <a:p>
            <a:pPr lvl="1"/>
            <a:r>
              <a:rPr lang="en-GB" dirty="0" smtClean="0"/>
              <a:t>Hydrophobic (no charge) – R group with hydrocarbon</a:t>
            </a:r>
          </a:p>
          <a:p>
            <a:pPr lvl="1"/>
            <a:endParaRPr lang="en-GB" dirty="0" smtClean="0"/>
          </a:p>
          <a:p>
            <a:pPr lvl="1" algn="just"/>
            <a:r>
              <a:rPr lang="en-GB" sz="2400" i="1" dirty="0" smtClean="0">
                <a:solidFill>
                  <a:srgbClr val="FF0000"/>
                </a:solidFill>
              </a:rPr>
              <a:t>At Advanced Higher level you do not need to know the structure of any specific amino acids but you should be able to identify which group each amino acid falls into.</a:t>
            </a:r>
            <a:endParaRPr lang="en-GB" sz="2400"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Why is the proteome </a:t>
            </a:r>
            <a:br>
              <a:rPr lang="en-GB" b="1" dirty="0" smtClean="0">
                <a:solidFill>
                  <a:srgbClr val="FF0000"/>
                </a:solidFill>
              </a:rPr>
            </a:br>
            <a:r>
              <a:rPr lang="en-GB" b="1" dirty="0" smtClean="0">
                <a:solidFill>
                  <a:srgbClr val="FF0000"/>
                </a:solidFill>
              </a:rPr>
              <a:t>larger than the genome?</a:t>
            </a:r>
            <a:endParaRPr lang="en-GB" b="1" dirty="0">
              <a:solidFill>
                <a:srgbClr val="FF0000"/>
              </a:solidFill>
            </a:endParaRPr>
          </a:p>
        </p:txBody>
      </p:sp>
      <p:sp>
        <p:nvSpPr>
          <p:cNvPr id="3" name="Content Placeholder 2"/>
          <p:cNvSpPr>
            <a:spLocks noGrp="1"/>
          </p:cNvSpPr>
          <p:nvPr>
            <p:ph idx="1"/>
          </p:nvPr>
        </p:nvSpPr>
        <p:spPr>
          <a:xfrm>
            <a:off x="457200" y="1503636"/>
            <a:ext cx="8229600" cy="5354364"/>
          </a:xfrm>
        </p:spPr>
        <p:txBody>
          <a:bodyPr>
            <a:normAutofit fontScale="85000" lnSpcReduction="10000"/>
          </a:bodyPr>
          <a:lstStyle/>
          <a:p>
            <a:pPr marL="514350" indent="-514350">
              <a:buFont typeface="+mj-lt"/>
              <a:buAutoNum type="arabicPeriod"/>
            </a:pPr>
            <a:r>
              <a:rPr lang="en-GB" dirty="0" smtClean="0"/>
              <a:t>Alternative RNA splicing. Depending on what parts of the RNA are treated as introns or exons, different mature transcripts are produced from strands of DNA</a:t>
            </a:r>
          </a:p>
          <a:p>
            <a:pPr marL="514350" indent="-514350">
              <a:buFont typeface="+mj-lt"/>
              <a:buAutoNum type="arabicPeriod"/>
            </a:pPr>
            <a:endParaRPr lang="en-GB" dirty="0" smtClean="0"/>
          </a:p>
          <a:p>
            <a:pPr marL="514350" indent="-514350">
              <a:buNone/>
            </a:pPr>
            <a:r>
              <a:rPr lang="en-GB" dirty="0" smtClean="0"/>
              <a:t>2.	Not all genes are expressed as proteins in a particular cell type. There are some genes which are non-coding and include those which make tRNA, rRNA and RNA molecules that control the expression of other genes.</a:t>
            </a:r>
          </a:p>
          <a:p>
            <a:pPr marL="514350" indent="-514350">
              <a:buNone/>
            </a:pPr>
            <a:endParaRPr lang="en-GB" dirty="0"/>
          </a:p>
          <a:p>
            <a:pPr marL="514350" indent="-514350">
              <a:buNone/>
            </a:pPr>
            <a:r>
              <a:rPr lang="en-GB" dirty="0" smtClean="0"/>
              <a:t>3. 	The set of proteins expressed by a given cell type can vary over time and under different conditions e.g. cellular stress, diseased cells.</a:t>
            </a:r>
          </a:p>
        </p:txBody>
      </p:sp>
      <p:pic>
        <p:nvPicPr>
          <p:cNvPr id="2050" name="Picture 2" descr="C:\Users\aaitken\AppData\Local\Microsoft\Windows\Temporary Internet Files\Content.IE5\UWSL3RZF\reflect[1].JPG"/>
          <p:cNvPicPr>
            <a:picLocks noChangeAspect="1" noChangeArrowheads="1"/>
          </p:cNvPicPr>
          <p:nvPr/>
        </p:nvPicPr>
        <p:blipFill>
          <a:blip r:embed="rId2" cstate="print"/>
          <a:srcRect/>
          <a:stretch>
            <a:fillRect/>
          </a:stretch>
        </p:blipFill>
        <p:spPr bwMode="auto">
          <a:xfrm>
            <a:off x="7596336" y="96753"/>
            <a:ext cx="1278021" cy="149877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Acidic Amino Acids (COO</a:t>
            </a:r>
            <a:r>
              <a:rPr lang="en-GB" b="1" baseline="30000" dirty="0" smtClean="0">
                <a:solidFill>
                  <a:srgbClr val="FF0000"/>
                </a:solidFill>
              </a:rPr>
              <a:t>-</a:t>
            </a:r>
            <a:r>
              <a:rPr lang="en-GB" b="1" dirty="0" smtClean="0">
                <a:solidFill>
                  <a:srgbClr val="FF0000"/>
                </a:solidFill>
              </a:rPr>
              <a:t>)</a:t>
            </a:r>
            <a:endParaRPr lang="en-GB" b="1" dirty="0">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907704" y="1412776"/>
            <a:ext cx="5040560" cy="470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Basic Amino Acids (NH</a:t>
            </a:r>
            <a:r>
              <a:rPr lang="en-GB" b="1" baseline="-25000" dirty="0" smtClean="0">
                <a:solidFill>
                  <a:srgbClr val="FF0000"/>
                </a:solidFill>
              </a:rPr>
              <a:t>2</a:t>
            </a:r>
            <a:r>
              <a:rPr lang="en-GB" b="1" dirty="0" smtClean="0">
                <a:solidFill>
                  <a:srgbClr val="FF0000"/>
                </a:solidFill>
              </a:rPr>
              <a:t> /NH</a:t>
            </a:r>
            <a:r>
              <a:rPr lang="en-GB" b="1" baseline="-25000" dirty="0" smtClean="0">
                <a:solidFill>
                  <a:srgbClr val="FF0000"/>
                </a:solidFill>
              </a:rPr>
              <a:t>3</a:t>
            </a:r>
            <a:r>
              <a:rPr lang="en-GB" b="1" baseline="30000" dirty="0" smtClean="0">
                <a:solidFill>
                  <a:srgbClr val="FF0000"/>
                </a:solidFill>
              </a:rPr>
              <a:t>+</a:t>
            </a:r>
            <a:r>
              <a:rPr lang="en-GB" b="1" dirty="0" smtClean="0">
                <a:solidFill>
                  <a:srgbClr val="FF0000"/>
                </a:solidFill>
              </a:rPr>
              <a:t>)</a:t>
            </a:r>
            <a:endParaRPr lang="en-GB" b="1" dirty="0">
              <a:solidFill>
                <a:srgbClr val="FF0000"/>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1043608" y="1484784"/>
            <a:ext cx="745165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Polar Amino Acids (OH)</a:t>
            </a:r>
            <a:endParaRPr lang="en-GB" b="1" dirty="0">
              <a:solidFill>
                <a:srgbClr val="FF0000"/>
              </a:solidFill>
            </a:endParaRPr>
          </a:p>
        </p:txBody>
      </p:sp>
      <p:sp>
        <p:nvSpPr>
          <p:cNvPr id="4" name="Content Placeholder 3"/>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srcRect/>
          <a:stretch>
            <a:fillRect/>
          </a:stretch>
        </p:blipFill>
        <p:spPr bwMode="auto">
          <a:xfrm>
            <a:off x="1763688" y="1268760"/>
            <a:ext cx="5544616" cy="2831016"/>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1979712" y="4077072"/>
            <a:ext cx="5220072" cy="26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Hydrophobic Amino Acids (CH)</a:t>
            </a:r>
            <a:endParaRPr lang="en-GB" b="1" dirty="0">
              <a:solidFill>
                <a:srgbClr val="FF0000"/>
              </a:solidFill>
            </a:endParaRPr>
          </a:p>
        </p:txBody>
      </p:sp>
      <p:sp>
        <p:nvSpPr>
          <p:cNvPr id="4" name="Content Placeholder 3"/>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srcRect/>
          <a:stretch>
            <a:fillRect/>
          </a:stretch>
        </p:blipFill>
        <p:spPr bwMode="auto">
          <a:xfrm>
            <a:off x="-8774" y="1412776"/>
            <a:ext cx="915277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Joining Amino Acids</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smtClean="0"/>
              <a:t>To join amino acids together, a </a:t>
            </a:r>
            <a:r>
              <a:rPr lang="en-GB" b="1" dirty="0" smtClean="0"/>
              <a:t>condensation</a:t>
            </a:r>
            <a:r>
              <a:rPr lang="en-GB" dirty="0" smtClean="0"/>
              <a:t> reaction must occur. This is controlled by an enzyme.</a:t>
            </a:r>
          </a:p>
          <a:p>
            <a:endParaRPr lang="en-GB" dirty="0" smtClean="0"/>
          </a:p>
          <a:p>
            <a:r>
              <a:rPr lang="en-GB" dirty="0" smtClean="0"/>
              <a:t>In this reaction, a water molecule is made by taking the </a:t>
            </a:r>
            <a:r>
              <a:rPr lang="en-GB" b="1" dirty="0" smtClean="0"/>
              <a:t>OH</a:t>
            </a:r>
            <a:r>
              <a:rPr lang="en-GB" dirty="0" smtClean="0"/>
              <a:t> from the </a:t>
            </a:r>
            <a:r>
              <a:rPr lang="en-GB" b="1" dirty="0" smtClean="0"/>
              <a:t>COOH</a:t>
            </a:r>
            <a:r>
              <a:rPr lang="en-GB" dirty="0" smtClean="0"/>
              <a:t> acid group of one amino acid and the </a:t>
            </a:r>
            <a:r>
              <a:rPr lang="en-GB" b="1" dirty="0" smtClean="0"/>
              <a:t>H</a:t>
            </a:r>
            <a:r>
              <a:rPr lang="en-GB" dirty="0" smtClean="0"/>
              <a:t> from the </a:t>
            </a:r>
            <a:r>
              <a:rPr lang="en-GB" b="1" dirty="0" smtClean="0"/>
              <a:t>NH</a:t>
            </a:r>
            <a:r>
              <a:rPr lang="en-GB" b="1" baseline="-25000" dirty="0" smtClean="0"/>
              <a:t>2</a:t>
            </a:r>
            <a:r>
              <a:rPr lang="en-GB" dirty="0" smtClean="0"/>
              <a:t> group of the next amino acid.</a:t>
            </a:r>
          </a:p>
          <a:p>
            <a:endParaRPr lang="en-GB" dirty="0" smtClean="0"/>
          </a:p>
          <a:p>
            <a:r>
              <a:rPr lang="en-GB" dirty="0" smtClean="0"/>
              <a:t>The bond made (C-N) is called a </a:t>
            </a:r>
            <a:r>
              <a:rPr lang="en-GB" b="1" dirty="0" smtClean="0"/>
              <a:t>peptide</a:t>
            </a:r>
            <a:r>
              <a:rPr lang="en-GB" dirty="0" smtClean="0"/>
              <a:t> bond.</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Protein Structure</a:t>
            </a:r>
            <a:endParaRPr lang="en-GB" b="1" dirty="0">
              <a:solidFill>
                <a:srgbClr val="FF0000"/>
              </a:solidFill>
            </a:endParaRPr>
          </a:p>
        </p:txBody>
      </p:sp>
      <p:sp>
        <p:nvSpPr>
          <p:cNvPr id="3" name="Content Placeholder 2"/>
          <p:cNvSpPr>
            <a:spLocks noGrp="1"/>
          </p:cNvSpPr>
          <p:nvPr>
            <p:ph idx="1"/>
          </p:nvPr>
        </p:nvSpPr>
        <p:spPr>
          <a:xfrm>
            <a:off x="323528" y="1600200"/>
            <a:ext cx="8640960" cy="4525963"/>
          </a:xfrm>
        </p:spPr>
        <p:txBody>
          <a:bodyPr>
            <a:normAutofit/>
          </a:bodyPr>
          <a:lstStyle/>
          <a:p>
            <a:r>
              <a:rPr lang="en-GB" dirty="0" smtClean="0"/>
              <a:t>After a polypeptide has gone through post-translational modification, it must be folded to make the final protein shape. </a:t>
            </a:r>
          </a:p>
          <a:p>
            <a:endParaRPr lang="en-GB" dirty="0" smtClean="0"/>
          </a:p>
          <a:p>
            <a:r>
              <a:rPr lang="en-GB" dirty="0" smtClean="0"/>
              <a:t>Polypeptides go through up to 4 levels of folding to become a protein.</a:t>
            </a:r>
          </a:p>
          <a:p>
            <a:pPr lvl="2">
              <a:buNone/>
            </a:pPr>
            <a:endParaRPr lang="en-GB" dirty="0" smtClean="0"/>
          </a:p>
          <a:p>
            <a:pPr lvl="4"/>
            <a:endParaRPr lang="en-GB" dirty="0"/>
          </a:p>
        </p:txBody>
      </p:sp>
    </p:spTree>
    <p:extLst>
      <p:ext uri="{BB962C8B-B14F-4D97-AF65-F5344CB8AC3E}">
        <p14:creationId xmlns:p14="http://schemas.microsoft.com/office/powerpoint/2010/main" val="625598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Primary Structure</a:t>
            </a:r>
            <a:endParaRPr lang="en-GB" b="1" dirty="0">
              <a:solidFill>
                <a:srgbClr val="FF0000"/>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514350" indent="-514350">
              <a:buAutoNum type="arabicPeriod"/>
            </a:pPr>
            <a:r>
              <a:rPr lang="en-GB" dirty="0" smtClean="0"/>
              <a:t>The sequence in which amino acids are arranged. This determines the function of the protein.</a:t>
            </a:r>
          </a:p>
          <a:p>
            <a:pPr marL="514350" indent="-514350">
              <a:buAutoNum type="arabicPeriod"/>
            </a:pPr>
            <a:endParaRPr lang="en-GB" dirty="0" smtClean="0"/>
          </a:p>
          <a:p>
            <a:pPr marL="514350" indent="-514350">
              <a:buNone/>
            </a:pPr>
            <a:endParaRPr lang="en-GB" dirty="0"/>
          </a:p>
        </p:txBody>
      </p:sp>
      <p:pic>
        <p:nvPicPr>
          <p:cNvPr id="11266" name="Picture 2" descr="Protein made from amino acids"/>
          <p:cNvPicPr>
            <a:picLocks noChangeAspect="1" noChangeArrowheads="1"/>
          </p:cNvPicPr>
          <p:nvPr/>
        </p:nvPicPr>
        <p:blipFill>
          <a:blip r:embed="rId2"/>
          <a:srcRect/>
          <a:stretch>
            <a:fillRect/>
          </a:stretch>
        </p:blipFill>
        <p:spPr bwMode="auto">
          <a:xfrm>
            <a:off x="0" y="3212976"/>
            <a:ext cx="8964488" cy="2664296"/>
          </a:xfrm>
          <a:prstGeom prst="rect">
            <a:avLst/>
          </a:prstGeom>
          <a:noFill/>
        </p:spPr>
      </p:pic>
    </p:spTree>
    <p:extLst>
      <p:ext uri="{BB962C8B-B14F-4D97-AF65-F5344CB8AC3E}">
        <p14:creationId xmlns:p14="http://schemas.microsoft.com/office/powerpoint/2010/main" val="1115679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Secondary Structure</a:t>
            </a:r>
            <a:endParaRPr lang="en-GB" b="1" dirty="0">
              <a:solidFill>
                <a:srgbClr val="FF0000"/>
              </a:solidFill>
            </a:endParaRPr>
          </a:p>
        </p:txBody>
      </p:sp>
      <p:sp>
        <p:nvSpPr>
          <p:cNvPr id="3" name="Content Placeholder 2"/>
          <p:cNvSpPr>
            <a:spLocks noGrp="1"/>
          </p:cNvSpPr>
          <p:nvPr>
            <p:ph idx="1"/>
          </p:nvPr>
        </p:nvSpPr>
        <p:spPr>
          <a:xfrm>
            <a:off x="323528" y="1600200"/>
            <a:ext cx="8640960" cy="4525963"/>
          </a:xfrm>
        </p:spPr>
        <p:txBody>
          <a:bodyPr>
            <a:normAutofit/>
          </a:bodyPr>
          <a:lstStyle/>
          <a:p>
            <a:r>
              <a:rPr lang="en-GB" dirty="0" smtClean="0"/>
              <a:t>Once the primary structure is established, it can fold in two main different ways:</a:t>
            </a:r>
          </a:p>
          <a:p>
            <a:endParaRPr lang="en-GB" dirty="0" smtClean="0"/>
          </a:p>
          <a:p>
            <a:endParaRPr lang="en-GB" dirty="0" smtClean="0"/>
          </a:p>
          <a:p>
            <a:endParaRPr lang="en-GB" dirty="0" smtClean="0"/>
          </a:p>
          <a:p>
            <a:pPr lvl="2">
              <a:buNone/>
            </a:pPr>
            <a:endParaRPr lang="en-GB" dirty="0" smtClean="0"/>
          </a:p>
          <a:p>
            <a:pPr lvl="4"/>
            <a:endParaRPr lang="en-GB" dirty="0"/>
          </a:p>
        </p:txBody>
      </p:sp>
      <p:pic>
        <p:nvPicPr>
          <p:cNvPr id="10242" name="Picture 2" descr="http://images.slideplayer.com/23/6924187/slides/slide_96.jpg"/>
          <p:cNvPicPr>
            <a:picLocks noChangeAspect="1" noChangeArrowheads="1"/>
          </p:cNvPicPr>
          <p:nvPr/>
        </p:nvPicPr>
        <p:blipFill>
          <a:blip r:embed="rId2"/>
          <a:srcRect/>
          <a:stretch>
            <a:fillRect/>
          </a:stretch>
        </p:blipFill>
        <p:spPr bwMode="auto">
          <a:xfrm>
            <a:off x="2051720" y="2708919"/>
            <a:ext cx="5532107" cy="4149081"/>
          </a:xfrm>
          <a:prstGeom prst="rect">
            <a:avLst/>
          </a:prstGeom>
          <a:noFill/>
        </p:spPr>
      </p:pic>
    </p:spTree>
    <p:extLst>
      <p:ext uri="{BB962C8B-B14F-4D97-AF65-F5344CB8AC3E}">
        <p14:creationId xmlns:p14="http://schemas.microsoft.com/office/powerpoint/2010/main" val="1354058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Secondary Structure</a:t>
            </a:r>
            <a:endParaRPr lang="en-GB" b="1" dirty="0">
              <a:solidFill>
                <a:srgbClr val="FF0000"/>
              </a:solidFill>
            </a:endParaRPr>
          </a:p>
        </p:txBody>
      </p:sp>
      <p:sp>
        <p:nvSpPr>
          <p:cNvPr id="3" name="Content Placeholder 2"/>
          <p:cNvSpPr>
            <a:spLocks noGrp="1"/>
          </p:cNvSpPr>
          <p:nvPr>
            <p:ph idx="1"/>
          </p:nvPr>
        </p:nvSpPr>
        <p:spPr>
          <a:xfrm>
            <a:off x="323528" y="1600200"/>
            <a:ext cx="8640960" cy="4525963"/>
          </a:xfrm>
        </p:spPr>
        <p:txBody>
          <a:bodyPr>
            <a:normAutofit/>
          </a:bodyPr>
          <a:lstStyle/>
          <a:p>
            <a:r>
              <a:rPr lang="en-GB" dirty="0" smtClean="0"/>
              <a:t>There is a third, less common, secondary structure called </a:t>
            </a:r>
            <a:r>
              <a:rPr lang="en-GB" b="1" dirty="0" smtClean="0"/>
              <a:t>turns.</a:t>
            </a:r>
          </a:p>
          <a:p>
            <a:endParaRPr lang="en-GB" b="1" dirty="0"/>
          </a:p>
          <a:p>
            <a:endParaRPr lang="en-GB" dirty="0" smtClean="0"/>
          </a:p>
          <a:p>
            <a:endParaRPr lang="en-GB" dirty="0" smtClean="0"/>
          </a:p>
          <a:p>
            <a:endParaRPr lang="en-GB" dirty="0" smtClean="0"/>
          </a:p>
          <a:p>
            <a:endParaRPr lang="en-GB" dirty="0" smtClean="0"/>
          </a:p>
          <a:p>
            <a:pPr lvl="2">
              <a:buNone/>
            </a:pPr>
            <a:endParaRPr lang="en-GB" dirty="0" smtClean="0"/>
          </a:p>
          <a:p>
            <a:pPr lvl="4"/>
            <a:endParaRPr lang="en-GB" dirty="0"/>
          </a:p>
        </p:txBody>
      </p:sp>
      <p:pic>
        <p:nvPicPr>
          <p:cNvPr id="4" name="Picture 3"/>
          <p:cNvPicPr>
            <a:picLocks noChangeAspect="1"/>
          </p:cNvPicPr>
          <p:nvPr/>
        </p:nvPicPr>
        <p:blipFill>
          <a:blip r:embed="rId2"/>
          <a:stretch>
            <a:fillRect/>
          </a:stretch>
        </p:blipFill>
        <p:spPr>
          <a:xfrm>
            <a:off x="2267744" y="3148245"/>
            <a:ext cx="4785320" cy="3158311"/>
          </a:xfrm>
          <a:prstGeom prst="rect">
            <a:avLst/>
          </a:prstGeom>
        </p:spPr>
      </p:pic>
    </p:spTree>
    <p:extLst>
      <p:ext uri="{BB962C8B-B14F-4D97-AF65-F5344CB8AC3E}">
        <p14:creationId xmlns:p14="http://schemas.microsoft.com/office/powerpoint/2010/main" val="2742087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Tertiary Structure</a:t>
            </a:r>
            <a:endParaRPr lang="en-GB" b="1" dirty="0">
              <a:solidFill>
                <a:srgbClr val="FF0000"/>
              </a:solidFill>
            </a:endParaRPr>
          </a:p>
        </p:txBody>
      </p:sp>
      <p:sp>
        <p:nvSpPr>
          <p:cNvPr id="3" name="Content Placeholder 2"/>
          <p:cNvSpPr>
            <a:spLocks noGrp="1"/>
          </p:cNvSpPr>
          <p:nvPr>
            <p:ph idx="1"/>
          </p:nvPr>
        </p:nvSpPr>
        <p:spPr>
          <a:xfrm>
            <a:off x="0" y="1628800"/>
            <a:ext cx="9144000" cy="4525963"/>
          </a:xfrm>
        </p:spPr>
        <p:txBody>
          <a:bodyPr>
            <a:normAutofit fontScale="92500" lnSpcReduction="10000"/>
          </a:bodyPr>
          <a:lstStyle/>
          <a:p>
            <a:r>
              <a:rPr lang="en-GB" dirty="0" smtClean="0"/>
              <a:t>For many proteins, the final folded shape is the tertiary structure. This is 3 dimensional and is caused by interactions between R groups of amino acids.</a:t>
            </a:r>
          </a:p>
          <a:p>
            <a:r>
              <a:rPr lang="en-GB" dirty="0" smtClean="0"/>
              <a:t>There are 5 types of interactions which will affect the tertiary structure:</a:t>
            </a:r>
          </a:p>
          <a:p>
            <a:pPr lvl="1"/>
            <a:r>
              <a:rPr lang="en-GB" dirty="0" smtClean="0"/>
              <a:t>Hydrophobic interactions</a:t>
            </a:r>
          </a:p>
          <a:p>
            <a:pPr lvl="1"/>
            <a:r>
              <a:rPr lang="en-GB" dirty="0" smtClean="0"/>
              <a:t>Ionic bonds</a:t>
            </a:r>
          </a:p>
          <a:p>
            <a:pPr lvl="1"/>
            <a:r>
              <a:rPr lang="en-GB" dirty="0" smtClean="0"/>
              <a:t>London dispersion forces</a:t>
            </a:r>
          </a:p>
          <a:p>
            <a:pPr lvl="1"/>
            <a:r>
              <a:rPr lang="en-GB" dirty="0" smtClean="0"/>
              <a:t>Hydrogen bonds</a:t>
            </a:r>
          </a:p>
          <a:p>
            <a:pPr lvl="1"/>
            <a:r>
              <a:rPr lang="en-GB" dirty="0" smtClean="0"/>
              <a:t>Disulphide bridges</a:t>
            </a:r>
            <a:endParaRPr lang="en-GB" dirty="0"/>
          </a:p>
        </p:txBody>
      </p:sp>
    </p:spTree>
    <p:extLst>
      <p:ext uri="{BB962C8B-B14F-4D97-AF65-F5344CB8AC3E}">
        <p14:creationId xmlns:p14="http://schemas.microsoft.com/office/powerpoint/2010/main" val="413369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Why is the proteome </a:t>
            </a:r>
            <a:br>
              <a:rPr lang="en-GB" b="1" dirty="0" smtClean="0">
                <a:solidFill>
                  <a:srgbClr val="FF0000"/>
                </a:solidFill>
              </a:rPr>
            </a:br>
            <a:r>
              <a:rPr lang="en-GB" b="1" dirty="0" smtClean="0">
                <a:solidFill>
                  <a:srgbClr val="FF0000"/>
                </a:solidFill>
              </a:rPr>
              <a:t>larger than the genome?</a:t>
            </a:r>
            <a:endParaRPr lang="en-GB" b="1" dirty="0">
              <a:solidFill>
                <a:srgbClr val="FF0000"/>
              </a:solidFill>
            </a:endParaRPr>
          </a:p>
        </p:txBody>
      </p:sp>
      <p:sp>
        <p:nvSpPr>
          <p:cNvPr id="3" name="Content Placeholder 2"/>
          <p:cNvSpPr>
            <a:spLocks noGrp="1"/>
          </p:cNvSpPr>
          <p:nvPr>
            <p:ph idx="1"/>
          </p:nvPr>
        </p:nvSpPr>
        <p:spPr>
          <a:xfrm>
            <a:off x="457200" y="1503636"/>
            <a:ext cx="8229600" cy="5354364"/>
          </a:xfrm>
        </p:spPr>
        <p:txBody>
          <a:bodyPr>
            <a:normAutofit/>
          </a:bodyPr>
          <a:lstStyle/>
          <a:p>
            <a:pPr marL="0" indent="0">
              <a:buNone/>
            </a:pPr>
            <a:r>
              <a:rPr lang="en-GB" dirty="0" smtClean="0"/>
              <a:t>4. Post Translational Modification:</a:t>
            </a:r>
          </a:p>
          <a:p>
            <a:pPr marL="0" indent="0">
              <a:buNone/>
            </a:pPr>
            <a:endParaRPr lang="en-GB" dirty="0"/>
          </a:p>
          <a:p>
            <a:pPr marL="0" indent="0">
              <a:buNone/>
            </a:pPr>
            <a:r>
              <a:rPr lang="en-GB" dirty="0" smtClean="0"/>
              <a:t>Polypeptide strands can be modified (changed) after they have gone through translation, and before they become the final protein shape. Modifications can include cutting and combining of chains, or the addition of a carbohydrate or phosphate group.</a:t>
            </a:r>
          </a:p>
        </p:txBody>
      </p:sp>
      <p:pic>
        <p:nvPicPr>
          <p:cNvPr id="2050" name="Picture 2" descr="C:\Users\aaitken\AppData\Local\Microsoft\Windows\Temporary Internet Files\Content.IE5\UWSL3RZF\reflect[1].JPG"/>
          <p:cNvPicPr>
            <a:picLocks noChangeAspect="1" noChangeArrowheads="1"/>
          </p:cNvPicPr>
          <p:nvPr/>
        </p:nvPicPr>
        <p:blipFill>
          <a:blip r:embed="rId2" cstate="print"/>
          <a:srcRect/>
          <a:stretch>
            <a:fillRect/>
          </a:stretch>
        </p:blipFill>
        <p:spPr bwMode="auto">
          <a:xfrm>
            <a:off x="7596336" y="96753"/>
            <a:ext cx="1278021" cy="1498770"/>
          </a:xfrm>
          <a:prstGeom prst="rect">
            <a:avLst/>
          </a:prstGeom>
          <a:noFill/>
        </p:spPr>
      </p:pic>
    </p:spTree>
    <p:extLst>
      <p:ext uri="{BB962C8B-B14F-4D97-AF65-F5344CB8AC3E}">
        <p14:creationId xmlns:p14="http://schemas.microsoft.com/office/powerpoint/2010/main" val="1588438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Tertiary Structure</a:t>
            </a:r>
            <a:endParaRPr lang="en-GB" b="1" dirty="0">
              <a:solidFill>
                <a:srgbClr val="FF0000"/>
              </a:solidFill>
            </a:endParaRPr>
          </a:p>
        </p:txBody>
      </p:sp>
      <p:sp>
        <p:nvSpPr>
          <p:cNvPr id="3" name="Content Placeholder 2"/>
          <p:cNvSpPr>
            <a:spLocks noGrp="1"/>
          </p:cNvSpPr>
          <p:nvPr>
            <p:ph idx="1"/>
          </p:nvPr>
        </p:nvSpPr>
        <p:spPr>
          <a:xfrm>
            <a:off x="0" y="1628800"/>
            <a:ext cx="9144000" cy="4525963"/>
          </a:xfrm>
        </p:spPr>
        <p:txBody>
          <a:bodyPr>
            <a:normAutofit fontScale="92500" lnSpcReduction="20000"/>
          </a:bodyPr>
          <a:lstStyle/>
          <a:p>
            <a:r>
              <a:rPr lang="en-GB" dirty="0" smtClean="0"/>
              <a:t>Tertiary structure is affected by changes in temperature and pH.</a:t>
            </a:r>
          </a:p>
          <a:p>
            <a:endParaRPr lang="en-GB" dirty="0" smtClean="0"/>
          </a:p>
          <a:p>
            <a:r>
              <a:rPr lang="en-GB" dirty="0" smtClean="0"/>
              <a:t>A higher temperature will cause the structure to become </a:t>
            </a:r>
            <a:r>
              <a:rPr lang="en-GB" dirty="0" err="1" smtClean="0"/>
              <a:t>destablised</a:t>
            </a:r>
            <a:r>
              <a:rPr lang="en-GB" dirty="0" smtClean="0"/>
              <a:t> as the chain “shakes” which breaks weak bonds.</a:t>
            </a:r>
          </a:p>
          <a:p>
            <a:endParaRPr lang="en-GB" dirty="0"/>
          </a:p>
          <a:p>
            <a:r>
              <a:rPr lang="en-GB" dirty="0" smtClean="0"/>
              <a:t>A change in pH will affect the ionisation of the acidic and basic R groups and changes the charge they carry so they no longer bond correctly.</a:t>
            </a:r>
          </a:p>
        </p:txBody>
      </p:sp>
    </p:spTree>
    <p:extLst>
      <p:ext uri="{BB962C8B-B14F-4D97-AF65-F5344CB8AC3E}">
        <p14:creationId xmlns:p14="http://schemas.microsoft.com/office/powerpoint/2010/main" val="3267420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Quaternary Structure</a:t>
            </a:r>
            <a:endParaRPr lang="en-GB" b="1" dirty="0">
              <a:solidFill>
                <a:srgbClr val="FF0000"/>
              </a:solidFill>
            </a:endParaRPr>
          </a:p>
        </p:txBody>
      </p:sp>
      <p:sp>
        <p:nvSpPr>
          <p:cNvPr id="3" name="Content Placeholder 2"/>
          <p:cNvSpPr>
            <a:spLocks noGrp="1"/>
          </p:cNvSpPr>
          <p:nvPr>
            <p:ph idx="1"/>
          </p:nvPr>
        </p:nvSpPr>
        <p:spPr>
          <a:xfrm>
            <a:off x="0" y="1628800"/>
            <a:ext cx="9144000" cy="4525963"/>
          </a:xfrm>
        </p:spPr>
        <p:txBody>
          <a:bodyPr>
            <a:normAutofit/>
          </a:bodyPr>
          <a:lstStyle/>
          <a:p>
            <a:r>
              <a:rPr lang="en-GB" dirty="0" smtClean="0"/>
              <a:t>This exists in proteins with two or more sub-units.</a:t>
            </a:r>
          </a:p>
          <a:p>
            <a:r>
              <a:rPr lang="en-GB" dirty="0" smtClean="0"/>
              <a:t> The polypeptide unit may join with other units.</a:t>
            </a:r>
          </a:p>
          <a:p>
            <a:endParaRPr lang="en-GB" dirty="0" smtClean="0"/>
          </a:p>
          <a:p>
            <a:r>
              <a:rPr lang="en-GB" dirty="0" smtClean="0"/>
              <a:t>Examples:</a:t>
            </a:r>
          </a:p>
          <a:p>
            <a:pPr lvl="1"/>
            <a:r>
              <a:rPr lang="en-GB" dirty="0" smtClean="0"/>
              <a:t>Collagen – made of 3 subunits</a:t>
            </a:r>
          </a:p>
          <a:p>
            <a:pPr lvl="1"/>
            <a:r>
              <a:rPr lang="en-GB" dirty="0" smtClean="0"/>
              <a:t>Haemoglobin – made of 4 subunits</a:t>
            </a:r>
            <a:endParaRPr lang="en-GB" dirty="0"/>
          </a:p>
        </p:txBody>
      </p:sp>
    </p:spTree>
    <p:extLst>
      <p:ext uri="{BB962C8B-B14F-4D97-AF65-F5344CB8AC3E}">
        <p14:creationId xmlns:p14="http://schemas.microsoft.com/office/powerpoint/2010/main" val="4102161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Prosthetic Groups</a:t>
            </a:r>
            <a:endParaRPr lang="en-GB" b="1" dirty="0">
              <a:solidFill>
                <a:srgbClr val="FF0000"/>
              </a:solidFill>
            </a:endParaRPr>
          </a:p>
        </p:txBody>
      </p:sp>
      <p:sp>
        <p:nvSpPr>
          <p:cNvPr id="3" name="Content Placeholder 2"/>
          <p:cNvSpPr>
            <a:spLocks noGrp="1"/>
          </p:cNvSpPr>
          <p:nvPr>
            <p:ph idx="1"/>
          </p:nvPr>
        </p:nvSpPr>
        <p:spPr>
          <a:xfrm>
            <a:off x="0" y="1628800"/>
            <a:ext cx="9144000" cy="4525963"/>
          </a:xfrm>
        </p:spPr>
        <p:txBody>
          <a:bodyPr>
            <a:normAutofit/>
          </a:bodyPr>
          <a:lstStyle/>
          <a:p>
            <a:r>
              <a:rPr lang="en-GB" dirty="0" smtClean="0"/>
              <a:t>A non-protein strongly bound to one or more poly peptide units within the protein.</a:t>
            </a:r>
          </a:p>
          <a:p>
            <a:endParaRPr lang="en-GB" dirty="0" smtClean="0"/>
          </a:p>
          <a:p>
            <a:r>
              <a:rPr lang="en-GB" dirty="0" smtClean="0"/>
              <a:t>Example:</a:t>
            </a:r>
          </a:p>
          <a:p>
            <a:pPr lvl="1"/>
            <a:r>
              <a:rPr lang="en-GB" dirty="0" smtClean="0"/>
              <a:t>Haemoglobin – made of 4 subunits of protein and one “haem” group – made of Iron.</a:t>
            </a:r>
            <a:endParaRPr lang="en-GB" dirty="0"/>
          </a:p>
        </p:txBody>
      </p:sp>
    </p:spTree>
    <p:extLst>
      <p:ext uri="{BB962C8B-B14F-4D97-AF65-F5344CB8AC3E}">
        <p14:creationId xmlns:p14="http://schemas.microsoft.com/office/powerpoint/2010/main" val="2685191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R groups important?</a:t>
            </a:r>
            <a:endParaRPr lang="en-GB" dirty="0"/>
          </a:p>
        </p:txBody>
      </p:sp>
      <p:sp>
        <p:nvSpPr>
          <p:cNvPr id="3" name="Content Placeholder 2"/>
          <p:cNvSpPr>
            <a:spLocks noGrp="1"/>
          </p:cNvSpPr>
          <p:nvPr>
            <p:ph idx="1"/>
          </p:nvPr>
        </p:nvSpPr>
        <p:spPr/>
        <p:txBody>
          <a:bodyPr>
            <a:normAutofit lnSpcReduction="10000"/>
          </a:bodyPr>
          <a:lstStyle/>
          <a:p>
            <a:r>
              <a:rPr lang="en-GB" dirty="0" smtClean="0"/>
              <a:t>R groups of amino acids are very important for three reasons.</a:t>
            </a:r>
          </a:p>
          <a:p>
            <a:endParaRPr lang="en-GB" dirty="0"/>
          </a:p>
          <a:p>
            <a:pPr marL="514350" indent="-514350" algn="just">
              <a:buFont typeface="+mj-lt"/>
              <a:buAutoNum type="arabicPeriod"/>
            </a:pPr>
            <a:r>
              <a:rPr lang="en-GB" dirty="0" smtClean="0"/>
              <a:t>R groups determine the </a:t>
            </a:r>
            <a:r>
              <a:rPr lang="en-GB" b="1" dirty="0" smtClean="0"/>
              <a:t>structure</a:t>
            </a:r>
            <a:r>
              <a:rPr lang="en-GB" dirty="0" smtClean="0"/>
              <a:t> of the protein. R groups interact with each other while forming the primary, secondary and tertiary structure. In the quaternary structure, R groups from one chain may interact with R groups from another chain.</a:t>
            </a:r>
            <a:endParaRPr lang="en-GB" dirty="0"/>
          </a:p>
        </p:txBody>
      </p:sp>
    </p:spTree>
    <p:extLst>
      <p:ext uri="{BB962C8B-B14F-4D97-AF65-F5344CB8AC3E}">
        <p14:creationId xmlns:p14="http://schemas.microsoft.com/office/powerpoint/2010/main" val="1597028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R groups important?</a:t>
            </a:r>
            <a:endParaRPr lang="en-GB" dirty="0"/>
          </a:p>
        </p:txBody>
      </p:sp>
      <p:sp>
        <p:nvSpPr>
          <p:cNvPr id="3" name="Content Placeholder 2"/>
          <p:cNvSpPr>
            <a:spLocks noGrp="1"/>
          </p:cNvSpPr>
          <p:nvPr>
            <p:ph idx="1"/>
          </p:nvPr>
        </p:nvSpPr>
        <p:spPr/>
        <p:txBody>
          <a:bodyPr>
            <a:normAutofit lnSpcReduction="10000"/>
          </a:bodyPr>
          <a:lstStyle/>
          <a:p>
            <a:pPr marL="514350" indent="-514350">
              <a:buAutoNum type="arabicPeriod" startAt="2"/>
            </a:pPr>
            <a:r>
              <a:rPr lang="en-GB" dirty="0" smtClean="0"/>
              <a:t>R groups allow </a:t>
            </a:r>
            <a:r>
              <a:rPr lang="en-GB" b="1" dirty="0" smtClean="0"/>
              <a:t>ligands</a:t>
            </a:r>
            <a:r>
              <a:rPr lang="en-GB" dirty="0" smtClean="0"/>
              <a:t> to bind</a:t>
            </a:r>
          </a:p>
          <a:p>
            <a:pPr marL="514350" indent="-514350">
              <a:buNone/>
            </a:pPr>
            <a:endParaRPr lang="en-GB" dirty="0" smtClean="0"/>
          </a:p>
          <a:p>
            <a:pPr marL="514350" indent="-514350">
              <a:buNone/>
            </a:pPr>
            <a:r>
              <a:rPr lang="en-GB" dirty="0" smtClean="0">
                <a:solidFill>
                  <a:srgbClr val="FF0000"/>
                </a:solidFill>
              </a:rPr>
              <a:t>A ligand is a molecule which binds to a protein.</a:t>
            </a:r>
          </a:p>
          <a:p>
            <a:pPr marL="514350" indent="-514350">
              <a:buNone/>
            </a:pPr>
            <a:r>
              <a:rPr lang="en-GB" dirty="0" smtClean="0"/>
              <a:t>R groups which are not involved in protein</a:t>
            </a:r>
          </a:p>
          <a:p>
            <a:pPr marL="514350" indent="-514350">
              <a:buNone/>
            </a:pPr>
            <a:r>
              <a:rPr lang="en-GB" dirty="0" smtClean="0"/>
              <a:t>folding will be on the outer surface of the</a:t>
            </a:r>
          </a:p>
          <a:p>
            <a:pPr marL="514350" indent="-514350">
              <a:buNone/>
            </a:pPr>
            <a:r>
              <a:rPr lang="en-GB" dirty="0" smtClean="0"/>
              <a:t>protein, so ligands could bind to them. Ligands</a:t>
            </a:r>
          </a:p>
          <a:p>
            <a:pPr marL="514350" indent="-514350">
              <a:buNone/>
            </a:pPr>
            <a:r>
              <a:rPr lang="en-GB" dirty="0" smtClean="0"/>
              <a:t>which bind may change the conformation</a:t>
            </a:r>
          </a:p>
          <a:p>
            <a:pPr marL="514350" indent="-514350">
              <a:buNone/>
            </a:pPr>
            <a:r>
              <a:rPr lang="en-GB" dirty="0" smtClean="0"/>
              <a:t>(shape) of a protein.</a:t>
            </a:r>
            <a:endParaRPr lang="en-GB" dirty="0"/>
          </a:p>
        </p:txBody>
      </p:sp>
    </p:spTree>
    <p:extLst>
      <p:ext uri="{BB962C8B-B14F-4D97-AF65-F5344CB8AC3E}">
        <p14:creationId xmlns:p14="http://schemas.microsoft.com/office/powerpoint/2010/main" val="858990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R groups important?</a:t>
            </a:r>
            <a:endParaRPr lang="en-GB" dirty="0"/>
          </a:p>
        </p:txBody>
      </p:sp>
      <p:sp>
        <p:nvSpPr>
          <p:cNvPr id="3" name="Content Placeholder 2"/>
          <p:cNvSpPr>
            <a:spLocks noGrp="1"/>
          </p:cNvSpPr>
          <p:nvPr>
            <p:ph idx="1"/>
          </p:nvPr>
        </p:nvSpPr>
        <p:spPr/>
        <p:txBody>
          <a:bodyPr>
            <a:normAutofit/>
          </a:bodyPr>
          <a:lstStyle/>
          <a:p>
            <a:pPr marL="514350" indent="-514350">
              <a:buAutoNum type="arabicPeriod" startAt="3"/>
            </a:pPr>
            <a:r>
              <a:rPr lang="en-GB" dirty="0" smtClean="0"/>
              <a:t>R groups determine the location of the protein within a cell. The number of hydrophobic and hydrophillic R groups at the surface of a protein will determine the solubility of the protein in the cytoplasm, which is aqueous.</a:t>
            </a:r>
          </a:p>
          <a:p>
            <a:pPr marL="914400" lvl="1" indent="-514350">
              <a:buNone/>
            </a:pPr>
            <a:endParaRPr lang="en-GB" dirty="0" smtClean="0"/>
          </a:p>
          <a:p>
            <a:pPr marL="914400" lvl="1" indent="-514350">
              <a:buNone/>
            </a:pPr>
            <a:r>
              <a:rPr lang="en-GB" b="1" u="sng" dirty="0" smtClean="0"/>
              <a:t>Remember</a:t>
            </a:r>
            <a:r>
              <a:rPr lang="en-GB" dirty="0" smtClean="0"/>
              <a:t>: The cell membrane contains phospholipids which are </a:t>
            </a:r>
            <a:r>
              <a:rPr lang="en-GB" b="1" dirty="0" smtClean="0"/>
              <a:t>hydrophobic</a:t>
            </a:r>
            <a:r>
              <a:rPr lang="en-GB" dirty="0" smtClean="0"/>
              <a:t>.</a:t>
            </a:r>
          </a:p>
          <a:p>
            <a:pPr marL="514350" indent="-514350">
              <a:buNone/>
            </a:pPr>
            <a:endParaRPr lang="en-GB" dirty="0" smtClean="0"/>
          </a:p>
        </p:txBody>
      </p:sp>
    </p:spTree>
    <p:extLst>
      <p:ext uri="{BB962C8B-B14F-4D97-AF65-F5344CB8AC3E}">
        <p14:creationId xmlns:p14="http://schemas.microsoft.com/office/powerpoint/2010/main" val="3935911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Ligand</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In Biology, a ligand is the name given to any substance that can bind to a protein. </a:t>
            </a:r>
          </a:p>
          <a:p>
            <a:r>
              <a:rPr lang="en-GB" dirty="0" smtClean="0"/>
              <a:t>When a ligand binds to a protein, it very slightly changes the shape of the protein.</a:t>
            </a:r>
          </a:p>
          <a:p>
            <a:endParaRPr lang="en-GB" dirty="0" smtClean="0"/>
          </a:p>
          <a:p>
            <a:pPr lvl="1">
              <a:buNone/>
            </a:pPr>
            <a:r>
              <a:rPr lang="en-GB" b="1" dirty="0" smtClean="0">
                <a:solidFill>
                  <a:srgbClr val="FF0000"/>
                </a:solidFill>
              </a:rPr>
              <a:t>A ligand in biology is not </a:t>
            </a:r>
          </a:p>
          <a:p>
            <a:pPr lvl="1">
              <a:buNone/>
            </a:pPr>
            <a:r>
              <a:rPr lang="en-GB" b="1" dirty="0" smtClean="0">
                <a:solidFill>
                  <a:srgbClr val="FF0000"/>
                </a:solidFill>
              </a:rPr>
              <a:t>the same as a ligand </a:t>
            </a:r>
          </a:p>
          <a:p>
            <a:pPr lvl="1">
              <a:buNone/>
            </a:pPr>
            <a:r>
              <a:rPr lang="en-GB" b="1" dirty="0" smtClean="0">
                <a:solidFill>
                  <a:srgbClr val="FF0000"/>
                </a:solidFill>
              </a:rPr>
              <a:t>in chemistry</a:t>
            </a:r>
            <a:endParaRPr lang="en-GB" b="1" dirty="0">
              <a:solidFill>
                <a:srgbClr val="FF0000"/>
              </a:solidFill>
            </a:endParaRPr>
          </a:p>
        </p:txBody>
      </p:sp>
      <p:pic>
        <p:nvPicPr>
          <p:cNvPr id="9218" name="Picture 2" descr="Proten ligand binding.PNG"/>
          <p:cNvPicPr>
            <a:picLocks noChangeAspect="1" noChangeArrowheads="1"/>
          </p:cNvPicPr>
          <p:nvPr/>
        </p:nvPicPr>
        <p:blipFill>
          <a:blip r:embed="rId2" cstate="print"/>
          <a:srcRect/>
          <a:stretch>
            <a:fillRect/>
          </a:stretch>
        </p:blipFill>
        <p:spPr bwMode="auto">
          <a:xfrm>
            <a:off x="4932040" y="3861048"/>
            <a:ext cx="3617112" cy="2708920"/>
          </a:xfrm>
          <a:prstGeom prst="rect">
            <a:avLst/>
          </a:prstGeom>
          <a:noFill/>
        </p:spPr>
      </p:pic>
    </p:spTree>
    <p:extLst>
      <p:ext uri="{BB962C8B-B14F-4D97-AF65-F5344CB8AC3E}">
        <p14:creationId xmlns:p14="http://schemas.microsoft.com/office/powerpoint/2010/main" val="132863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How does ligand binding happen?</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indent="-514350"/>
            <a:r>
              <a:rPr lang="en-GB" dirty="0" smtClean="0"/>
              <a:t>When a protein folds into it’s tertiary structure, there </a:t>
            </a:r>
            <a:r>
              <a:rPr lang="en-GB" dirty="0" smtClean="0"/>
              <a:t>may </a:t>
            </a:r>
            <a:r>
              <a:rPr lang="en-GB" dirty="0" smtClean="0"/>
              <a:t>be some amino acids whose R groups are exposed to the outer surface of the protein.</a:t>
            </a:r>
          </a:p>
          <a:p>
            <a:pPr marL="514350" indent="-514350"/>
            <a:r>
              <a:rPr lang="en-GB" dirty="0" smtClean="0"/>
              <a:t>These R groups may help in the binding of the protein to other molecules.</a:t>
            </a:r>
          </a:p>
          <a:p>
            <a:pPr marL="514350" indent="-514350"/>
            <a:r>
              <a:rPr lang="en-GB" dirty="0" smtClean="0"/>
              <a:t>Areas where this occurs are called ligand-binding sites. They look like small clefts on the surface of the protein.</a:t>
            </a:r>
            <a:endParaRPr lang="en-GB" dirty="0"/>
          </a:p>
        </p:txBody>
      </p:sp>
    </p:spTree>
    <p:extLst>
      <p:ext uri="{BB962C8B-B14F-4D97-AF65-F5344CB8AC3E}">
        <p14:creationId xmlns:p14="http://schemas.microsoft.com/office/powerpoint/2010/main" val="29476722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How does ligand binding happen?</a:t>
            </a:r>
            <a:endParaRPr lang="en-GB" dirty="0">
              <a:solidFill>
                <a:srgbClr val="FF0000"/>
              </a:solidFill>
            </a:endParaRPr>
          </a:p>
        </p:txBody>
      </p:sp>
      <p:sp>
        <p:nvSpPr>
          <p:cNvPr id="5" name="Content Placeholder 4"/>
          <p:cNvSpPr>
            <a:spLocks noGrp="1"/>
          </p:cNvSpPr>
          <p:nvPr>
            <p:ph idx="1"/>
          </p:nvPr>
        </p:nvSpPr>
        <p:spPr/>
        <p:txBody>
          <a:bodyPr/>
          <a:lstStyle/>
          <a:p>
            <a:r>
              <a:rPr lang="en-GB" dirty="0" smtClean="0"/>
              <a:t>The binding site matches the shape of the ligand and it’s chemistry is complementary. </a:t>
            </a:r>
          </a:p>
          <a:p>
            <a:pPr>
              <a:buNone/>
            </a:pPr>
            <a:endParaRPr lang="en-GB" dirty="0" smtClean="0"/>
          </a:p>
          <a:p>
            <a:r>
              <a:rPr lang="en-GB" dirty="0" smtClean="0"/>
              <a:t>For example, the binding site has charged, polar and non-polar R groups arranged which match the charged, polar and non-polar R groups on the ligand.</a:t>
            </a:r>
            <a:endParaRPr lang="en-GB" dirty="0"/>
          </a:p>
        </p:txBody>
      </p:sp>
    </p:spTree>
    <p:extLst>
      <p:ext uri="{BB962C8B-B14F-4D97-AF65-F5344CB8AC3E}">
        <p14:creationId xmlns:p14="http://schemas.microsoft.com/office/powerpoint/2010/main" val="3007558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Why do ligands bind?</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When a ligand binds to a protein, it causes a </a:t>
            </a:r>
            <a:r>
              <a:rPr lang="en-GB" b="1" dirty="0" smtClean="0"/>
              <a:t>conformational change </a:t>
            </a:r>
            <a:r>
              <a:rPr lang="en-GB" dirty="0" smtClean="0"/>
              <a:t>(change in shape).</a:t>
            </a:r>
          </a:p>
          <a:p>
            <a:endParaRPr lang="en-GB" dirty="0" smtClean="0"/>
          </a:p>
          <a:p>
            <a:r>
              <a:rPr lang="en-GB" dirty="0" smtClean="0"/>
              <a:t>The shape of a protein is crucial for it’s function. A change in shape normally means a change in function. This means proteins can be “switched on” or “switched off” when a ligand is present.</a:t>
            </a:r>
            <a:endParaRPr lang="en-GB" dirty="0"/>
          </a:p>
        </p:txBody>
      </p:sp>
    </p:spTree>
    <p:extLst>
      <p:ext uri="{BB962C8B-B14F-4D97-AF65-F5344CB8AC3E}">
        <p14:creationId xmlns:p14="http://schemas.microsoft.com/office/powerpoint/2010/main" val="83400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Intracellular Membranes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Eukaryotic cells have a system of internal membranes, which increases their total area of membrane.</a:t>
            </a:r>
          </a:p>
          <a:p>
            <a:r>
              <a:rPr lang="en-GB" dirty="0" smtClean="0"/>
              <a:t>This is a good thing because some eukaryotes are very small and their plasma (outside) cell membrane is too small an area to carry out all of the vital functions carried out by membranes.</a:t>
            </a:r>
            <a:endParaRPr lang="en-GB" dirty="0"/>
          </a:p>
        </p:txBody>
      </p:sp>
      <p:sp>
        <p:nvSpPr>
          <p:cNvPr id="4" name="TextBox 3"/>
          <p:cNvSpPr txBox="1"/>
          <p:nvPr/>
        </p:nvSpPr>
        <p:spPr>
          <a:xfrm>
            <a:off x="457200" y="6021288"/>
            <a:ext cx="8229600" cy="461665"/>
          </a:xfrm>
          <a:prstGeom prst="rect">
            <a:avLst/>
          </a:prstGeom>
          <a:noFill/>
          <a:ln w="38100">
            <a:solidFill>
              <a:schemeClr val="tx1"/>
            </a:solidFill>
          </a:ln>
        </p:spPr>
        <p:txBody>
          <a:bodyPr wrap="square" rtlCol="0">
            <a:spAutoFit/>
          </a:bodyPr>
          <a:lstStyle/>
          <a:p>
            <a:pPr algn="ctr"/>
            <a:r>
              <a:rPr lang="en-GB" sz="2400" dirty="0" smtClean="0">
                <a:solidFill>
                  <a:srgbClr val="FF0000"/>
                </a:solidFill>
              </a:rPr>
              <a:t>Animals, plants, fungi and algae are all eukaryotes</a:t>
            </a:r>
            <a:endParaRPr lang="en-GB" sz="2400" dirty="0">
              <a:solidFill>
                <a:srgbClr val="FF0000"/>
              </a:solidFill>
            </a:endParaRPr>
          </a:p>
        </p:txBody>
      </p:sp>
    </p:spTree>
    <p:extLst>
      <p:ext uri="{BB962C8B-B14F-4D97-AF65-F5344CB8AC3E}">
        <p14:creationId xmlns:p14="http://schemas.microsoft.com/office/powerpoint/2010/main" val="1177699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Enzymes and Ligands</a:t>
            </a:r>
            <a:endParaRPr lang="en-GB" b="1" dirty="0">
              <a:solidFill>
                <a:srgbClr val="FF0000"/>
              </a:solidFill>
            </a:endParaRPr>
          </a:p>
        </p:txBody>
      </p:sp>
      <p:sp>
        <p:nvSpPr>
          <p:cNvPr id="3" name="Content Placeholder 2"/>
          <p:cNvSpPr>
            <a:spLocks noGrp="1"/>
          </p:cNvSpPr>
          <p:nvPr>
            <p:ph idx="1"/>
          </p:nvPr>
        </p:nvSpPr>
        <p:spPr/>
        <p:txBody>
          <a:bodyPr/>
          <a:lstStyle/>
          <a:p>
            <a:r>
              <a:rPr lang="en-GB" dirty="0" smtClean="0"/>
              <a:t>The active site of an enzyme is a </a:t>
            </a:r>
            <a:r>
              <a:rPr lang="en-GB" b="1" dirty="0" smtClean="0"/>
              <a:t>ligand</a:t>
            </a:r>
            <a:r>
              <a:rPr lang="en-GB" dirty="0" smtClean="0"/>
              <a:t> </a:t>
            </a:r>
            <a:r>
              <a:rPr lang="en-GB" b="1" dirty="0" smtClean="0"/>
              <a:t>binding</a:t>
            </a:r>
            <a:r>
              <a:rPr lang="en-GB" dirty="0" smtClean="0"/>
              <a:t> </a:t>
            </a:r>
            <a:r>
              <a:rPr lang="en-GB" b="1" dirty="0" smtClean="0"/>
              <a:t>site</a:t>
            </a:r>
            <a:r>
              <a:rPr lang="en-GB" dirty="0" smtClean="0"/>
              <a:t>. When a substrate joins to an enzyme, there is a very slight </a:t>
            </a:r>
            <a:r>
              <a:rPr lang="en-GB" b="1" dirty="0" smtClean="0"/>
              <a:t>conformational</a:t>
            </a:r>
            <a:r>
              <a:rPr lang="en-GB" dirty="0" smtClean="0"/>
              <a:t> </a:t>
            </a:r>
            <a:r>
              <a:rPr lang="en-GB" b="1" dirty="0" smtClean="0"/>
              <a:t>change</a:t>
            </a:r>
            <a:r>
              <a:rPr lang="en-GB" dirty="0" smtClean="0"/>
              <a:t>.</a:t>
            </a:r>
          </a:p>
          <a:p>
            <a:endParaRPr lang="en-GB" dirty="0" smtClean="0"/>
          </a:p>
          <a:p>
            <a:r>
              <a:rPr lang="en-GB" dirty="0" smtClean="0"/>
              <a:t>This is called </a:t>
            </a:r>
            <a:r>
              <a:rPr lang="en-GB" b="1" dirty="0" smtClean="0"/>
              <a:t>induced</a:t>
            </a:r>
            <a:r>
              <a:rPr lang="en-GB" dirty="0" smtClean="0"/>
              <a:t> </a:t>
            </a:r>
            <a:r>
              <a:rPr lang="en-GB" b="1" dirty="0" smtClean="0"/>
              <a:t>fit</a:t>
            </a:r>
            <a:r>
              <a:rPr lang="en-GB" dirty="0" smtClean="0"/>
              <a:t> – it helps to increase the binding and interaction between the active site and the substrate.</a:t>
            </a:r>
            <a:endParaRPr lang="en-GB" dirty="0"/>
          </a:p>
        </p:txBody>
      </p:sp>
    </p:spTree>
    <p:extLst>
      <p:ext uri="{BB962C8B-B14F-4D97-AF65-F5344CB8AC3E}">
        <p14:creationId xmlns:p14="http://schemas.microsoft.com/office/powerpoint/2010/main" val="2034128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Induced Fit</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dirty="0" smtClean="0"/>
              <a:t>This new shape is </a:t>
            </a:r>
            <a:r>
              <a:rPr lang="en-GB" b="1" dirty="0" smtClean="0"/>
              <a:t>temporary</a:t>
            </a:r>
            <a:r>
              <a:rPr lang="en-GB" dirty="0" smtClean="0"/>
              <a:t> and because the enzyme is </a:t>
            </a:r>
            <a:r>
              <a:rPr lang="en-GB" i="1" dirty="0" smtClean="0"/>
              <a:t>trying</a:t>
            </a:r>
            <a:r>
              <a:rPr lang="en-GB" dirty="0" smtClean="0"/>
              <a:t> to revert back to its original shape, it places the substrate under </a:t>
            </a:r>
            <a:r>
              <a:rPr lang="en-GB" b="1" dirty="0" smtClean="0"/>
              <a:t>tension</a:t>
            </a:r>
            <a:r>
              <a:rPr lang="en-GB" dirty="0" smtClean="0"/>
              <a:t>.</a:t>
            </a:r>
          </a:p>
          <a:p>
            <a:endParaRPr lang="en-GB" dirty="0" smtClean="0"/>
          </a:p>
          <a:p>
            <a:r>
              <a:rPr lang="en-GB" dirty="0" smtClean="0"/>
              <a:t>When under tension, the substrate is </a:t>
            </a:r>
            <a:r>
              <a:rPr lang="en-GB" b="1" dirty="0" smtClean="0"/>
              <a:t>more likely </a:t>
            </a:r>
            <a:r>
              <a:rPr lang="en-GB" dirty="0" smtClean="0"/>
              <a:t>to change into the product and so the overall activation energy is reduced.</a:t>
            </a:r>
          </a:p>
          <a:p>
            <a:endParaRPr lang="en-GB" dirty="0" smtClean="0"/>
          </a:p>
          <a:p>
            <a:r>
              <a:rPr lang="en-GB" dirty="0" smtClean="0"/>
              <a:t>Once the reaction has taken place, the active site is </a:t>
            </a:r>
            <a:r>
              <a:rPr lang="en-GB" b="1" dirty="0" smtClean="0"/>
              <a:t>less</a:t>
            </a:r>
            <a:r>
              <a:rPr lang="en-GB" dirty="0" smtClean="0"/>
              <a:t> </a:t>
            </a:r>
            <a:r>
              <a:rPr lang="en-GB" b="1" dirty="0" smtClean="0"/>
              <a:t>attracted</a:t>
            </a:r>
            <a:r>
              <a:rPr lang="en-GB" dirty="0" smtClean="0"/>
              <a:t> to the products and so they are </a:t>
            </a:r>
            <a:r>
              <a:rPr lang="en-GB" b="1" dirty="0" smtClean="0"/>
              <a:t>released</a:t>
            </a:r>
            <a:r>
              <a:rPr lang="en-GB" dirty="0" smtClean="0"/>
              <a:t>, leaving the enzyme to </a:t>
            </a:r>
            <a:r>
              <a:rPr lang="en-GB" i="1" dirty="0" smtClean="0"/>
              <a:t>move</a:t>
            </a:r>
            <a:r>
              <a:rPr lang="en-GB" dirty="0" smtClean="0"/>
              <a:t> back into it’s original shape.</a:t>
            </a:r>
            <a:endParaRPr lang="en-GB" dirty="0"/>
          </a:p>
        </p:txBody>
      </p:sp>
    </p:spTree>
    <p:extLst>
      <p:ext uri="{BB962C8B-B14F-4D97-AF65-F5344CB8AC3E}">
        <p14:creationId xmlns:p14="http://schemas.microsoft.com/office/powerpoint/2010/main" val="6885578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Enzyme Modulators</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Remember metabolic pathways from Higher</a:t>
            </a:r>
          </a:p>
          <a:p>
            <a:endParaRPr lang="en-GB" dirty="0" smtClean="0"/>
          </a:p>
          <a:p>
            <a:r>
              <a:rPr lang="en-GB" dirty="0" smtClean="0"/>
              <a:t>The rate of product formation can be controlled by raising or lowering the activity of </a:t>
            </a:r>
            <a:r>
              <a:rPr lang="en-GB" b="1" dirty="0" smtClean="0"/>
              <a:t>one</a:t>
            </a:r>
            <a:r>
              <a:rPr lang="en-GB" dirty="0" smtClean="0"/>
              <a:t> enzyme within the pathway. </a:t>
            </a:r>
          </a:p>
          <a:p>
            <a:endParaRPr lang="en-GB" dirty="0" smtClean="0"/>
          </a:p>
          <a:p>
            <a:r>
              <a:rPr lang="en-GB" dirty="0" smtClean="0"/>
              <a:t>Enzymes which can be manipulated in this way are called </a:t>
            </a:r>
            <a:r>
              <a:rPr lang="en-GB" b="1" dirty="0" smtClean="0"/>
              <a:t>allosteric enzymes</a:t>
            </a:r>
            <a:endParaRPr lang="en-GB" b="1" dirty="0"/>
          </a:p>
        </p:txBody>
      </p:sp>
      <p:pic>
        <p:nvPicPr>
          <p:cNvPr id="1027" name="Picture 3" descr="C:\Users\aaitken\AppData\Local\Microsoft\Windows\Temporary Internet Files\Content.IE5\WV8KKGIC\bulb_on[1].png"/>
          <p:cNvPicPr>
            <a:picLocks noChangeAspect="1" noChangeArrowheads="1"/>
          </p:cNvPicPr>
          <p:nvPr/>
        </p:nvPicPr>
        <p:blipFill>
          <a:blip r:embed="rId2" cstate="print"/>
          <a:srcRect/>
          <a:stretch>
            <a:fillRect/>
          </a:stretch>
        </p:blipFill>
        <p:spPr bwMode="auto">
          <a:xfrm flipH="1">
            <a:off x="8172400" y="1340768"/>
            <a:ext cx="699144" cy="738208"/>
          </a:xfrm>
          <a:prstGeom prst="rect">
            <a:avLst/>
          </a:prstGeom>
          <a:noFill/>
        </p:spPr>
      </p:pic>
    </p:spTree>
    <p:extLst>
      <p:ext uri="{BB962C8B-B14F-4D97-AF65-F5344CB8AC3E}">
        <p14:creationId xmlns:p14="http://schemas.microsoft.com/office/powerpoint/2010/main" val="722499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Allosteric Enzymes</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GB" dirty="0" smtClean="0"/>
              <a:t>Some enzymes are regulated by altering their shape.</a:t>
            </a:r>
          </a:p>
          <a:p>
            <a:endParaRPr lang="en-GB" b="1" dirty="0" smtClean="0"/>
          </a:p>
          <a:p>
            <a:r>
              <a:rPr lang="en-GB" b="1" dirty="0" smtClean="0"/>
              <a:t>The conformational change </a:t>
            </a:r>
            <a:r>
              <a:rPr lang="en-GB" dirty="0" smtClean="0"/>
              <a:t> is caused by a </a:t>
            </a:r>
            <a:r>
              <a:rPr lang="en-GB" b="1" dirty="0" smtClean="0"/>
              <a:t>modulator</a:t>
            </a:r>
            <a:r>
              <a:rPr lang="en-GB" dirty="0" smtClean="0"/>
              <a:t> which joins at a different site from the active site. This is called the </a:t>
            </a:r>
            <a:r>
              <a:rPr lang="en-GB" b="1" dirty="0" smtClean="0"/>
              <a:t>allosteric site. Most allosteric proteins consist of multiple subunits.</a:t>
            </a:r>
          </a:p>
          <a:p>
            <a:endParaRPr lang="en-GB" b="1" dirty="0" smtClean="0"/>
          </a:p>
          <a:p>
            <a:r>
              <a:rPr lang="en-GB" dirty="0" smtClean="0"/>
              <a:t>Modulators changing the shape of the enzyme affects the enzyme’s affinity for it’s substrate and the shape of the active site. Enzyme activity can be turned on or turned off in this way.</a:t>
            </a:r>
            <a:endParaRPr lang="en-GB" dirty="0"/>
          </a:p>
        </p:txBody>
      </p:sp>
    </p:spTree>
    <p:extLst>
      <p:ext uri="{BB962C8B-B14F-4D97-AF65-F5344CB8AC3E}">
        <p14:creationId xmlns:p14="http://schemas.microsoft.com/office/powerpoint/2010/main" val="4243209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Allosteric Enzymes</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There are two types of modulators:</a:t>
            </a:r>
          </a:p>
          <a:p>
            <a:pPr lvl="1"/>
            <a:r>
              <a:rPr lang="en-GB" dirty="0" smtClean="0"/>
              <a:t>Positive Modulators</a:t>
            </a:r>
          </a:p>
          <a:p>
            <a:pPr lvl="2"/>
            <a:r>
              <a:rPr lang="en-GB" dirty="0" smtClean="0"/>
              <a:t>Increase the enzymes affinity for the substrate</a:t>
            </a:r>
          </a:p>
          <a:p>
            <a:pPr lvl="1"/>
            <a:r>
              <a:rPr lang="en-GB" dirty="0" smtClean="0"/>
              <a:t>Negative </a:t>
            </a:r>
            <a:r>
              <a:rPr lang="en-GB" dirty="0"/>
              <a:t>Modulators</a:t>
            </a:r>
          </a:p>
          <a:p>
            <a:pPr lvl="2"/>
            <a:r>
              <a:rPr lang="en-GB" dirty="0" smtClean="0"/>
              <a:t>Decrease </a:t>
            </a:r>
            <a:r>
              <a:rPr lang="en-GB" dirty="0"/>
              <a:t>the enzymes affinity for the substrate</a:t>
            </a:r>
          </a:p>
          <a:p>
            <a:pPr marL="914400" lvl="2" indent="0">
              <a:buNone/>
            </a:pPr>
            <a:endParaRPr lang="en-GB" b="1" dirty="0"/>
          </a:p>
        </p:txBody>
      </p:sp>
    </p:spTree>
    <p:extLst>
      <p:ext uri="{BB962C8B-B14F-4D97-AF65-F5344CB8AC3E}">
        <p14:creationId xmlns:p14="http://schemas.microsoft.com/office/powerpoint/2010/main" val="770036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Cooperativity</a:t>
            </a:r>
            <a:endParaRPr lang="en-GB" b="1" dirty="0">
              <a:solidFill>
                <a:srgbClr val="FF0000"/>
              </a:solidFill>
            </a:endParaRPr>
          </a:p>
        </p:txBody>
      </p:sp>
      <p:sp>
        <p:nvSpPr>
          <p:cNvPr id="3" name="Content Placeholder 2"/>
          <p:cNvSpPr>
            <a:spLocks noGrp="1"/>
          </p:cNvSpPr>
          <p:nvPr>
            <p:ph idx="1"/>
          </p:nvPr>
        </p:nvSpPr>
        <p:spPr>
          <a:xfrm>
            <a:off x="467544" y="1268760"/>
            <a:ext cx="8229600" cy="5328592"/>
          </a:xfrm>
        </p:spPr>
        <p:txBody>
          <a:bodyPr>
            <a:noAutofit/>
          </a:bodyPr>
          <a:lstStyle/>
          <a:p>
            <a:r>
              <a:rPr lang="en-GB" sz="2200" dirty="0" smtClean="0"/>
              <a:t>Proteins which have a quaternary structure (subunits joined together) show cooperativity.</a:t>
            </a:r>
          </a:p>
          <a:p>
            <a:pPr>
              <a:buNone/>
            </a:pPr>
            <a:endParaRPr lang="en-GB" sz="2200" dirty="0" smtClean="0"/>
          </a:p>
          <a:p>
            <a:r>
              <a:rPr lang="en-GB" sz="2200" dirty="0" smtClean="0"/>
              <a:t>If a ligand binds at one subunit, the conformation of the subunit is altered.</a:t>
            </a:r>
          </a:p>
          <a:p>
            <a:pPr>
              <a:buNone/>
            </a:pPr>
            <a:endParaRPr lang="en-GB" sz="2200" dirty="0" smtClean="0"/>
          </a:p>
          <a:p>
            <a:r>
              <a:rPr lang="en-GB" sz="2200" dirty="0" smtClean="0"/>
              <a:t>This then alters the conformation of the neighbouring subunits, increasing the ligand affinity of the remaining subunit.</a:t>
            </a:r>
          </a:p>
          <a:p>
            <a:endParaRPr lang="en-GB" sz="2200" dirty="0" smtClean="0"/>
          </a:p>
          <a:p>
            <a:r>
              <a:rPr lang="en-GB" sz="2200" dirty="0" smtClean="0"/>
              <a:t>This means that for example, an enzyme molecule made of a number of subunits (e.g. catalase) shows an increase in activity in the presence of it’s substrate (ligand). The binding of one substrate to the active site of one unit causes conformation change in the other subunits so their active sites become active.</a:t>
            </a:r>
            <a:endParaRPr lang="en-GB" sz="2200" dirty="0"/>
          </a:p>
        </p:txBody>
      </p:sp>
    </p:spTree>
    <p:extLst>
      <p:ext uri="{BB962C8B-B14F-4D97-AF65-F5344CB8AC3E}">
        <p14:creationId xmlns:p14="http://schemas.microsoft.com/office/powerpoint/2010/main" val="2945049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FF0000"/>
                </a:solidFill>
              </a:rPr>
              <a:t>Cooperativity</a:t>
            </a:r>
            <a:endParaRPr lang="en-GB" b="1" dirty="0">
              <a:solidFill>
                <a:srgbClr val="FF0000"/>
              </a:solidFill>
            </a:endParaRPr>
          </a:p>
        </p:txBody>
      </p:sp>
      <p:sp>
        <p:nvSpPr>
          <p:cNvPr id="3" name="Content Placeholder 2"/>
          <p:cNvSpPr>
            <a:spLocks noGrp="1"/>
          </p:cNvSpPr>
          <p:nvPr>
            <p:ph idx="1"/>
          </p:nvPr>
        </p:nvSpPr>
        <p:spPr>
          <a:xfrm>
            <a:off x="467544" y="1124744"/>
            <a:ext cx="8229600" cy="5472608"/>
          </a:xfrm>
        </p:spPr>
        <p:txBody>
          <a:bodyPr>
            <a:noAutofit/>
          </a:bodyPr>
          <a:lstStyle/>
          <a:p>
            <a:r>
              <a:rPr lang="en-GB" sz="2800" dirty="0" smtClean="0"/>
              <a:t>The binding and release of oxygen by haemoglobin molecules shows cooperativity.</a:t>
            </a:r>
          </a:p>
          <a:p>
            <a:endParaRPr lang="en-GB" sz="2800" dirty="0"/>
          </a:p>
          <a:p>
            <a:r>
              <a:rPr lang="en-GB" sz="2800" dirty="0" smtClean="0"/>
              <a:t>Changes in the binding of oxygen at one subunit alter the affinity of the remaining subunits for oxygen.</a:t>
            </a:r>
          </a:p>
          <a:p>
            <a:endParaRPr lang="en-GB" sz="2800" dirty="0"/>
          </a:p>
          <a:p>
            <a:r>
              <a:rPr lang="en-GB" sz="2800" dirty="0" smtClean="0"/>
              <a:t>Two things can influence the binding of oxygen:</a:t>
            </a:r>
          </a:p>
          <a:p>
            <a:pPr lvl="1"/>
            <a:r>
              <a:rPr lang="en-GB" sz="2400" dirty="0" smtClean="0"/>
              <a:t>Temperature</a:t>
            </a:r>
          </a:p>
          <a:p>
            <a:pPr lvl="2"/>
            <a:r>
              <a:rPr lang="en-GB" sz="1800" dirty="0" smtClean="0"/>
              <a:t>Increasing the temperature lowers the affinity of haemoglobin for oxygen, so the binding of oxygen is reduced. </a:t>
            </a:r>
          </a:p>
          <a:p>
            <a:pPr lvl="1"/>
            <a:r>
              <a:rPr lang="en-GB" sz="2400" dirty="0" smtClean="0"/>
              <a:t>pH</a:t>
            </a:r>
          </a:p>
          <a:p>
            <a:pPr lvl="2"/>
            <a:r>
              <a:rPr lang="en-GB" sz="1800" dirty="0" smtClean="0"/>
              <a:t>Decreasing pH also lowers affinity of haemoglobin for oxygen</a:t>
            </a:r>
            <a:endParaRPr lang="en-GB" sz="1800" dirty="0"/>
          </a:p>
        </p:txBody>
      </p:sp>
    </p:spTree>
    <p:extLst>
      <p:ext uri="{BB962C8B-B14F-4D97-AF65-F5344CB8AC3E}">
        <p14:creationId xmlns:p14="http://schemas.microsoft.com/office/powerpoint/2010/main" val="4143153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Adding or Removing Phosphate</a:t>
            </a:r>
            <a:endParaRPr lang="en-GB" dirty="0">
              <a:solidFill>
                <a:srgbClr val="FF0000"/>
              </a:solidFill>
            </a:endParaRPr>
          </a:p>
        </p:txBody>
      </p:sp>
      <p:sp>
        <p:nvSpPr>
          <p:cNvPr id="3" name="Content Placeholder 2"/>
          <p:cNvSpPr>
            <a:spLocks noGrp="1"/>
          </p:cNvSpPr>
          <p:nvPr>
            <p:ph idx="1"/>
          </p:nvPr>
        </p:nvSpPr>
        <p:spPr/>
        <p:txBody>
          <a:bodyPr>
            <a:normAutofit fontScale="92500"/>
          </a:bodyPr>
          <a:lstStyle/>
          <a:p>
            <a:r>
              <a:rPr lang="en-GB" dirty="0" smtClean="0"/>
              <a:t>The addition or removal of a phosphate causes reversible conformational (shape) changes in proteins.</a:t>
            </a:r>
          </a:p>
          <a:p>
            <a:r>
              <a:rPr lang="en-GB" dirty="0" smtClean="0"/>
              <a:t>Common form of post-translational modification</a:t>
            </a:r>
            <a:endParaRPr lang="en-GB" dirty="0"/>
          </a:p>
          <a:p>
            <a:r>
              <a:rPr lang="en-GB" dirty="0" smtClean="0"/>
              <a:t>It is an important method of regulating the activity of many proteins like enzymes or receptor molecules. This systems acts as a molecular switch on the cell, turning activities on or off as required.</a:t>
            </a:r>
            <a:endParaRPr lang="en-GB" dirty="0"/>
          </a:p>
        </p:txBody>
      </p:sp>
    </p:spTree>
    <p:extLst>
      <p:ext uri="{BB962C8B-B14F-4D97-AF65-F5344CB8AC3E}">
        <p14:creationId xmlns:p14="http://schemas.microsoft.com/office/powerpoint/2010/main" val="3321332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Adding Phosphate</a:t>
            </a:r>
            <a:endParaRPr lang="en-GB" dirty="0">
              <a:solidFill>
                <a:srgbClr val="FF0000"/>
              </a:solidFill>
            </a:endParaRPr>
          </a:p>
        </p:txBody>
      </p:sp>
      <p:sp>
        <p:nvSpPr>
          <p:cNvPr id="3" name="Content Placeholder 2"/>
          <p:cNvSpPr>
            <a:spLocks noGrp="1"/>
          </p:cNvSpPr>
          <p:nvPr>
            <p:ph idx="1"/>
          </p:nvPr>
        </p:nvSpPr>
        <p:spPr>
          <a:xfrm>
            <a:off x="457200" y="1196752"/>
            <a:ext cx="8363272" cy="5400600"/>
          </a:xfrm>
        </p:spPr>
        <p:txBody>
          <a:bodyPr>
            <a:normAutofit/>
          </a:bodyPr>
          <a:lstStyle/>
          <a:p>
            <a:r>
              <a:rPr lang="en-GB" dirty="0" smtClean="0"/>
              <a:t>Kinases catalyse </a:t>
            </a:r>
            <a:r>
              <a:rPr lang="en-GB" b="1" dirty="0" smtClean="0"/>
              <a:t>phosphorylation</a:t>
            </a:r>
            <a:r>
              <a:rPr lang="en-GB" dirty="0" smtClean="0"/>
              <a:t> (addition of a phosphate)</a:t>
            </a:r>
          </a:p>
          <a:p>
            <a:pPr lvl="1"/>
            <a:r>
              <a:rPr lang="en-GB" dirty="0" smtClean="0"/>
              <a:t>Approximately 500 different kinases in the proteome</a:t>
            </a:r>
            <a:endParaRPr lang="en-GB" dirty="0"/>
          </a:p>
          <a:p>
            <a:pPr lvl="1"/>
            <a:r>
              <a:rPr lang="en-GB" dirty="0" smtClean="0"/>
              <a:t>Kinases transfer a phosphate from ATP to other proteins, activating them.</a:t>
            </a:r>
          </a:p>
          <a:p>
            <a:pPr lvl="1"/>
            <a:r>
              <a:rPr lang="en-GB" b="1" dirty="0" smtClean="0">
                <a:solidFill>
                  <a:srgbClr val="FF0000"/>
                </a:solidFill>
              </a:rPr>
              <a:t>In more detail: </a:t>
            </a:r>
            <a:r>
              <a:rPr lang="en-GB" dirty="0" smtClean="0"/>
              <a:t>Adding a phosphate adds negative charges to the molecule. Ionic interactions in the unphosphorylated protein can be disrupted and new ones are created.</a:t>
            </a:r>
          </a:p>
          <a:p>
            <a:pPr lvl="1"/>
            <a:r>
              <a:rPr lang="en-GB" dirty="0" smtClean="0"/>
              <a:t>SWITCH “ON”</a:t>
            </a:r>
          </a:p>
        </p:txBody>
      </p:sp>
    </p:spTree>
    <p:extLst>
      <p:ext uri="{BB962C8B-B14F-4D97-AF65-F5344CB8AC3E}">
        <p14:creationId xmlns:p14="http://schemas.microsoft.com/office/powerpoint/2010/main" val="25796165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Removing Phosphate</a:t>
            </a:r>
            <a:endParaRPr lang="en-GB" dirty="0">
              <a:solidFill>
                <a:srgbClr val="FF0000"/>
              </a:solidFill>
            </a:endParaRPr>
          </a:p>
        </p:txBody>
      </p:sp>
      <p:sp>
        <p:nvSpPr>
          <p:cNvPr id="3" name="Content Placeholder 2"/>
          <p:cNvSpPr>
            <a:spLocks noGrp="1"/>
          </p:cNvSpPr>
          <p:nvPr>
            <p:ph idx="1"/>
          </p:nvPr>
        </p:nvSpPr>
        <p:spPr>
          <a:xfrm>
            <a:off x="457200" y="1600200"/>
            <a:ext cx="8363272" cy="4997152"/>
          </a:xfrm>
        </p:spPr>
        <p:txBody>
          <a:bodyPr>
            <a:normAutofit/>
          </a:bodyPr>
          <a:lstStyle/>
          <a:p>
            <a:r>
              <a:rPr lang="en-GB" dirty="0" smtClean="0"/>
              <a:t>Phosphatases catalyse </a:t>
            </a:r>
            <a:r>
              <a:rPr lang="en-GB" b="1" dirty="0" smtClean="0"/>
              <a:t>dephosphorylation</a:t>
            </a:r>
            <a:r>
              <a:rPr lang="en-GB" dirty="0" smtClean="0"/>
              <a:t> (removal of a phosphate)</a:t>
            </a:r>
          </a:p>
          <a:p>
            <a:pPr lvl="1"/>
            <a:r>
              <a:rPr lang="en-GB" dirty="0" smtClean="0"/>
              <a:t>Approximately 150 different phosphatases in the proteome</a:t>
            </a:r>
          </a:p>
          <a:p>
            <a:pPr lvl="1"/>
            <a:r>
              <a:rPr lang="en-GB" dirty="0" smtClean="0"/>
              <a:t>Phosphotases rapidly remove phosphate groups from proteins, inactivating them.</a:t>
            </a:r>
            <a:endParaRPr lang="en-GB" dirty="0"/>
          </a:p>
          <a:p>
            <a:pPr lvl="1"/>
            <a:r>
              <a:rPr lang="en-GB" dirty="0"/>
              <a:t>SWITCH </a:t>
            </a:r>
            <a:r>
              <a:rPr lang="en-GB" dirty="0" smtClean="0"/>
              <a:t>“OFF”</a:t>
            </a:r>
            <a:endParaRPr lang="en-GB" dirty="0"/>
          </a:p>
          <a:p>
            <a:pPr lvl="1"/>
            <a:endParaRPr lang="en-GB" dirty="0" smtClean="0"/>
          </a:p>
          <a:p>
            <a:endParaRPr lang="en-GB" dirty="0"/>
          </a:p>
        </p:txBody>
      </p:sp>
    </p:spTree>
    <p:extLst>
      <p:ext uri="{BB962C8B-B14F-4D97-AF65-F5344CB8AC3E}">
        <p14:creationId xmlns:p14="http://schemas.microsoft.com/office/powerpoint/2010/main" val="1529008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Cutaway drawing of a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0" y="30424"/>
            <a:ext cx="7812360" cy="679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taway drawing of a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0" y="30424"/>
            <a:ext cx="7812360" cy="67918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88224" y="1196752"/>
            <a:ext cx="1800200" cy="864096"/>
          </a:xfrm>
          <a:prstGeom prst="rect">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p:cNvSpPr/>
          <p:nvPr/>
        </p:nvSpPr>
        <p:spPr>
          <a:xfrm>
            <a:off x="6567117" y="4365104"/>
            <a:ext cx="1389259" cy="864096"/>
          </a:xfrm>
          <a:prstGeom prst="rect">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4355976" y="1772816"/>
            <a:ext cx="1224136" cy="1440160"/>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3743907" y="3645024"/>
            <a:ext cx="2301405" cy="864096"/>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915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Endoplasmic Reticulum</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Two kinds, </a:t>
            </a:r>
            <a:r>
              <a:rPr lang="en-GB" b="1" dirty="0" smtClean="0"/>
              <a:t>rough</a:t>
            </a:r>
            <a:r>
              <a:rPr lang="en-GB" dirty="0" smtClean="0"/>
              <a:t> (has ribosomes attached) and </a:t>
            </a:r>
            <a:r>
              <a:rPr lang="en-GB" b="1" dirty="0" smtClean="0"/>
              <a:t>smooth</a:t>
            </a:r>
            <a:r>
              <a:rPr lang="en-GB" dirty="0" smtClean="0"/>
              <a:t> (does not have ribosomes attached).</a:t>
            </a:r>
          </a:p>
          <a:p>
            <a:endParaRPr lang="en-GB" dirty="0"/>
          </a:p>
          <a:p>
            <a:r>
              <a:rPr lang="en-GB" dirty="0" smtClean="0"/>
              <a:t>The job of the endoplasmic reticulum is to fold proteins and to transport completed proteins to the Golgi apparatus.</a:t>
            </a:r>
          </a:p>
          <a:p>
            <a:endParaRPr lang="en-GB" dirty="0"/>
          </a:p>
          <a:p>
            <a:r>
              <a:rPr lang="en-GB" dirty="0" smtClean="0"/>
              <a:t>The endoplasmic reticulum forms a network of membrane tubules that branch off from the nuclear membrane.</a:t>
            </a:r>
            <a:endParaRPr lang="en-GB" dirty="0"/>
          </a:p>
        </p:txBody>
      </p:sp>
    </p:spTree>
    <p:extLst>
      <p:ext uri="{BB962C8B-B14F-4D97-AF65-F5344CB8AC3E}">
        <p14:creationId xmlns:p14="http://schemas.microsoft.com/office/powerpoint/2010/main" val="148591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taway drawing of a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0" y="30424"/>
            <a:ext cx="7812360" cy="679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1600" y="5085184"/>
            <a:ext cx="1389259" cy="576064"/>
          </a:xfrm>
          <a:prstGeom prst="rect">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2051720" y="3697758"/>
            <a:ext cx="1689336" cy="1204863"/>
          </a:xfrm>
          <a:prstGeom prst="rect">
            <a:avLst/>
          </a:prstGeom>
          <a:no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152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2539</Words>
  <Application>Microsoft Office PowerPoint</Application>
  <PresentationFormat>On-screen Show (4:3)</PresentationFormat>
  <Paragraphs>278</Paragraphs>
  <Slides>59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Key Area 1.2 Proteins</vt:lpstr>
      <vt:lpstr>Proteomics</vt:lpstr>
      <vt:lpstr>Why is the proteome  larger than the genome?</vt:lpstr>
      <vt:lpstr>Why is the proteome  larger than the genome?</vt:lpstr>
      <vt:lpstr>Intracellular Membranes</vt:lpstr>
      <vt:lpstr>PowerPoint Presentation</vt:lpstr>
      <vt:lpstr>PowerPoint Presentation</vt:lpstr>
      <vt:lpstr>Endoplasmic Reticulum</vt:lpstr>
      <vt:lpstr>PowerPoint Presentation</vt:lpstr>
      <vt:lpstr>Golgi Apparatus</vt:lpstr>
      <vt:lpstr>PowerPoint Presentation</vt:lpstr>
      <vt:lpstr>Lysosomes</vt:lpstr>
      <vt:lpstr>PowerPoint Presentation</vt:lpstr>
      <vt:lpstr>Vesicles</vt:lpstr>
      <vt:lpstr>How are the parts of the cell membrane made?</vt:lpstr>
      <vt:lpstr>How are the parts of the cell membrane made?</vt:lpstr>
      <vt:lpstr>How are the parts of the cell membrane made?</vt:lpstr>
      <vt:lpstr>How are the parts of the cell membrane made?</vt:lpstr>
      <vt:lpstr>How do proteins move around the cell, and out to the cell membrane?</vt:lpstr>
      <vt:lpstr>The Golgi Apparatus</vt:lpstr>
      <vt:lpstr>The Golgi Apparatus</vt:lpstr>
      <vt:lpstr>The Golgi Apparatus</vt:lpstr>
      <vt:lpstr>The Secretory Pathway</vt:lpstr>
      <vt:lpstr>Proteolytic Cleavage</vt:lpstr>
      <vt:lpstr>Amino Acid Structure</vt:lpstr>
      <vt:lpstr>Amino Acid Structure</vt:lpstr>
      <vt:lpstr>Amino Acid Structure</vt:lpstr>
      <vt:lpstr>R Groups</vt:lpstr>
      <vt:lpstr>Amino Acid Groups</vt:lpstr>
      <vt:lpstr>Acidic Amino Acids (COO-)</vt:lpstr>
      <vt:lpstr>Basic Amino Acids (NH2 /NH3+)</vt:lpstr>
      <vt:lpstr>Polar Amino Acids (OH)</vt:lpstr>
      <vt:lpstr>Hydrophobic Amino Acids (CH)</vt:lpstr>
      <vt:lpstr>Joining Amino Acids</vt:lpstr>
      <vt:lpstr>Protein Structure</vt:lpstr>
      <vt:lpstr>Primary Structure</vt:lpstr>
      <vt:lpstr>Secondary Structure</vt:lpstr>
      <vt:lpstr>Secondary Structure</vt:lpstr>
      <vt:lpstr>Tertiary Structure</vt:lpstr>
      <vt:lpstr>Tertiary Structure</vt:lpstr>
      <vt:lpstr>Quaternary Structure</vt:lpstr>
      <vt:lpstr>Prosthetic Groups</vt:lpstr>
      <vt:lpstr>Why are R groups important?</vt:lpstr>
      <vt:lpstr>Why are R groups important?</vt:lpstr>
      <vt:lpstr>Why are R groups important?</vt:lpstr>
      <vt:lpstr>Ligand</vt:lpstr>
      <vt:lpstr>How does ligand binding happen?</vt:lpstr>
      <vt:lpstr>How does ligand binding happen?</vt:lpstr>
      <vt:lpstr>Why do ligands bind?</vt:lpstr>
      <vt:lpstr>Enzymes and Ligands</vt:lpstr>
      <vt:lpstr>Induced Fit</vt:lpstr>
      <vt:lpstr>Enzyme Modulators</vt:lpstr>
      <vt:lpstr>Allosteric Enzymes</vt:lpstr>
      <vt:lpstr>Allosteric Enzymes</vt:lpstr>
      <vt:lpstr>Cooperativity</vt:lpstr>
      <vt:lpstr>Cooperativity</vt:lpstr>
      <vt:lpstr>Adding or Removing Phosphate</vt:lpstr>
      <vt:lpstr>Adding Phosphate</vt:lpstr>
      <vt:lpstr>Removing Phosphate</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Proteins and Membrane Structure</dc:title>
  <dc:creator>aaitken</dc:creator>
  <cp:lastModifiedBy>aaitken</cp:lastModifiedBy>
  <cp:revision>59</cp:revision>
  <cp:lastPrinted>2019-08-26T08:51:39Z</cp:lastPrinted>
  <dcterms:created xsi:type="dcterms:W3CDTF">2017-03-14T15:19:14Z</dcterms:created>
  <dcterms:modified xsi:type="dcterms:W3CDTF">2019-09-05T11:33:25Z</dcterms:modified>
</cp:coreProperties>
</file>