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62" r:id="rId4"/>
    <p:sldId id="263" r:id="rId5"/>
    <p:sldId id="261" r:id="rId6"/>
    <p:sldId id="258" r:id="rId7"/>
    <p:sldId id="265" r:id="rId8"/>
    <p:sldId id="266" r:id="rId9"/>
    <p:sldId id="267" r:id="rId10"/>
    <p:sldId id="268" r:id="rId11"/>
    <p:sldId id="269" r:id="rId12"/>
    <p:sldId id="259" r:id="rId13"/>
    <p:sldId id="270" r:id="rId14"/>
    <p:sldId id="271" r:id="rId15"/>
    <p:sldId id="272" r:id="rId16"/>
    <p:sldId id="273" r:id="rId17"/>
    <p:sldId id="274" r:id="rId18"/>
    <p:sldId id="275" r:id="rId19"/>
    <p:sldId id="276" r:id="rId20"/>
    <p:sldId id="277" r:id="rId21"/>
    <p:sldId id="264" r:id="rId22"/>
    <p:sldId id="278" r:id="rId23"/>
    <p:sldId id="279" r:id="rId24"/>
    <p:sldId id="260"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0A0B6B-737F-4852-9DF0-7A9CFC9E4125}" type="datetimeFigureOut">
              <a:rPr lang="en-GB" smtClean="0"/>
              <a:t>15/11/2019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AF6DD-CCB8-458B-854C-F92B4F67BDDC}" type="slidenum">
              <a:rPr lang="en-GB" smtClean="0"/>
              <a:t>‹#›</a:t>
            </a:fld>
            <a:endParaRPr lang="en-GB"/>
          </a:p>
        </p:txBody>
      </p:sp>
    </p:spTree>
    <p:extLst>
      <p:ext uri="{BB962C8B-B14F-4D97-AF65-F5344CB8AC3E}">
        <p14:creationId xmlns:p14="http://schemas.microsoft.com/office/powerpoint/2010/main" val="296649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9AF6DD-CCB8-458B-854C-F92B4F67BDDC}" type="slidenum">
              <a:rPr lang="en-GB" smtClean="0"/>
              <a:t>18</a:t>
            </a:fld>
            <a:endParaRPr lang="en-GB"/>
          </a:p>
        </p:txBody>
      </p:sp>
    </p:spTree>
    <p:extLst>
      <p:ext uri="{BB962C8B-B14F-4D97-AF65-F5344CB8AC3E}">
        <p14:creationId xmlns:p14="http://schemas.microsoft.com/office/powerpoint/2010/main" val="295485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22338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23515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4083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55022A-381F-4223-87E4-2AEB98E2A669}"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1047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5022A-381F-4223-87E4-2AEB98E2A669}"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343643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55022A-381F-4223-87E4-2AEB98E2A669}"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07214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55022A-381F-4223-87E4-2AEB98E2A669}" type="datetimeFigureOut">
              <a:rPr lang="en-GB" smtClean="0"/>
              <a:t>15/11/2019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5446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55022A-381F-4223-87E4-2AEB98E2A669}" type="datetimeFigureOut">
              <a:rPr lang="en-GB" smtClean="0"/>
              <a:t>15/11/2019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04499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5022A-381F-4223-87E4-2AEB98E2A669}" type="datetimeFigureOut">
              <a:rPr lang="en-GB" smtClean="0"/>
              <a:t>15/11/2019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21100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5022A-381F-4223-87E4-2AEB98E2A669}"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12094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5022A-381F-4223-87E4-2AEB98E2A669}"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EC996-B0DB-46E5-9047-B017E921A349}" type="slidenum">
              <a:rPr lang="en-GB" smtClean="0"/>
              <a:t>‹#›</a:t>
            </a:fld>
            <a:endParaRPr lang="en-GB"/>
          </a:p>
        </p:txBody>
      </p:sp>
    </p:spTree>
    <p:extLst>
      <p:ext uri="{BB962C8B-B14F-4D97-AF65-F5344CB8AC3E}">
        <p14:creationId xmlns:p14="http://schemas.microsoft.com/office/powerpoint/2010/main" val="404033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5022A-381F-4223-87E4-2AEB98E2A669}" type="datetimeFigureOut">
              <a:rPr lang="en-GB" smtClean="0"/>
              <a:t>15/11/2019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EC996-B0DB-46E5-9047-B017E921A349}" type="slidenum">
              <a:rPr lang="en-GB" smtClean="0"/>
              <a:t>‹#›</a:t>
            </a:fld>
            <a:endParaRPr lang="en-GB"/>
          </a:p>
        </p:txBody>
      </p:sp>
    </p:spTree>
    <p:extLst>
      <p:ext uri="{BB962C8B-B14F-4D97-AF65-F5344CB8AC3E}">
        <p14:creationId xmlns:p14="http://schemas.microsoft.com/office/powerpoint/2010/main" val="53877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rk.ac.uk/biology/intranet/health-safety/risk-assessments/#tab-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Lab Techniques for Biologists</a:t>
            </a:r>
            <a:endParaRPr lang="en-GB" dirty="0"/>
          </a:p>
        </p:txBody>
      </p:sp>
      <p:sp>
        <p:nvSpPr>
          <p:cNvPr id="3" name="Subtitle 2"/>
          <p:cNvSpPr>
            <a:spLocks noGrp="1"/>
          </p:cNvSpPr>
          <p:nvPr>
            <p:ph type="subTitle" idx="1"/>
          </p:nvPr>
        </p:nvSpPr>
        <p:spPr/>
        <p:txBody>
          <a:bodyPr/>
          <a:lstStyle/>
          <a:p>
            <a:r>
              <a:rPr lang="en-GB" dirty="0" smtClean="0"/>
              <a:t>Advanced Higher Biology Unit 1: Cells and Proteins</a:t>
            </a:r>
            <a:endParaRPr lang="en-GB" dirty="0"/>
          </a:p>
        </p:txBody>
      </p:sp>
    </p:spTree>
    <p:extLst>
      <p:ext uri="{BB962C8B-B14F-4D97-AF65-F5344CB8AC3E}">
        <p14:creationId xmlns:p14="http://schemas.microsoft.com/office/powerpoint/2010/main" val="3461550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Separating Proteins</a:t>
            </a:r>
            <a:endParaRPr lang="en-GB" dirty="0"/>
          </a:p>
        </p:txBody>
      </p:sp>
      <p:sp>
        <p:nvSpPr>
          <p:cNvPr id="6" name="Text Placeholder 5"/>
          <p:cNvSpPr>
            <a:spLocks noGrp="1"/>
          </p:cNvSpPr>
          <p:nvPr>
            <p:ph type="body" idx="1"/>
          </p:nvPr>
        </p:nvSpPr>
        <p:spPr/>
        <p:txBody>
          <a:bodyPr/>
          <a:lstStyle/>
          <a:p>
            <a:r>
              <a:rPr lang="en-GB" dirty="0" smtClean="0"/>
              <a:t>Gel Electrophoresis</a:t>
            </a:r>
            <a:endParaRPr lang="en-GB" dirty="0"/>
          </a:p>
        </p:txBody>
      </p:sp>
      <p:sp>
        <p:nvSpPr>
          <p:cNvPr id="7" name="Content Placeholder 6"/>
          <p:cNvSpPr>
            <a:spLocks noGrp="1"/>
          </p:cNvSpPr>
          <p:nvPr>
            <p:ph sz="half" idx="2"/>
          </p:nvPr>
        </p:nvSpPr>
        <p:spPr/>
        <p:txBody>
          <a:bodyPr/>
          <a:lstStyle/>
          <a:p>
            <a:endParaRPr lang="en-GB" dirty="0" smtClean="0"/>
          </a:p>
          <a:p>
            <a:r>
              <a:rPr lang="en-GB" dirty="0" smtClean="0"/>
              <a:t>Uses current flowing through a buffer to separate molecules by </a:t>
            </a:r>
            <a:r>
              <a:rPr lang="en-GB" b="1" dirty="0" smtClean="0"/>
              <a:t>size and charge</a:t>
            </a:r>
          </a:p>
          <a:p>
            <a:endParaRPr lang="en-GB" dirty="0"/>
          </a:p>
          <a:p>
            <a:r>
              <a:rPr lang="en-GB" dirty="0" smtClean="0"/>
              <a:t>Molecules are in their </a:t>
            </a:r>
            <a:r>
              <a:rPr lang="en-GB" b="1" dirty="0" smtClean="0"/>
              <a:t>folded</a:t>
            </a:r>
            <a:r>
              <a:rPr lang="en-GB" dirty="0" smtClean="0"/>
              <a:t> state (</a:t>
            </a:r>
            <a:r>
              <a:rPr lang="en-GB" b="1" dirty="0" smtClean="0"/>
              <a:t>native</a:t>
            </a:r>
            <a:r>
              <a:rPr lang="en-GB" dirty="0" smtClean="0"/>
              <a:t>)</a:t>
            </a:r>
            <a:endParaRPr lang="en-GB" dirty="0"/>
          </a:p>
        </p:txBody>
      </p:sp>
      <p:sp>
        <p:nvSpPr>
          <p:cNvPr id="8" name="Text Placeholder 7"/>
          <p:cNvSpPr>
            <a:spLocks noGrp="1"/>
          </p:cNvSpPr>
          <p:nvPr>
            <p:ph type="body" sz="quarter" idx="3"/>
          </p:nvPr>
        </p:nvSpPr>
        <p:spPr/>
        <p:txBody>
          <a:bodyPr/>
          <a:lstStyle/>
          <a:p>
            <a:r>
              <a:rPr lang="en-GB" dirty="0" smtClean="0"/>
              <a:t>SDS Page (a type of gel electrophoresis)</a:t>
            </a:r>
            <a:endParaRPr lang="en-GB" dirty="0"/>
          </a:p>
        </p:txBody>
      </p:sp>
      <p:sp>
        <p:nvSpPr>
          <p:cNvPr id="9" name="Content Placeholder 8"/>
          <p:cNvSpPr>
            <a:spLocks noGrp="1"/>
          </p:cNvSpPr>
          <p:nvPr>
            <p:ph sz="quarter" idx="4"/>
          </p:nvPr>
        </p:nvSpPr>
        <p:spPr/>
        <p:txBody>
          <a:bodyPr>
            <a:normAutofit fontScale="92500" lnSpcReduction="20000"/>
          </a:bodyPr>
          <a:lstStyle/>
          <a:p>
            <a:endParaRPr lang="en-GB" dirty="0" smtClean="0"/>
          </a:p>
          <a:p>
            <a:r>
              <a:rPr lang="en-GB" dirty="0" smtClean="0"/>
              <a:t>Uses current flowing through a buffer to separate molecules by </a:t>
            </a:r>
            <a:r>
              <a:rPr lang="en-GB" b="1" dirty="0" smtClean="0"/>
              <a:t>size alone.</a:t>
            </a:r>
          </a:p>
          <a:p>
            <a:endParaRPr lang="en-GB" dirty="0"/>
          </a:p>
          <a:p>
            <a:r>
              <a:rPr lang="en-GB" dirty="0" smtClean="0"/>
              <a:t>Molecules are in their </a:t>
            </a:r>
            <a:r>
              <a:rPr lang="en-GB" b="1" dirty="0" smtClean="0"/>
              <a:t>unfolded</a:t>
            </a:r>
            <a:r>
              <a:rPr lang="en-GB" dirty="0" smtClean="0"/>
              <a:t> state (</a:t>
            </a:r>
            <a:r>
              <a:rPr lang="en-GB" b="1" dirty="0" smtClean="0"/>
              <a:t>non-native</a:t>
            </a:r>
            <a:r>
              <a:rPr lang="en-GB" dirty="0" smtClean="0"/>
              <a:t>/denatured)</a:t>
            </a:r>
          </a:p>
          <a:p>
            <a:endParaRPr lang="en-GB" dirty="0"/>
          </a:p>
          <a:p>
            <a:r>
              <a:rPr lang="en-GB" dirty="0" smtClean="0"/>
              <a:t>This is done by heating the molecules with detergent.</a:t>
            </a:r>
            <a:endParaRPr lang="en-GB" dirty="0"/>
          </a:p>
        </p:txBody>
      </p:sp>
    </p:spTree>
    <p:extLst>
      <p:ext uri="{BB962C8B-B14F-4D97-AF65-F5344CB8AC3E}">
        <p14:creationId xmlns:p14="http://schemas.microsoft.com/office/powerpoint/2010/main" val="1805105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Isoelectric Point</a:t>
            </a:r>
            <a:endParaRPr lang="en-GB" dirty="0"/>
          </a:p>
        </p:txBody>
      </p:sp>
      <p:sp>
        <p:nvSpPr>
          <p:cNvPr id="13" name="Content Placeholder 12"/>
          <p:cNvSpPr>
            <a:spLocks noGrp="1"/>
          </p:cNvSpPr>
          <p:nvPr>
            <p:ph idx="1"/>
          </p:nvPr>
        </p:nvSpPr>
        <p:spPr/>
        <p:txBody>
          <a:bodyPr/>
          <a:lstStyle/>
          <a:p>
            <a:r>
              <a:rPr lang="en-GB" dirty="0" smtClean="0"/>
              <a:t>The pH at which a protein has NO CHARGE. It is in a neutral state and is neither positively nor negatively charged.</a:t>
            </a:r>
          </a:p>
          <a:p>
            <a:endParaRPr lang="en-GB" dirty="0"/>
          </a:p>
          <a:p>
            <a:r>
              <a:rPr lang="en-GB" dirty="0" smtClean="0"/>
              <a:t>Remember: proteins which are soluble will either be positive or negative.</a:t>
            </a:r>
          </a:p>
          <a:p>
            <a:endParaRPr lang="en-GB" dirty="0"/>
          </a:p>
          <a:p>
            <a:r>
              <a:rPr lang="en-GB" dirty="0" smtClean="0"/>
              <a:t>Proteins are insoluble at their ISOELECTRIC POINT. This means they will form a precipitate (solid). They will be able to separated from a solution of soluble proteins at this point.</a:t>
            </a:r>
            <a:endParaRPr lang="en-GB" dirty="0"/>
          </a:p>
        </p:txBody>
      </p:sp>
    </p:spTree>
    <p:extLst>
      <p:ext uri="{BB962C8B-B14F-4D97-AF65-F5344CB8AC3E}">
        <p14:creationId xmlns:p14="http://schemas.microsoft.com/office/powerpoint/2010/main" val="87628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Section 4: Antibody Techniques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a:bodyPr>
          <a:lstStyle/>
          <a:p>
            <a:r>
              <a:rPr lang="en-GB" dirty="0" smtClean="0"/>
              <a:t>Mandatory knowledge from the SQA Course Notes:</a:t>
            </a:r>
          </a:p>
          <a:p>
            <a:pPr lvl="1"/>
            <a:r>
              <a:rPr lang="en-GB" sz="2000" i="1" dirty="0" smtClean="0"/>
              <a:t>“Immunoassay techniques are used to detect and identify specific proteins. These techniques use stocks of antibodies with the same specificity, known as monoclonal antibodies. An antibody specific to the protein antigen is linked to a chemical label. Western blotting is a technique, used after SDS-PAGE electrophoresis. The separated proteins from the gel are transferred (blotted) onto a solid medium. The proteins can be identified using specific antibodies that have reporter enzymes attached.”</a:t>
            </a:r>
          </a:p>
          <a:p>
            <a:pPr lvl="1"/>
            <a:endParaRPr lang="en-GB" sz="2000" i="1" dirty="0" smtClean="0"/>
          </a:p>
          <a:p>
            <a:pPr lvl="1"/>
            <a:r>
              <a:rPr lang="en-GB" sz="2000" i="1" dirty="0" smtClean="0"/>
              <a:t>What is an immunoassay technique?</a:t>
            </a:r>
            <a:endParaRPr lang="en-GB" sz="2000" i="1" dirty="0"/>
          </a:p>
          <a:p>
            <a:pPr lvl="1"/>
            <a:r>
              <a:rPr lang="en-GB" sz="2000" i="1" dirty="0" smtClean="0"/>
              <a:t>How are serums containing antibodies harvested?</a:t>
            </a:r>
          </a:p>
          <a:p>
            <a:pPr lvl="1"/>
            <a:r>
              <a:rPr lang="en-GB" sz="2000" i="1" dirty="0" smtClean="0"/>
              <a:t>What is a polyclonal serum?</a:t>
            </a:r>
          </a:p>
          <a:p>
            <a:pPr lvl="1"/>
            <a:r>
              <a:rPr lang="en-GB" sz="2000" i="1" dirty="0" smtClean="0"/>
              <a:t>What are monoclonal antibodies and how are they produced?</a:t>
            </a:r>
          </a:p>
          <a:p>
            <a:pPr lvl="1"/>
            <a:r>
              <a:rPr lang="en-GB" sz="2000" i="1" dirty="0" smtClean="0"/>
              <a:t>Explain the process of ELISA</a:t>
            </a:r>
          </a:p>
          <a:p>
            <a:pPr lvl="1"/>
            <a:r>
              <a:rPr lang="en-GB" sz="2000" i="1" dirty="0" smtClean="0"/>
              <a:t>What is western blotting?</a:t>
            </a:r>
          </a:p>
          <a:p>
            <a:pPr lvl="1"/>
            <a:r>
              <a:rPr lang="en-GB" sz="2000" i="1" dirty="0" smtClean="0"/>
              <a:t>What is fluorescent-immunohistochemical staining?</a:t>
            </a:r>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14-15</a:t>
            </a:r>
            <a:endParaRPr lang="en-GB" sz="2800" b="1" dirty="0">
              <a:solidFill>
                <a:srgbClr val="FF0000"/>
              </a:solidFill>
            </a:endParaRPr>
          </a:p>
        </p:txBody>
      </p:sp>
    </p:spTree>
    <p:extLst>
      <p:ext uri="{BB962C8B-B14F-4D97-AF65-F5344CB8AC3E}">
        <p14:creationId xmlns:p14="http://schemas.microsoft.com/office/powerpoint/2010/main" val="4196618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immunoassay technique?</a:t>
            </a:r>
            <a:endParaRPr lang="en-GB" dirty="0"/>
          </a:p>
        </p:txBody>
      </p:sp>
      <p:sp>
        <p:nvSpPr>
          <p:cNvPr id="3" name="Content Placeholder 2"/>
          <p:cNvSpPr>
            <a:spLocks noGrp="1"/>
          </p:cNvSpPr>
          <p:nvPr>
            <p:ph idx="1"/>
          </p:nvPr>
        </p:nvSpPr>
        <p:spPr/>
        <p:txBody>
          <a:bodyPr/>
          <a:lstStyle/>
          <a:p>
            <a:r>
              <a:rPr lang="en-GB" dirty="0" smtClean="0"/>
              <a:t>Used in laboratory studies</a:t>
            </a:r>
          </a:p>
          <a:p>
            <a:r>
              <a:rPr lang="en-GB" dirty="0" smtClean="0"/>
              <a:t>Allows scientists to </a:t>
            </a:r>
            <a:r>
              <a:rPr lang="en-GB" b="1" dirty="0" smtClean="0"/>
              <a:t>detect</a:t>
            </a:r>
            <a:r>
              <a:rPr lang="en-GB" dirty="0" smtClean="0"/>
              <a:t> and </a:t>
            </a:r>
            <a:r>
              <a:rPr lang="en-GB" b="1" dirty="0" smtClean="0"/>
              <a:t>identify</a:t>
            </a:r>
            <a:r>
              <a:rPr lang="en-GB" dirty="0" smtClean="0"/>
              <a:t> specific proteins</a:t>
            </a:r>
          </a:p>
          <a:p>
            <a:r>
              <a:rPr lang="en-GB" dirty="0" smtClean="0"/>
              <a:t>There are a number of different immunoassay techniques, but they all rely on the same fact: each specific antibody binds to and inactivates specific antigens.</a:t>
            </a:r>
          </a:p>
          <a:p>
            <a:endParaRPr lang="en-GB" dirty="0"/>
          </a:p>
          <a:p>
            <a:r>
              <a:rPr lang="en-GB" dirty="0" smtClean="0"/>
              <a:t>This means that in a mixture of proteins, an antibody can bind to a specific antigen. This can be detected by different methods.</a:t>
            </a:r>
            <a:endParaRPr lang="en-GB" dirty="0"/>
          </a:p>
        </p:txBody>
      </p:sp>
    </p:spTree>
    <p:extLst>
      <p:ext uri="{BB962C8B-B14F-4D97-AF65-F5344CB8AC3E}">
        <p14:creationId xmlns:p14="http://schemas.microsoft.com/office/powerpoint/2010/main" val="13062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get a source of antibodies?</a:t>
            </a:r>
            <a:endParaRPr lang="en-GB" dirty="0"/>
          </a:p>
        </p:txBody>
      </p:sp>
      <p:sp>
        <p:nvSpPr>
          <p:cNvPr id="3" name="Content Placeholder 2"/>
          <p:cNvSpPr>
            <a:spLocks noGrp="1"/>
          </p:cNvSpPr>
          <p:nvPr>
            <p:ph idx="1"/>
          </p:nvPr>
        </p:nvSpPr>
        <p:spPr>
          <a:xfrm>
            <a:off x="838200" y="1496291"/>
            <a:ext cx="10515600" cy="4680672"/>
          </a:xfrm>
        </p:spPr>
        <p:txBody>
          <a:bodyPr>
            <a:normAutofit fontScale="92500" lnSpcReduction="10000"/>
          </a:bodyPr>
          <a:lstStyle/>
          <a:p>
            <a:r>
              <a:rPr lang="en-GB" dirty="0" smtClean="0"/>
              <a:t>A serum containing antibodies can be harvested from the blood of animals that have been exposed to a specific pathogen.</a:t>
            </a:r>
          </a:p>
          <a:p>
            <a:endParaRPr lang="en-GB" dirty="0"/>
          </a:p>
          <a:p>
            <a:r>
              <a:rPr lang="en-GB" dirty="0" smtClean="0"/>
              <a:t>The blood is then centrifuged and the antibodies are separated.</a:t>
            </a:r>
          </a:p>
          <a:p>
            <a:endParaRPr lang="en-GB" dirty="0"/>
          </a:p>
          <a:p>
            <a:r>
              <a:rPr lang="en-GB" dirty="0" smtClean="0"/>
              <a:t>A serum with many different antibodies in it is called </a:t>
            </a:r>
            <a:r>
              <a:rPr lang="en-GB" b="1" dirty="0" smtClean="0"/>
              <a:t>polyclonal</a:t>
            </a:r>
            <a:r>
              <a:rPr lang="en-GB" dirty="0" smtClean="0"/>
              <a:t>.</a:t>
            </a:r>
          </a:p>
          <a:p>
            <a:endParaRPr lang="en-GB" dirty="0"/>
          </a:p>
          <a:p>
            <a:r>
              <a:rPr lang="en-GB" dirty="0" smtClean="0"/>
              <a:t>To carry out immunoassay techniques, a stock of identical antibodies are required. This is called a </a:t>
            </a:r>
            <a:r>
              <a:rPr lang="en-GB" b="1" dirty="0" smtClean="0"/>
              <a:t>monoclonal</a:t>
            </a:r>
            <a:r>
              <a:rPr lang="en-GB" dirty="0" smtClean="0"/>
              <a:t> serum. This ensures that the antibodies will bind to exactly the same feature of the antigen. They are produced by growing a single line of lymphocytes, each secreting the same antibody.</a:t>
            </a:r>
            <a:endParaRPr lang="en-GB" dirty="0"/>
          </a:p>
        </p:txBody>
      </p:sp>
    </p:spTree>
    <p:extLst>
      <p:ext uri="{BB962C8B-B14F-4D97-AF65-F5344CB8AC3E}">
        <p14:creationId xmlns:p14="http://schemas.microsoft.com/office/powerpoint/2010/main" val="2330728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Immunoassay techniques using reporter enzymes</a:t>
            </a:r>
            <a:endParaRPr lang="en-GB" dirty="0"/>
          </a:p>
        </p:txBody>
      </p:sp>
      <p:sp>
        <p:nvSpPr>
          <p:cNvPr id="3" name="Content Placeholder 2"/>
          <p:cNvSpPr>
            <a:spLocks noGrp="1"/>
          </p:cNvSpPr>
          <p:nvPr>
            <p:ph idx="1"/>
          </p:nvPr>
        </p:nvSpPr>
        <p:spPr/>
        <p:txBody>
          <a:bodyPr/>
          <a:lstStyle/>
          <a:p>
            <a:r>
              <a:rPr lang="en-GB" dirty="0" smtClean="0"/>
              <a:t>A reporter enzyme is an enzyme that catalyses/causes a colour change. This makes it easy to see if a reaction has happened.</a:t>
            </a:r>
          </a:p>
          <a:p>
            <a:endParaRPr lang="en-GB" dirty="0"/>
          </a:p>
          <a:p>
            <a:r>
              <a:rPr lang="en-GB" dirty="0" smtClean="0"/>
              <a:t>ELISA is an immunoassay technique that uses reporter enzymes.</a:t>
            </a:r>
          </a:p>
          <a:p>
            <a:endParaRPr lang="en-GB" dirty="0"/>
          </a:p>
          <a:p>
            <a:r>
              <a:rPr lang="en-GB" dirty="0" smtClean="0"/>
              <a:t>Pregnancy testing kits use an immunoassay technique to change colour. Kits test for the presence of human chorionic gonadotrophin (HCG) which is a hormone </a:t>
            </a:r>
            <a:r>
              <a:rPr lang="en-GB" b="1" dirty="0" smtClean="0"/>
              <a:t>only</a:t>
            </a:r>
            <a:r>
              <a:rPr lang="en-GB" dirty="0" smtClean="0"/>
              <a:t> produced by the placenta.</a:t>
            </a:r>
          </a:p>
        </p:txBody>
      </p:sp>
    </p:spTree>
    <p:extLst>
      <p:ext uri="{BB962C8B-B14F-4D97-AF65-F5344CB8AC3E}">
        <p14:creationId xmlns:p14="http://schemas.microsoft.com/office/powerpoint/2010/main" val="1754695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ELISA</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Antibodies are attached to the bottom of a plastic well</a:t>
            </a:r>
          </a:p>
          <a:p>
            <a:pPr marL="514350" indent="-514350">
              <a:buFont typeface="+mj-lt"/>
              <a:buAutoNum type="arabicPeriod"/>
            </a:pPr>
            <a:r>
              <a:rPr lang="en-GB" dirty="0" smtClean="0"/>
              <a:t>A test sample is then added, and if the sample contains the specific antigen, it will bind to the antibody.</a:t>
            </a:r>
          </a:p>
          <a:p>
            <a:pPr marL="514350" indent="-514350">
              <a:buFont typeface="+mj-lt"/>
              <a:buAutoNum type="arabicPeriod"/>
            </a:pPr>
            <a:r>
              <a:rPr lang="en-GB" dirty="0" smtClean="0"/>
              <a:t>Next, a second antibody is added. This will bind only to the antigen. This antibody is enzyme-linked, which means a reporter enzyme is bound to the other side of it.</a:t>
            </a:r>
          </a:p>
          <a:p>
            <a:pPr marL="514350" indent="-514350">
              <a:buFont typeface="+mj-lt"/>
              <a:buAutoNum type="arabicPeriod"/>
            </a:pPr>
            <a:r>
              <a:rPr lang="en-GB" dirty="0" smtClean="0"/>
              <a:t>A solution containing the reporter enzyme’s substrate is added. This causes a colour change and will confirm that the protein is in the mixture.</a:t>
            </a:r>
            <a:endParaRPr lang="en-GB" dirty="0"/>
          </a:p>
        </p:txBody>
      </p:sp>
    </p:spTree>
    <p:extLst>
      <p:ext uri="{BB962C8B-B14F-4D97-AF65-F5344CB8AC3E}">
        <p14:creationId xmlns:p14="http://schemas.microsoft.com/office/powerpoint/2010/main" val="528620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does ELISA show us?</a:t>
            </a:r>
            <a:endParaRPr lang="en-GB" dirty="0"/>
          </a:p>
        </p:txBody>
      </p:sp>
      <p:sp>
        <p:nvSpPr>
          <p:cNvPr id="3" name="Content Placeholder 2"/>
          <p:cNvSpPr>
            <a:spLocks noGrp="1"/>
          </p:cNvSpPr>
          <p:nvPr>
            <p:ph idx="1"/>
          </p:nvPr>
        </p:nvSpPr>
        <p:spPr/>
        <p:txBody>
          <a:bodyPr/>
          <a:lstStyle/>
          <a:p>
            <a:r>
              <a:rPr lang="en-GB" dirty="0" smtClean="0"/>
              <a:t>When carrying out this ELISA experiment, a colour change will only occur if the protein we are looking for is present in the test sample at stage 2.</a:t>
            </a:r>
          </a:p>
          <a:p>
            <a:endParaRPr lang="en-GB" dirty="0"/>
          </a:p>
          <a:p>
            <a:r>
              <a:rPr lang="en-GB" dirty="0" smtClean="0"/>
              <a:t>If it isn’t there, enzyme-linked antibodies will not join, a substrate will not join to the reporter enzyme and a colour change will not be observed.</a:t>
            </a:r>
          </a:p>
          <a:p>
            <a:endParaRPr lang="en-GB" dirty="0"/>
          </a:p>
          <a:p>
            <a:pPr marL="0" indent="0">
              <a:buNone/>
            </a:pPr>
            <a:endParaRPr lang="en-GB" dirty="0"/>
          </a:p>
        </p:txBody>
      </p:sp>
    </p:spTree>
    <p:extLst>
      <p:ext uri="{BB962C8B-B14F-4D97-AF65-F5344CB8AC3E}">
        <p14:creationId xmlns:p14="http://schemas.microsoft.com/office/powerpoint/2010/main" val="18450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725" y="53182"/>
            <a:ext cx="7403275" cy="881784"/>
          </a:xfrm>
        </p:spPr>
        <p:txBody>
          <a:bodyPr/>
          <a:lstStyle/>
          <a:p>
            <a:r>
              <a:rPr lang="en-GB" sz="4000" b="1" dirty="0" smtClean="0">
                <a:solidFill>
                  <a:srgbClr val="0070C0"/>
                </a:solidFill>
              </a:rPr>
              <a:t>Example: Pregnancy Testing Kits</a:t>
            </a:r>
            <a:endParaRPr lang="en-GB" sz="4000" b="1" dirty="0">
              <a:solidFill>
                <a:srgbClr val="0070C0"/>
              </a:solidFill>
            </a:endParaRPr>
          </a:p>
        </p:txBody>
      </p:sp>
      <p:sp>
        <p:nvSpPr>
          <p:cNvPr id="4" name="TextBox 3"/>
          <p:cNvSpPr txBox="1"/>
          <p:nvPr/>
        </p:nvSpPr>
        <p:spPr>
          <a:xfrm>
            <a:off x="178129" y="237506"/>
            <a:ext cx="2458192" cy="646331"/>
          </a:xfrm>
          <a:prstGeom prst="rect">
            <a:avLst/>
          </a:prstGeom>
          <a:noFill/>
        </p:spPr>
        <p:txBody>
          <a:bodyPr wrap="square" rtlCol="0">
            <a:spAutoFit/>
          </a:bodyPr>
          <a:lstStyle/>
          <a:p>
            <a:pPr algn="ctr"/>
            <a:r>
              <a:rPr lang="en-GB" dirty="0" smtClean="0"/>
              <a:t>Testing “stick” has antibodies on it.</a:t>
            </a:r>
            <a:endParaRPr lang="en-GB" dirty="0"/>
          </a:p>
        </p:txBody>
      </p:sp>
      <p:sp>
        <p:nvSpPr>
          <p:cNvPr id="5" name="TextBox 4"/>
          <p:cNvSpPr txBox="1"/>
          <p:nvPr/>
        </p:nvSpPr>
        <p:spPr>
          <a:xfrm>
            <a:off x="1914896" y="1314479"/>
            <a:ext cx="2458192" cy="400110"/>
          </a:xfrm>
          <a:prstGeom prst="rect">
            <a:avLst/>
          </a:prstGeom>
          <a:noFill/>
        </p:spPr>
        <p:txBody>
          <a:bodyPr wrap="square" rtlCol="0">
            <a:spAutoFit/>
          </a:bodyPr>
          <a:lstStyle/>
          <a:p>
            <a:pPr algn="ctr"/>
            <a:r>
              <a:rPr lang="en-GB" sz="2000" dirty="0" smtClean="0"/>
              <a:t>Test sample is added</a:t>
            </a:r>
            <a:endParaRPr lang="en-GB" sz="2000" dirty="0"/>
          </a:p>
        </p:txBody>
      </p:sp>
      <p:sp>
        <p:nvSpPr>
          <p:cNvPr id="6" name="TextBox 5"/>
          <p:cNvSpPr txBox="1"/>
          <p:nvPr/>
        </p:nvSpPr>
        <p:spPr>
          <a:xfrm>
            <a:off x="285008" y="4368964"/>
            <a:ext cx="3250869" cy="707886"/>
          </a:xfrm>
          <a:prstGeom prst="rect">
            <a:avLst/>
          </a:prstGeom>
          <a:noFill/>
        </p:spPr>
        <p:txBody>
          <a:bodyPr wrap="square" rtlCol="0">
            <a:spAutoFit/>
          </a:bodyPr>
          <a:lstStyle/>
          <a:p>
            <a:pPr algn="ctr"/>
            <a:r>
              <a:rPr lang="en-GB" sz="2000" dirty="0" smtClean="0"/>
              <a:t>Enzyme-linked antibody in the stick bind to HCG antigen</a:t>
            </a:r>
            <a:endParaRPr lang="en-GB" sz="2000" dirty="0"/>
          </a:p>
        </p:txBody>
      </p:sp>
      <p:sp>
        <p:nvSpPr>
          <p:cNvPr id="7" name="TextBox 6"/>
          <p:cNvSpPr txBox="1"/>
          <p:nvPr/>
        </p:nvSpPr>
        <p:spPr>
          <a:xfrm>
            <a:off x="4825092" y="1137215"/>
            <a:ext cx="2787237" cy="1015663"/>
          </a:xfrm>
          <a:prstGeom prst="rect">
            <a:avLst/>
          </a:prstGeom>
          <a:noFill/>
        </p:spPr>
        <p:txBody>
          <a:bodyPr wrap="square" rtlCol="0">
            <a:spAutoFit/>
          </a:bodyPr>
          <a:lstStyle/>
          <a:p>
            <a:pPr algn="ctr"/>
            <a:r>
              <a:rPr lang="en-GB" sz="2000" dirty="0" smtClean="0"/>
              <a:t>Sample does not contain HCG hormone and it’s antigen</a:t>
            </a:r>
            <a:endParaRPr lang="en-GB" sz="2000" dirty="0"/>
          </a:p>
        </p:txBody>
      </p:sp>
      <p:sp>
        <p:nvSpPr>
          <p:cNvPr id="8" name="TextBox 7"/>
          <p:cNvSpPr txBox="1"/>
          <p:nvPr/>
        </p:nvSpPr>
        <p:spPr>
          <a:xfrm>
            <a:off x="65313" y="2338931"/>
            <a:ext cx="2832266" cy="707886"/>
          </a:xfrm>
          <a:prstGeom prst="rect">
            <a:avLst/>
          </a:prstGeom>
          <a:noFill/>
        </p:spPr>
        <p:txBody>
          <a:bodyPr wrap="square" rtlCol="0">
            <a:spAutoFit/>
          </a:bodyPr>
          <a:lstStyle/>
          <a:p>
            <a:pPr algn="ctr"/>
            <a:r>
              <a:rPr lang="en-GB" sz="2000" dirty="0" smtClean="0"/>
              <a:t>Sample contains HCG hormone and it’s antigen</a:t>
            </a:r>
            <a:endParaRPr lang="en-GB" sz="2000" dirty="0"/>
          </a:p>
        </p:txBody>
      </p:sp>
      <p:sp>
        <p:nvSpPr>
          <p:cNvPr id="9" name="TextBox 8"/>
          <p:cNvSpPr txBox="1"/>
          <p:nvPr/>
        </p:nvSpPr>
        <p:spPr>
          <a:xfrm>
            <a:off x="8007925" y="1137215"/>
            <a:ext cx="3875315" cy="1015663"/>
          </a:xfrm>
          <a:prstGeom prst="rect">
            <a:avLst/>
          </a:prstGeom>
          <a:noFill/>
        </p:spPr>
        <p:txBody>
          <a:bodyPr wrap="square" rtlCol="0">
            <a:spAutoFit/>
          </a:bodyPr>
          <a:lstStyle/>
          <a:p>
            <a:pPr algn="ctr"/>
            <a:r>
              <a:rPr lang="en-GB" sz="2000" dirty="0" smtClean="0"/>
              <a:t>Enzyme-linked antibody in the stick do not bind to HCG antigen (because it isn’t there)</a:t>
            </a:r>
            <a:endParaRPr lang="en-GB" sz="2000" dirty="0"/>
          </a:p>
        </p:txBody>
      </p:sp>
      <p:sp>
        <p:nvSpPr>
          <p:cNvPr id="10" name="TextBox 9"/>
          <p:cNvSpPr txBox="1"/>
          <p:nvPr/>
        </p:nvSpPr>
        <p:spPr>
          <a:xfrm>
            <a:off x="1976251" y="5673059"/>
            <a:ext cx="3119251" cy="707886"/>
          </a:xfrm>
          <a:prstGeom prst="rect">
            <a:avLst/>
          </a:prstGeom>
          <a:noFill/>
        </p:spPr>
        <p:txBody>
          <a:bodyPr wrap="square" rtlCol="0">
            <a:spAutoFit/>
          </a:bodyPr>
          <a:lstStyle/>
          <a:p>
            <a:pPr algn="ctr"/>
            <a:r>
              <a:rPr lang="en-GB" sz="2000" dirty="0" smtClean="0"/>
              <a:t>Substrate in the stick binds to enzyme-linked antibody</a:t>
            </a:r>
            <a:endParaRPr lang="en-GB" sz="2000" dirty="0"/>
          </a:p>
        </p:txBody>
      </p:sp>
      <p:sp>
        <p:nvSpPr>
          <p:cNvPr id="11" name="TextBox 10"/>
          <p:cNvSpPr txBox="1"/>
          <p:nvPr/>
        </p:nvSpPr>
        <p:spPr>
          <a:xfrm>
            <a:off x="8668987" y="3370792"/>
            <a:ext cx="3214253" cy="1323439"/>
          </a:xfrm>
          <a:prstGeom prst="rect">
            <a:avLst/>
          </a:prstGeom>
          <a:noFill/>
        </p:spPr>
        <p:txBody>
          <a:bodyPr wrap="square" rtlCol="0">
            <a:spAutoFit/>
          </a:bodyPr>
          <a:lstStyle/>
          <a:p>
            <a:pPr algn="ctr"/>
            <a:r>
              <a:rPr lang="en-GB" sz="2000" dirty="0" smtClean="0"/>
              <a:t>Substrate in the stick does not bind to enzyme-linked antibody (because it’s not there)</a:t>
            </a:r>
            <a:endParaRPr lang="en-GB" sz="2000" dirty="0"/>
          </a:p>
        </p:txBody>
      </p:sp>
      <p:sp>
        <p:nvSpPr>
          <p:cNvPr id="12" name="TextBox 11"/>
          <p:cNvSpPr txBox="1"/>
          <p:nvPr/>
        </p:nvSpPr>
        <p:spPr>
          <a:xfrm>
            <a:off x="5631573" y="5673059"/>
            <a:ext cx="3348842" cy="707886"/>
          </a:xfrm>
          <a:prstGeom prst="rect">
            <a:avLst/>
          </a:prstGeom>
          <a:noFill/>
        </p:spPr>
        <p:txBody>
          <a:bodyPr wrap="square" rtlCol="0">
            <a:spAutoFit/>
          </a:bodyPr>
          <a:lstStyle/>
          <a:p>
            <a:pPr algn="ctr"/>
            <a:r>
              <a:rPr lang="en-GB" sz="2000" dirty="0" smtClean="0"/>
              <a:t>Colour change occurs (thanks to reporter enzyme)</a:t>
            </a:r>
            <a:endParaRPr lang="en-GB" sz="2000" dirty="0"/>
          </a:p>
        </p:txBody>
      </p:sp>
      <p:sp>
        <p:nvSpPr>
          <p:cNvPr id="13" name="TextBox 12"/>
          <p:cNvSpPr txBox="1"/>
          <p:nvPr/>
        </p:nvSpPr>
        <p:spPr>
          <a:xfrm>
            <a:off x="9425048" y="5319116"/>
            <a:ext cx="2458192" cy="707886"/>
          </a:xfrm>
          <a:prstGeom prst="rect">
            <a:avLst/>
          </a:prstGeom>
          <a:noFill/>
        </p:spPr>
        <p:txBody>
          <a:bodyPr wrap="square" rtlCol="0">
            <a:spAutoFit/>
          </a:bodyPr>
          <a:lstStyle/>
          <a:p>
            <a:pPr algn="ctr"/>
            <a:r>
              <a:rPr lang="en-GB" sz="2000" dirty="0" smtClean="0"/>
              <a:t>Colour change does not occur</a:t>
            </a:r>
            <a:endParaRPr lang="en-GB" sz="2000" dirty="0"/>
          </a:p>
        </p:txBody>
      </p:sp>
      <p:sp>
        <p:nvSpPr>
          <p:cNvPr id="14" name="Rectangle 13"/>
          <p:cNvSpPr/>
          <p:nvPr/>
        </p:nvSpPr>
        <p:spPr>
          <a:xfrm>
            <a:off x="5744090" y="6245492"/>
            <a:ext cx="3123808" cy="584775"/>
          </a:xfrm>
          <a:prstGeom prst="rect">
            <a:avLst/>
          </a:prstGeom>
          <a:noFill/>
        </p:spPr>
        <p:txBody>
          <a:bodyPr wrap="square" lIns="91440" tIns="45720" rIns="91440" bIns="45720">
            <a:spAutoFit/>
          </a:bodyPr>
          <a:lstStyle/>
          <a:p>
            <a:pPr algn="ctr"/>
            <a:r>
              <a:rPr lang="en-US" sz="3200" b="0" cap="none" spc="0" dirty="0" smtClean="0">
                <a:ln w="0"/>
                <a:solidFill>
                  <a:schemeClr val="accent1"/>
                </a:solidFill>
                <a:effectLst>
                  <a:outerShdw blurRad="38100" dist="25400" dir="5400000" algn="ctr" rotWithShape="0">
                    <a:srgbClr val="6E747A">
                      <a:alpha val="43000"/>
                    </a:srgbClr>
                  </a:outerShdw>
                </a:effectLst>
              </a:rPr>
              <a:t>Shows: Pregnant</a:t>
            </a:r>
            <a:endParaRPr lang="en-US" sz="3200" b="0" cap="none" spc="0" dirty="0">
              <a:ln w="0"/>
              <a:solidFill>
                <a:schemeClr val="accent1"/>
              </a:solidFill>
              <a:effectLst>
                <a:outerShdw blurRad="38100" dist="25400" dir="5400000" algn="ctr" rotWithShape="0">
                  <a:srgbClr val="6E747A">
                    <a:alpha val="43000"/>
                  </a:srgbClr>
                </a:outerShdw>
              </a:effectLst>
            </a:endParaRPr>
          </a:p>
        </p:txBody>
      </p:sp>
      <p:sp>
        <p:nvSpPr>
          <p:cNvPr id="15" name="Rectangle 14"/>
          <p:cNvSpPr/>
          <p:nvPr/>
        </p:nvSpPr>
        <p:spPr>
          <a:xfrm>
            <a:off x="9288482" y="5933856"/>
            <a:ext cx="2731324" cy="954107"/>
          </a:xfrm>
          <a:prstGeom prst="rect">
            <a:avLst/>
          </a:prstGeom>
          <a:noFill/>
        </p:spPr>
        <p:txBody>
          <a:bodyPr wrap="square" lIns="91440" tIns="45720" rIns="91440" bIns="45720">
            <a:spAutoFit/>
          </a:bodyPr>
          <a:lstStyle/>
          <a:p>
            <a:pPr algn="ctr"/>
            <a:r>
              <a:rPr lang="en-US" sz="2800" b="0" cap="none" spc="0" dirty="0" smtClean="0">
                <a:ln w="0"/>
                <a:solidFill>
                  <a:schemeClr val="accent1"/>
                </a:solidFill>
                <a:effectLst>
                  <a:outerShdw blurRad="38100" dist="25400" dir="5400000" algn="ctr" rotWithShape="0">
                    <a:srgbClr val="6E747A">
                      <a:alpha val="43000"/>
                    </a:srgbClr>
                  </a:outerShdw>
                </a:effectLst>
              </a:rPr>
              <a:t>Shows: </a:t>
            </a:r>
          </a:p>
          <a:p>
            <a:pPr algn="ctr"/>
            <a:r>
              <a:rPr lang="en-US" sz="2800" b="0" cap="none" spc="0" dirty="0" smtClean="0">
                <a:ln w="0"/>
                <a:solidFill>
                  <a:schemeClr val="accent1"/>
                </a:solidFill>
                <a:effectLst>
                  <a:outerShdw blurRad="38100" dist="25400" dir="5400000" algn="ctr" rotWithShape="0">
                    <a:srgbClr val="6E747A">
                      <a:alpha val="43000"/>
                    </a:srgbClr>
                  </a:outerShdw>
                </a:effectLst>
              </a:rPr>
              <a:t>Not Pregnant</a:t>
            </a:r>
            <a:endParaRPr lang="en-US" sz="2800" b="0" cap="none" spc="0" dirty="0">
              <a:ln w="0"/>
              <a:solidFill>
                <a:schemeClr val="accent1"/>
              </a:solidFill>
              <a:effectLst>
                <a:outerShdw blurRad="38100" dist="25400" dir="5400000" algn="ctr" rotWithShape="0">
                  <a:srgbClr val="6E747A">
                    <a:alpha val="43000"/>
                  </a:srgbClr>
                </a:outerShdw>
              </a:effectLst>
            </a:endParaRPr>
          </a:p>
        </p:txBody>
      </p:sp>
      <p:cxnSp>
        <p:nvCxnSpPr>
          <p:cNvPr id="18" name="Straight Arrow Connector 17"/>
          <p:cNvCxnSpPr/>
          <p:nvPr/>
        </p:nvCxnSpPr>
        <p:spPr>
          <a:xfrm>
            <a:off x="1033153" y="855828"/>
            <a:ext cx="855024" cy="48666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816925" y="1850771"/>
            <a:ext cx="899555" cy="5147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325030" y="1531175"/>
            <a:ext cx="604528"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481446" y="3087535"/>
            <a:ext cx="6310" cy="128142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612330" y="1714589"/>
            <a:ext cx="72414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0153403" y="2134578"/>
            <a:ext cx="17316" cy="113113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289463" y="5111968"/>
            <a:ext cx="800594" cy="56109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379034" y="4694231"/>
            <a:ext cx="16326" cy="6147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009109" y="6245492"/>
            <a:ext cx="622464" cy="220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p:nvPicPr>
        <p:blipFill>
          <a:blip r:embed="rId3"/>
          <a:stretch>
            <a:fillRect/>
          </a:stretch>
        </p:blipFill>
        <p:spPr>
          <a:xfrm>
            <a:off x="4127452" y="2522270"/>
            <a:ext cx="3649414" cy="2568407"/>
          </a:xfrm>
          <a:prstGeom prst="rect">
            <a:avLst/>
          </a:prstGeom>
        </p:spPr>
      </p:pic>
    </p:spTree>
    <p:extLst>
      <p:ext uri="{BB962C8B-B14F-4D97-AF65-F5344CB8AC3E}">
        <p14:creationId xmlns:p14="http://schemas.microsoft.com/office/powerpoint/2010/main" val="2056051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ELISA: Problems</a:t>
            </a:r>
            <a:endParaRPr lang="en-GB" dirty="0"/>
          </a:p>
        </p:txBody>
      </p:sp>
      <p:sp>
        <p:nvSpPr>
          <p:cNvPr id="3" name="Content Placeholder 2"/>
          <p:cNvSpPr>
            <a:spLocks noGrp="1"/>
          </p:cNvSpPr>
          <p:nvPr>
            <p:ph idx="1"/>
          </p:nvPr>
        </p:nvSpPr>
        <p:spPr/>
        <p:txBody>
          <a:bodyPr/>
          <a:lstStyle/>
          <a:p>
            <a:r>
              <a:rPr lang="en-GB" dirty="0" smtClean="0"/>
              <a:t>The biggest problem with ELISA is a false positive being shown.</a:t>
            </a:r>
          </a:p>
          <a:p>
            <a:endParaRPr lang="en-GB" dirty="0" smtClean="0"/>
          </a:p>
          <a:p>
            <a:r>
              <a:rPr lang="en-GB" dirty="0" smtClean="0"/>
              <a:t>To ensure that this does not happen in the lab, the test wells are thoroughly washed between each stage.</a:t>
            </a:r>
            <a:endParaRPr lang="en-GB" dirty="0"/>
          </a:p>
        </p:txBody>
      </p:sp>
    </p:spTree>
    <p:extLst>
      <p:ext uri="{BB962C8B-B14F-4D97-AF65-F5344CB8AC3E}">
        <p14:creationId xmlns:p14="http://schemas.microsoft.com/office/powerpoint/2010/main" val="38964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Section 1: Health and Safety</a:t>
            </a:r>
            <a:endParaRPr lang="en-GB" dirty="0">
              <a:solidFill>
                <a:srgbClr val="FF0000"/>
              </a:solidFill>
            </a:endParaRPr>
          </a:p>
        </p:txBody>
      </p:sp>
      <p:sp>
        <p:nvSpPr>
          <p:cNvPr id="3" name="Content Placeholder 2"/>
          <p:cNvSpPr>
            <a:spLocks noGrp="1"/>
          </p:cNvSpPr>
          <p:nvPr>
            <p:ph idx="1"/>
          </p:nvPr>
        </p:nvSpPr>
        <p:spPr>
          <a:xfrm>
            <a:off x="838200" y="1469036"/>
            <a:ext cx="10515600" cy="5081666"/>
          </a:xfrm>
        </p:spPr>
        <p:txBody>
          <a:bodyPr>
            <a:normAutofit lnSpcReduction="10000"/>
          </a:bodyPr>
          <a:lstStyle/>
          <a:p>
            <a:r>
              <a:rPr lang="en-GB" dirty="0" smtClean="0"/>
              <a:t>Mandatory knowledge from the SQA Course Notes:</a:t>
            </a:r>
          </a:p>
          <a:p>
            <a:pPr lvl="1"/>
            <a:r>
              <a:rPr lang="en-GB" i="1" dirty="0" smtClean="0"/>
              <a:t>“Substances, organisms and equipment in a laboratory can present a hazard. Hazard, risk and control of risk in the lab by risk assessment.”</a:t>
            </a:r>
          </a:p>
          <a:p>
            <a:pPr marL="0" indent="0">
              <a:buNone/>
            </a:pPr>
            <a:endParaRPr lang="en-GB" i="1" dirty="0" smtClean="0"/>
          </a:p>
          <a:p>
            <a:r>
              <a:rPr lang="en-GB" i="1" dirty="0" smtClean="0"/>
              <a:t>Hazards in the lab: toxic chemicals, corrosive chemicals, heat, flammable substances, pathogenic organisms and mechanical equipment.</a:t>
            </a:r>
            <a:endParaRPr lang="en-GB" i="1" dirty="0"/>
          </a:p>
          <a:p>
            <a:r>
              <a:rPr lang="en-GB" i="1" dirty="0" smtClean="0">
                <a:solidFill>
                  <a:srgbClr val="FF0000"/>
                </a:solidFill>
              </a:rPr>
              <a:t>Risk is the likelihood of harm arising from exposure to a hazard</a:t>
            </a:r>
          </a:p>
          <a:p>
            <a:r>
              <a:rPr lang="en-GB" i="1" dirty="0" smtClean="0">
                <a:solidFill>
                  <a:srgbClr val="FF0000"/>
                </a:solidFill>
              </a:rPr>
              <a:t>A risk assessment involves identifying control measures to minimise the risk.</a:t>
            </a:r>
          </a:p>
          <a:p>
            <a:r>
              <a:rPr lang="en-GB" i="1" dirty="0" smtClean="0">
                <a:solidFill>
                  <a:srgbClr val="FF0000"/>
                </a:solidFill>
              </a:rPr>
              <a:t>Control measures include using appropriate handling techniques, protective clothing, protective equipment and aseptic technique.</a:t>
            </a:r>
            <a:endParaRPr lang="en-GB" i="1" dirty="0">
              <a:solidFill>
                <a:srgbClr val="FF0000"/>
              </a:solidFill>
            </a:endParaRPr>
          </a:p>
        </p:txBody>
      </p:sp>
    </p:spTree>
    <p:extLst>
      <p:ext uri="{BB962C8B-B14F-4D97-AF65-F5344CB8AC3E}">
        <p14:creationId xmlns:p14="http://schemas.microsoft.com/office/powerpoint/2010/main" val="967268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Western Blotting</a:t>
            </a:r>
            <a:endParaRPr lang="en-GB" dirty="0"/>
          </a:p>
        </p:txBody>
      </p:sp>
      <p:sp>
        <p:nvSpPr>
          <p:cNvPr id="3" name="Content Placeholder 2"/>
          <p:cNvSpPr>
            <a:spLocks noGrp="1"/>
          </p:cNvSpPr>
          <p:nvPr>
            <p:ph idx="1"/>
          </p:nvPr>
        </p:nvSpPr>
        <p:spPr>
          <a:xfrm>
            <a:off x="838200" y="1825625"/>
            <a:ext cx="6595753" cy="4351338"/>
          </a:xfrm>
        </p:spPr>
        <p:txBody>
          <a:bodyPr>
            <a:normAutofit fontScale="92500" lnSpcReduction="20000"/>
          </a:bodyPr>
          <a:lstStyle/>
          <a:p>
            <a:r>
              <a:rPr lang="en-GB" dirty="0" smtClean="0"/>
              <a:t>Western blotting is a technique used after SDS-Page.</a:t>
            </a:r>
          </a:p>
          <a:p>
            <a:r>
              <a:rPr lang="en-GB" dirty="0" smtClean="0"/>
              <a:t>Remember, SDS-page separates proteins by their size!</a:t>
            </a:r>
          </a:p>
          <a:p>
            <a:endParaRPr lang="en-GB" dirty="0"/>
          </a:p>
          <a:p>
            <a:r>
              <a:rPr lang="en-GB" dirty="0" smtClean="0"/>
              <a:t>Once proteins are separated, the gel is transferred (blotted) onto a solid medium (usually thin film like photography film). </a:t>
            </a:r>
          </a:p>
          <a:p>
            <a:endParaRPr lang="en-GB" dirty="0" smtClean="0"/>
          </a:p>
          <a:p>
            <a:r>
              <a:rPr lang="en-GB" dirty="0" smtClean="0"/>
              <a:t>Specific proteins can then be identified by adding an antibody that has a reporter enzyme attached, then adding the enzymes substrate, causing a colour change.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3953" y="1690688"/>
            <a:ext cx="4366169" cy="4486275"/>
          </a:xfrm>
          <a:prstGeom prst="rect">
            <a:avLst/>
          </a:prstGeom>
        </p:spPr>
      </p:pic>
    </p:spTree>
    <p:extLst>
      <p:ext uri="{BB962C8B-B14F-4D97-AF65-F5344CB8AC3E}">
        <p14:creationId xmlns:p14="http://schemas.microsoft.com/office/powerpoint/2010/main" val="4146988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Section 5: Microscopy</a:t>
            </a:r>
            <a:endParaRPr lang="en-GB" dirty="0">
              <a:solidFill>
                <a:srgbClr val="FF0000"/>
              </a:solidFill>
            </a:endParaRPr>
          </a:p>
        </p:txBody>
      </p:sp>
      <p:sp>
        <p:nvSpPr>
          <p:cNvPr id="3" name="Content Placeholder 2"/>
          <p:cNvSpPr>
            <a:spLocks noGrp="1"/>
          </p:cNvSpPr>
          <p:nvPr>
            <p:ph idx="1"/>
          </p:nvPr>
        </p:nvSpPr>
        <p:spPr>
          <a:xfrm>
            <a:off x="838200" y="1573966"/>
            <a:ext cx="9819807" cy="4976735"/>
          </a:xfrm>
        </p:spPr>
        <p:txBody>
          <a:bodyPr>
            <a:normAutofit/>
          </a:bodyPr>
          <a:lstStyle/>
          <a:p>
            <a:r>
              <a:rPr lang="en-GB" dirty="0" smtClean="0"/>
              <a:t>Mandatory knowledge from the SQA Course Notes:</a:t>
            </a:r>
          </a:p>
          <a:p>
            <a:endParaRPr lang="en-GB" dirty="0" smtClean="0"/>
          </a:p>
          <a:p>
            <a:pPr lvl="1" algn="just"/>
            <a:r>
              <a:rPr lang="en-GB" sz="2800" i="1" dirty="0" smtClean="0"/>
              <a:t>“Bright field microscopy is commonly used to observe whole organisms, parts of organisms, thin sections of dissected tissue or individual cells. Fluorescence microscopy uses specific fluorescent labels to bind to and visualise certain molecules or structures within cells or tissues.”</a:t>
            </a:r>
          </a:p>
          <a:p>
            <a:pPr lvl="1"/>
            <a:endParaRPr lang="en-GB" sz="2000" i="1" dirty="0"/>
          </a:p>
        </p:txBody>
      </p:sp>
    </p:spTree>
    <p:extLst>
      <p:ext uri="{BB962C8B-B14F-4D97-AF65-F5344CB8AC3E}">
        <p14:creationId xmlns:p14="http://schemas.microsoft.com/office/powerpoint/2010/main" val="1830122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Fluorescent-immunohistochemical staining</a:t>
            </a:r>
            <a:endParaRPr lang="en-GB" dirty="0"/>
          </a:p>
        </p:txBody>
      </p:sp>
      <p:sp>
        <p:nvSpPr>
          <p:cNvPr id="3" name="Content Placeholder 2"/>
          <p:cNvSpPr>
            <a:spLocks noGrp="1"/>
          </p:cNvSpPr>
          <p:nvPr>
            <p:ph idx="1"/>
          </p:nvPr>
        </p:nvSpPr>
        <p:spPr/>
        <p:txBody>
          <a:bodyPr/>
          <a:lstStyle/>
          <a:p>
            <a:r>
              <a:rPr lang="en-GB" dirty="0" smtClean="0"/>
              <a:t>A way of looking at where specific cellular components are in </a:t>
            </a:r>
            <a:r>
              <a:rPr lang="en-GB" b="1" dirty="0" smtClean="0"/>
              <a:t>live</a:t>
            </a:r>
            <a:r>
              <a:rPr lang="en-GB" dirty="0" smtClean="0"/>
              <a:t> cells</a:t>
            </a:r>
          </a:p>
          <a:p>
            <a:endParaRPr lang="en-GB" dirty="0"/>
          </a:p>
          <a:p>
            <a:r>
              <a:rPr lang="en-GB" dirty="0"/>
              <a:t>Fluorescence microscopy uses specific fluorescent labels to bind to and visualise certain molecules or structures within cells or </a:t>
            </a:r>
            <a:r>
              <a:rPr lang="en-GB" dirty="0" smtClean="0"/>
              <a:t>tissues. These labels are antibodies, which are fluorescent.</a:t>
            </a:r>
            <a:endParaRPr lang="en-GB" dirty="0"/>
          </a:p>
          <a:p>
            <a:endParaRPr lang="en-GB" dirty="0"/>
          </a:p>
        </p:txBody>
      </p:sp>
    </p:spTree>
    <p:extLst>
      <p:ext uri="{BB962C8B-B14F-4D97-AF65-F5344CB8AC3E}">
        <p14:creationId xmlns:p14="http://schemas.microsoft.com/office/powerpoint/2010/main" val="227409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Bright Field Microscopy</a:t>
            </a:r>
            <a:endParaRPr lang="en-GB" dirty="0"/>
          </a:p>
        </p:txBody>
      </p:sp>
      <p:sp>
        <p:nvSpPr>
          <p:cNvPr id="3" name="Content Placeholder 2"/>
          <p:cNvSpPr>
            <a:spLocks noGrp="1"/>
          </p:cNvSpPr>
          <p:nvPr>
            <p:ph idx="1"/>
          </p:nvPr>
        </p:nvSpPr>
        <p:spPr/>
        <p:txBody>
          <a:bodyPr/>
          <a:lstStyle/>
          <a:p>
            <a:r>
              <a:rPr lang="en-GB" dirty="0" smtClean="0"/>
              <a:t>Used to examine:</a:t>
            </a:r>
          </a:p>
          <a:p>
            <a:pPr lvl="1"/>
            <a:r>
              <a:rPr lang="en-GB" dirty="0" smtClean="0"/>
              <a:t>whole organisms</a:t>
            </a:r>
          </a:p>
          <a:p>
            <a:pPr lvl="1"/>
            <a:r>
              <a:rPr lang="en-GB" dirty="0" smtClean="0"/>
              <a:t>parts of organisms</a:t>
            </a:r>
          </a:p>
          <a:p>
            <a:pPr lvl="1"/>
            <a:r>
              <a:rPr lang="en-GB" dirty="0" smtClean="0"/>
              <a:t>Sections of dissected tissue</a:t>
            </a:r>
          </a:p>
          <a:p>
            <a:pPr lvl="1"/>
            <a:r>
              <a:rPr lang="en-GB" dirty="0" smtClean="0"/>
              <a:t>Individual cells</a:t>
            </a:r>
          </a:p>
          <a:p>
            <a:pPr lvl="1"/>
            <a:endParaRPr lang="en-GB" dirty="0"/>
          </a:p>
          <a:p>
            <a:pPr lvl="1"/>
            <a:endParaRPr lang="en-GB" dirty="0" smtClean="0"/>
          </a:p>
          <a:p>
            <a:pPr lvl="1"/>
            <a:r>
              <a:rPr lang="en-GB" dirty="0" smtClean="0"/>
              <a:t>You’ve used bright field microscopy before, but in many labs the magnification can go from x400 to x1000! Stains are often used to show parts of the cells more clearly.</a:t>
            </a:r>
          </a:p>
          <a:p>
            <a:pPr lvl="1"/>
            <a:endParaRPr lang="en-GB" dirty="0"/>
          </a:p>
          <a:p>
            <a:pPr marL="457200" lvl="1" indent="0">
              <a:buNone/>
            </a:pPr>
            <a:endParaRPr lang="en-GB" dirty="0"/>
          </a:p>
        </p:txBody>
      </p:sp>
    </p:spTree>
    <p:extLst>
      <p:ext uri="{BB962C8B-B14F-4D97-AF65-F5344CB8AC3E}">
        <p14:creationId xmlns:p14="http://schemas.microsoft.com/office/powerpoint/2010/main" val="1803589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903"/>
            <a:ext cx="7916056" cy="1325563"/>
          </a:xfrm>
        </p:spPr>
        <p:txBody>
          <a:bodyPr/>
          <a:lstStyle/>
          <a:p>
            <a:r>
              <a:rPr lang="en-GB" dirty="0" smtClean="0">
                <a:solidFill>
                  <a:srgbClr val="FF0000"/>
                </a:solidFill>
              </a:rPr>
              <a:t>Section 6: </a:t>
            </a:r>
            <a:r>
              <a:rPr lang="en-GB" sz="2800" dirty="0" smtClean="0">
                <a:solidFill>
                  <a:srgbClr val="FF0000"/>
                </a:solidFill>
              </a:rPr>
              <a:t>Aseptic technique and cell culture</a:t>
            </a:r>
            <a:endParaRPr lang="en-GB" sz="2800" dirty="0">
              <a:solidFill>
                <a:srgbClr val="FF0000"/>
              </a:solidFill>
            </a:endParaRPr>
          </a:p>
        </p:txBody>
      </p:sp>
      <p:sp>
        <p:nvSpPr>
          <p:cNvPr id="3" name="Content Placeholder 2"/>
          <p:cNvSpPr>
            <a:spLocks noGrp="1"/>
          </p:cNvSpPr>
          <p:nvPr>
            <p:ph idx="1"/>
          </p:nvPr>
        </p:nvSpPr>
        <p:spPr>
          <a:xfrm>
            <a:off x="838200" y="1304144"/>
            <a:ext cx="10515600" cy="5246557"/>
          </a:xfrm>
        </p:spPr>
        <p:txBody>
          <a:bodyPr>
            <a:normAutofit lnSpcReduction="10000"/>
          </a:bodyPr>
          <a:lstStyle/>
          <a:p>
            <a:r>
              <a:rPr lang="en-GB" dirty="0" smtClean="0"/>
              <a:t>Mandatory knowledge from the SQA Course Notes:</a:t>
            </a:r>
          </a:p>
          <a:p>
            <a:pPr lvl="1"/>
            <a:r>
              <a:rPr lang="en-GB" sz="2000" i="1" dirty="0" smtClean="0"/>
              <a:t>“</a:t>
            </a:r>
            <a:r>
              <a:rPr lang="en-GB" sz="2000" dirty="0"/>
              <a:t>Aseptic technique </a:t>
            </a:r>
            <a:r>
              <a:rPr lang="en-GB" sz="2000" dirty="0" smtClean="0"/>
              <a:t>eliminates unwanted microbial contaminants when culturing micro-organisms or cells. A microbial culture can be started using an inoculum of microbial cells on an agar medium, or in a broth with suitable nutrients. Animals cells are grown in medium containing growth factors from serum. In culture, primary cell lines can divide a limited number of times, whereas tumour cell lines can perform unlimited divisions. Plating out of a liquid microbial culture on solid media allows the number of colony-forming units to be counted and the density of cells in the culture estimated. Serial dilution is often needed to achieve a suitable colony count. Method and use of haemocytometer to estimate cell numbers in a liquid culture. Vital staining is required to identify and count viable cells”</a:t>
            </a:r>
            <a:endParaRPr lang="en-GB" sz="2000" i="1" dirty="0" smtClean="0"/>
          </a:p>
          <a:p>
            <a:pPr lvl="1"/>
            <a:endParaRPr lang="en-GB" sz="2000" i="1" dirty="0" smtClean="0"/>
          </a:p>
          <a:p>
            <a:pPr lvl="1"/>
            <a:r>
              <a:rPr lang="en-GB" sz="2000" i="1" dirty="0" smtClean="0"/>
              <a:t>What is aseptic technique?</a:t>
            </a:r>
          </a:p>
          <a:p>
            <a:pPr lvl="1"/>
            <a:r>
              <a:rPr lang="en-GB" sz="2000" i="1" dirty="0" smtClean="0"/>
              <a:t>How is a microbial culture started?</a:t>
            </a:r>
          </a:p>
          <a:p>
            <a:pPr lvl="1"/>
            <a:r>
              <a:rPr lang="en-GB" sz="2000" i="1" dirty="0" smtClean="0"/>
              <a:t>What is a growth factor? What is an animal serum?</a:t>
            </a:r>
          </a:p>
          <a:p>
            <a:pPr lvl="1"/>
            <a:r>
              <a:rPr lang="en-GB" sz="2000" i="1" smtClean="0"/>
              <a:t>How </a:t>
            </a:r>
            <a:r>
              <a:rPr lang="en-GB" sz="2000" i="1" dirty="0" smtClean="0"/>
              <a:t>are cell lines created? What is an immortal cell line?</a:t>
            </a:r>
          </a:p>
          <a:p>
            <a:pPr lvl="1"/>
            <a:r>
              <a:rPr lang="en-GB" sz="2000" i="1" dirty="0" smtClean="0"/>
              <a:t>How is a haemocytometer used?</a:t>
            </a:r>
          </a:p>
          <a:p>
            <a:pPr lvl="1"/>
            <a:r>
              <a:rPr lang="en-GB" sz="2000" i="1" dirty="0" smtClean="0"/>
              <a:t>What is a vital stain? Give an example</a:t>
            </a:r>
            <a:endParaRPr lang="en-GB" sz="2000" i="1" dirty="0"/>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16-17</a:t>
            </a:r>
            <a:endParaRPr lang="en-GB" sz="2800" b="1" dirty="0">
              <a:solidFill>
                <a:srgbClr val="FF0000"/>
              </a:solidFill>
            </a:endParaRPr>
          </a:p>
        </p:txBody>
      </p:sp>
    </p:spTree>
    <p:extLst>
      <p:ext uri="{BB962C8B-B14F-4D97-AF65-F5344CB8AC3E}">
        <p14:creationId xmlns:p14="http://schemas.microsoft.com/office/powerpoint/2010/main" val="1245447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Aseptic Technique</a:t>
            </a:r>
            <a:endParaRPr lang="en-GB" dirty="0"/>
          </a:p>
        </p:txBody>
      </p:sp>
      <p:sp>
        <p:nvSpPr>
          <p:cNvPr id="3" name="Content Placeholder 2"/>
          <p:cNvSpPr>
            <a:spLocks noGrp="1"/>
          </p:cNvSpPr>
          <p:nvPr>
            <p:ph idx="1"/>
          </p:nvPr>
        </p:nvSpPr>
        <p:spPr/>
        <p:txBody>
          <a:bodyPr/>
          <a:lstStyle/>
          <a:p>
            <a:r>
              <a:rPr lang="en-GB" dirty="0" smtClean="0"/>
              <a:t>A set of precautions taken to eliminate unwanted microbial contamination.</a:t>
            </a:r>
          </a:p>
          <a:p>
            <a:endParaRPr lang="en-GB" dirty="0"/>
          </a:p>
          <a:p>
            <a:r>
              <a:rPr lang="en-GB" dirty="0" smtClean="0"/>
              <a:t>Sterilise equipment</a:t>
            </a:r>
          </a:p>
          <a:p>
            <a:r>
              <a:rPr lang="en-GB" dirty="0" smtClean="0"/>
              <a:t>Wash hands</a:t>
            </a:r>
          </a:p>
          <a:p>
            <a:r>
              <a:rPr lang="en-GB" dirty="0" smtClean="0"/>
              <a:t>Bleach down desk</a:t>
            </a:r>
          </a:p>
          <a:p>
            <a:r>
              <a:rPr lang="en-GB" dirty="0" smtClean="0"/>
              <a:t>Keep lids on all cultures and plates as much as possible</a:t>
            </a:r>
            <a:endParaRPr lang="en-GB" dirty="0"/>
          </a:p>
        </p:txBody>
      </p:sp>
    </p:spTree>
    <p:extLst>
      <p:ext uri="{BB962C8B-B14F-4D97-AF65-F5344CB8AC3E}">
        <p14:creationId xmlns:p14="http://schemas.microsoft.com/office/powerpoint/2010/main" val="843108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Microbial Culture</a:t>
            </a:r>
            <a:endParaRPr lang="en-GB" dirty="0"/>
          </a:p>
        </p:txBody>
      </p:sp>
      <p:sp>
        <p:nvSpPr>
          <p:cNvPr id="3" name="Content Placeholder 2"/>
          <p:cNvSpPr>
            <a:spLocks noGrp="1"/>
          </p:cNvSpPr>
          <p:nvPr>
            <p:ph idx="1"/>
          </p:nvPr>
        </p:nvSpPr>
        <p:spPr/>
        <p:txBody>
          <a:bodyPr/>
          <a:lstStyle/>
          <a:p>
            <a:r>
              <a:rPr lang="en-GB" dirty="0" smtClean="0"/>
              <a:t>A culture is the name given to the growth of micro-organisms</a:t>
            </a:r>
          </a:p>
          <a:p>
            <a:endParaRPr lang="en-GB" dirty="0"/>
          </a:p>
          <a:p>
            <a:r>
              <a:rPr lang="en-GB" dirty="0" smtClean="0"/>
              <a:t>Growing a culture: Can be done in suspension (a liquid broth) or on a substrate (a solid medium like an agar plate)</a:t>
            </a:r>
          </a:p>
          <a:p>
            <a:endParaRPr lang="en-GB" dirty="0"/>
          </a:p>
          <a:p>
            <a:r>
              <a:rPr lang="en-GB" dirty="0" smtClean="0"/>
              <a:t>Microbial cultures are started using an </a:t>
            </a:r>
            <a:r>
              <a:rPr lang="en-GB" b="1" dirty="0" smtClean="0"/>
              <a:t>inoculum</a:t>
            </a:r>
            <a:r>
              <a:rPr lang="en-GB" dirty="0" smtClean="0"/>
              <a:t> where growing cells are added to liquid containing nutrients. To get the growing cells for the inoculum, you must touch a sterile loop to a plate or broth containing microbes.</a:t>
            </a:r>
            <a:endParaRPr lang="en-GB" dirty="0"/>
          </a:p>
        </p:txBody>
      </p:sp>
    </p:spTree>
    <p:extLst>
      <p:ext uri="{BB962C8B-B14F-4D97-AF65-F5344CB8AC3E}">
        <p14:creationId xmlns:p14="http://schemas.microsoft.com/office/powerpoint/2010/main" val="4232584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 Cell Culture</a:t>
            </a:r>
            <a:endParaRPr lang="en-GB" dirty="0"/>
          </a:p>
        </p:txBody>
      </p:sp>
      <p:sp>
        <p:nvSpPr>
          <p:cNvPr id="3" name="Content Placeholder 2"/>
          <p:cNvSpPr>
            <a:spLocks noGrp="1"/>
          </p:cNvSpPr>
          <p:nvPr>
            <p:ph idx="1"/>
          </p:nvPr>
        </p:nvSpPr>
        <p:spPr/>
        <p:txBody>
          <a:bodyPr/>
          <a:lstStyle/>
          <a:p>
            <a:r>
              <a:rPr lang="en-GB" dirty="0" smtClean="0"/>
              <a:t>Cultured in a liquid</a:t>
            </a:r>
          </a:p>
          <a:p>
            <a:r>
              <a:rPr lang="en-GB" dirty="0" smtClean="0"/>
              <a:t>Require addition of chemical growth factor to promote cell growth and cell division</a:t>
            </a:r>
          </a:p>
          <a:p>
            <a:r>
              <a:rPr lang="en-GB" dirty="0" smtClean="0"/>
              <a:t>May also add proteins, salts, vitamins and glucose</a:t>
            </a:r>
          </a:p>
          <a:p>
            <a:r>
              <a:rPr lang="en-GB" dirty="0" smtClean="0"/>
              <a:t>Antibiotics are often added to prevent bacterial growth</a:t>
            </a:r>
          </a:p>
          <a:p>
            <a:endParaRPr lang="en-GB" dirty="0"/>
          </a:p>
          <a:p>
            <a:r>
              <a:rPr lang="en-GB" dirty="0" smtClean="0"/>
              <a:t>Foetal Bovine Serum (FBS) is an example of serum that contains growth factors and many other chemical components.</a:t>
            </a:r>
            <a:endParaRPr lang="en-GB" dirty="0"/>
          </a:p>
        </p:txBody>
      </p:sp>
    </p:spTree>
    <p:extLst>
      <p:ext uri="{BB962C8B-B14F-4D97-AF65-F5344CB8AC3E}">
        <p14:creationId xmlns:p14="http://schemas.microsoft.com/office/powerpoint/2010/main" val="1187510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 Cell Culture</a:t>
            </a:r>
            <a:endParaRPr lang="en-GB" dirty="0"/>
          </a:p>
        </p:txBody>
      </p:sp>
      <p:sp>
        <p:nvSpPr>
          <p:cNvPr id="3" name="Content Placeholder 2"/>
          <p:cNvSpPr>
            <a:spLocks noGrp="1"/>
          </p:cNvSpPr>
          <p:nvPr>
            <p:ph idx="1"/>
          </p:nvPr>
        </p:nvSpPr>
        <p:spPr/>
        <p:txBody>
          <a:bodyPr/>
          <a:lstStyle/>
          <a:p>
            <a:r>
              <a:rPr lang="en-GB" dirty="0" smtClean="0"/>
              <a:t>Animal cells in culture tend to die after about 60 divisions</a:t>
            </a:r>
          </a:p>
          <a:p>
            <a:r>
              <a:rPr lang="en-GB" dirty="0" smtClean="0"/>
              <a:t>This is known as the </a:t>
            </a:r>
            <a:r>
              <a:rPr lang="en-GB" b="1" dirty="0" err="1" smtClean="0"/>
              <a:t>Hayflick</a:t>
            </a:r>
            <a:r>
              <a:rPr lang="en-GB" b="1" dirty="0" smtClean="0"/>
              <a:t> Limit</a:t>
            </a:r>
          </a:p>
          <a:p>
            <a:r>
              <a:rPr lang="en-GB" dirty="0" smtClean="0"/>
              <a:t>This reduces the length of time a primary cell culture can be maintained and used.</a:t>
            </a:r>
          </a:p>
          <a:p>
            <a:r>
              <a:rPr lang="en-GB" dirty="0" smtClean="0"/>
              <a:t>Therefore, in scientific research, tumour cell lines are normally used. They do not conform to the </a:t>
            </a:r>
            <a:r>
              <a:rPr lang="en-GB" dirty="0" err="1" smtClean="0"/>
              <a:t>Hayflick</a:t>
            </a:r>
            <a:r>
              <a:rPr lang="en-GB" dirty="0" smtClean="0"/>
              <a:t> limit, and are immortal. They perform unlimited divisions.</a:t>
            </a:r>
            <a:endParaRPr lang="en-GB" dirty="0"/>
          </a:p>
        </p:txBody>
      </p:sp>
    </p:spTree>
    <p:extLst>
      <p:ext uri="{BB962C8B-B14F-4D97-AF65-F5344CB8AC3E}">
        <p14:creationId xmlns:p14="http://schemas.microsoft.com/office/powerpoint/2010/main" val="609351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Plating Out</a:t>
            </a:r>
            <a:endParaRPr lang="en-GB" dirty="0"/>
          </a:p>
        </p:txBody>
      </p:sp>
      <p:sp>
        <p:nvSpPr>
          <p:cNvPr id="3" name="Content Placeholder 2"/>
          <p:cNvSpPr>
            <a:spLocks noGrp="1"/>
          </p:cNvSpPr>
          <p:nvPr>
            <p:ph idx="1"/>
          </p:nvPr>
        </p:nvSpPr>
        <p:spPr/>
        <p:txBody>
          <a:bodyPr/>
          <a:lstStyle/>
          <a:p>
            <a:r>
              <a:rPr lang="en-GB" dirty="0" smtClean="0"/>
              <a:t>Taking a liquid microbial culture and putting some of the liquid onto a solid medium such as an agar plate is known as “plating out”.</a:t>
            </a:r>
          </a:p>
          <a:p>
            <a:endParaRPr lang="en-GB" dirty="0"/>
          </a:p>
          <a:p>
            <a:r>
              <a:rPr lang="en-GB" dirty="0" smtClean="0"/>
              <a:t>You can estimate the number of bacterial colonies in a culture by doing this. </a:t>
            </a:r>
          </a:p>
          <a:p>
            <a:endParaRPr lang="en-GB" dirty="0"/>
          </a:p>
          <a:p>
            <a:r>
              <a:rPr lang="en-GB" dirty="0" smtClean="0">
                <a:solidFill>
                  <a:srgbClr val="FF0000"/>
                </a:solidFill>
              </a:rPr>
              <a:t>For example, if you find that 1µl of a liquid gives you 9 colonies, how many colonies would be in your entire culture, if the volume of the culture is 100ml?</a:t>
            </a:r>
            <a:endParaRPr lang="en-GB" dirty="0">
              <a:solidFill>
                <a:srgbClr val="FF0000"/>
              </a:solidFill>
            </a:endParaRPr>
          </a:p>
        </p:txBody>
      </p:sp>
    </p:spTree>
    <p:extLst>
      <p:ext uri="{BB962C8B-B14F-4D97-AF65-F5344CB8AC3E}">
        <p14:creationId xmlns:p14="http://schemas.microsoft.com/office/powerpoint/2010/main" val="334084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2248525" y="0"/>
            <a:ext cx="7330190" cy="6867388"/>
          </a:xfrm>
          <a:prstGeom prst="rect">
            <a:avLst/>
          </a:prstGeom>
        </p:spPr>
      </p:pic>
    </p:spTree>
    <p:extLst>
      <p:ext uri="{BB962C8B-B14F-4D97-AF65-F5344CB8AC3E}">
        <p14:creationId xmlns:p14="http://schemas.microsoft.com/office/powerpoint/2010/main" val="3187983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Haemocytometer</a:t>
            </a:r>
            <a:endParaRPr lang="en-GB" dirty="0"/>
          </a:p>
        </p:txBody>
      </p:sp>
      <p:sp>
        <p:nvSpPr>
          <p:cNvPr id="3" name="Content Placeholder 2"/>
          <p:cNvSpPr>
            <a:spLocks noGrp="1"/>
          </p:cNvSpPr>
          <p:nvPr>
            <p:ph idx="1"/>
          </p:nvPr>
        </p:nvSpPr>
        <p:spPr/>
        <p:txBody>
          <a:bodyPr/>
          <a:lstStyle/>
          <a:p>
            <a:r>
              <a:rPr lang="en-GB" dirty="0" smtClean="0"/>
              <a:t>A method of counting cell density</a:t>
            </a:r>
          </a:p>
          <a:p>
            <a:endParaRPr lang="en-GB" dirty="0"/>
          </a:p>
          <a:p>
            <a:r>
              <a:rPr lang="en-GB" dirty="0" smtClean="0"/>
              <a:t>A known volume of a culture is added to a microscope slide, and a grid is placed over it. By counting the number of cells in a particular area of the grid, a cell density can be calculated.</a:t>
            </a:r>
          </a:p>
          <a:p>
            <a:endParaRPr lang="en-GB" dirty="0"/>
          </a:p>
          <a:p>
            <a:r>
              <a:rPr lang="en-GB" dirty="0" smtClean="0"/>
              <a:t>This can then be multiplied to find the cell density of the entire solution you have taken the sample from.</a:t>
            </a:r>
          </a:p>
          <a:p>
            <a:pPr marL="0" indent="0">
              <a:buNone/>
            </a:pPr>
            <a:endParaRPr lang="en-GB" dirty="0"/>
          </a:p>
        </p:txBody>
      </p:sp>
    </p:spTree>
    <p:extLst>
      <p:ext uri="{BB962C8B-B14F-4D97-AF65-F5344CB8AC3E}">
        <p14:creationId xmlns:p14="http://schemas.microsoft.com/office/powerpoint/2010/main" val="280805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Vital Staining</a:t>
            </a:r>
            <a:endParaRPr lang="en-GB" dirty="0"/>
          </a:p>
        </p:txBody>
      </p:sp>
      <p:sp>
        <p:nvSpPr>
          <p:cNvPr id="3" name="Content Placeholder 2"/>
          <p:cNvSpPr>
            <a:spLocks noGrp="1"/>
          </p:cNvSpPr>
          <p:nvPr>
            <p:ph idx="1"/>
          </p:nvPr>
        </p:nvSpPr>
        <p:spPr/>
        <p:txBody>
          <a:bodyPr/>
          <a:lstStyle/>
          <a:p>
            <a:r>
              <a:rPr lang="en-GB" dirty="0" smtClean="0"/>
              <a:t>A vital stain is used to distinguish living cells from dead cells</a:t>
            </a:r>
          </a:p>
          <a:p>
            <a:endParaRPr lang="en-GB" dirty="0"/>
          </a:p>
          <a:p>
            <a:r>
              <a:rPr lang="en-GB" dirty="0" smtClean="0"/>
              <a:t>Vital stains only colour dead cells. For example, methylene blue is a vital stain which leaves living cells colourless but colours in dead cells blue.</a:t>
            </a:r>
          </a:p>
          <a:p>
            <a:endParaRPr lang="en-GB" dirty="0"/>
          </a:p>
          <a:p>
            <a:r>
              <a:rPr lang="en-GB" dirty="0" smtClean="0"/>
              <a:t>Why use a vital stain? </a:t>
            </a:r>
          </a:p>
          <a:p>
            <a:pPr lvl="1"/>
            <a:r>
              <a:rPr lang="en-GB" dirty="0" smtClean="0"/>
              <a:t>If we can distinguish living cells from dead cells under a haemocytometer, we can calculate what density of the culture is viable (living). This may only be a small percentage of the entire culture.</a:t>
            </a:r>
            <a:endParaRPr lang="en-GB" dirty="0"/>
          </a:p>
        </p:txBody>
      </p:sp>
    </p:spTree>
    <p:extLst>
      <p:ext uri="{BB962C8B-B14F-4D97-AF65-F5344CB8AC3E}">
        <p14:creationId xmlns:p14="http://schemas.microsoft.com/office/powerpoint/2010/main" val="120753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More Information on Risk Assessments</a:t>
            </a:r>
            <a:endParaRPr lang="en-GB" dirty="0"/>
          </a:p>
        </p:txBody>
      </p:sp>
      <p:sp>
        <p:nvSpPr>
          <p:cNvPr id="3" name="Content Placeholder 2"/>
          <p:cNvSpPr>
            <a:spLocks noGrp="1"/>
          </p:cNvSpPr>
          <p:nvPr>
            <p:ph idx="1"/>
          </p:nvPr>
        </p:nvSpPr>
        <p:spPr>
          <a:xfrm>
            <a:off x="254833" y="1825625"/>
            <a:ext cx="11782269" cy="4351338"/>
          </a:xfrm>
        </p:spPr>
        <p:txBody>
          <a:bodyPr/>
          <a:lstStyle/>
          <a:p>
            <a:pPr marL="0" indent="0">
              <a:buNone/>
            </a:pPr>
            <a:r>
              <a:rPr lang="en-GB" dirty="0">
                <a:hlinkClick r:id="rId2"/>
              </a:rPr>
              <a:t>https://www.york.ac.uk/biology/intranet/health-safety/risk-assessments/#</a:t>
            </a:r>
            <a:r>
              <a:rPr lang="en-GB" dirty="0" smtClean="0">
                <a:hlinkClick r:id="rId2"/>
              </a:rPr>
              <a:t>tab-1</a:t>
            </a:r>
            <a:endParaRPr lang="en-GB" dirty="0" smtClean="0"/>
          </a:p>
          <a:p>
            <a:pPr marL="0" indent="0">
              <a:buNone/>
            </a:pPr>
            <a:endParaRPr lang="en-GB" dirty="0"/>
          </a:p>
          <a:p>
            <a:pPr marL="0" indent="0">
              <a:buNone/>
            </a:pPr>
            <a:r>
              <a:rPr lang="en-GB" dirty="0" smtClean="0"/>
              <a:t>What do I need to know?</a:t>
            </a:r>
          </a:p>
          <a:p>
            <a:pPr marL="0" indent="0">
              <a:buNone/>
            </a:pPr>
            <a:r>
              <a:rPr lang="en-GB" dirty="0" smtClean="0"/>
              <a:t>	- A brief overview of a what a risk assessment is, what it looks like and 	how/when it is carried out.</a:t>
            </a:r>
            <a:endParaRPr lang="en-GB" dirty="0"/>
          </a:p>
        </p:txBody>
      </p:sp>
    </p:spTree>
    <p:extLst>
      <p:ext uri="{BB962C8B-B14F-4D97-AF65-F5344CB8AC3E}">
        <p14:creationId xmlns:p14="http://schemas.microsoft.com/office/powerpoint/2010/main" val="349861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Section 2: Liquids and Solutions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fontScale="92500" lnSpcReduction="10000"/>
          </a:bodyPr>
          <a:lstStyle/>
          <a:p>
            <a:r>
              <a:rPr lang="en-GB" dirty="0" smtClean="0"/>
              <a:t>Mandatory knowledge from the SQA Course Notes:</a:t>
            </a:r>
          </a:p>
          <a:p>
            <a:pPr lvl="1"/>
            <a:r>
              <a:rPr lang="en-GB" i="1" dirty="0" smtClean="0"/>
              <a:t>“Methods and uses of linear and log dilution; standard curve for determination of an unknown; buffers to control pH; colorimeter to quantify concentration and turbidity.”</a:t>
            </a:r>
          </a:p>
          <a:p>
            <a:endParaRPr lang="en-GB" i="1" dirty="0"/>
          </a:p>
          <a:p>
            <a:r>
              <a:rPr lang="en-GB" i="1" dirty="0" smtClean="0"/>
              <a:t>Why are dilutions used?</a:t>
            </a:r>
          </a:p>
          <a:p>
            <a:r>
              <a:rPr lang="en-GB" i="1" dirty="0" smtClean="0"/>
              <a:t>What is a linear dilution and how is it made?</a:t>
            </a:r>
          </a:p>
          <a:p>
            <a:r>
              <a:rPr lang="en-GB" i="1" dirty="0" smtClean="0"/>
              <a:t>What is a log dilution and how is it made?</a:t>
            </a:r>
          </a:p>
          <a:p>
            <a:r>
              <a:rPr lang="en-GB" i="1" dirty="0" smtClean="0"/>
              <a:t>What is a colorimeter and what does it do? What can it be used for?</a:t>
            </a:r>
          </a:p>
          <a:p>
            <a:r>
              <a:rPr lang="en-GB" i="1" dirty="0" smtClean="0"/>
              <a:t>What is a standard curve and how is it used to determine an unknown?</a:t>
            </a:r>
          </a:p>
          <a:p>
            <a:r>
              <a:rPr lang="en-GB" i="1" dirty="0" smtClean="0"/>
              <a:t>What is a buffer?</a:t>
            </a:r>
          </a:p>
          <a:p>
            <a:r>
              <a:rPr lang="en-GB" i="1" dirty="0" smtClean="0"/>
              <a:t>Why is it essential that hazards are identified? What control measures can be put in place?</a:t>
            </a:r>
            <a:endParaRPr lang="en-GB" i="1" dirty="0"/>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10 - 11</a:t>
            </a:r>
            <a:endParaRPr lang="en-GB" sz="2800" b="1" dirty="0">
              <a:solidFill>
                <a:srgbClr val="FF0000"/>
              </a:solidFill>
            </a:endParaRPr>
          </a:p>
        </p:txBody>
      </p:sp>
    </p:spTree>
    <p:extLst>
      <p:ext uri="{BB962C8B-B14F-4D97-AF65-F5344CB8AC3E}">
        <p14:creationId xmlns:p14="http://schemas.microsoft.com/office/powerpoint/2010/main" val="4288145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Section 3: Separation Techniques</a:t>
            </a:r>
            <a:endParaRPr lang="en-GB" dirty="0">
              <a:solidFill>
                <a:srgbClr val="FF0000"/>
              </a:solidFill>
            </a:endParaRPr>
          </a:p>
        </p:txBody>
      </p:sp>
      <p:sp>
        <p:nvSpPr>
          <p:cNvPr id="3" name="Content Placeholder 2"/>
          <p:cNvSpPr>
            <a:spLocks noGrp="1"/>
          </p:cNvSpPr>
          <p:nvPr>
            <p:ph idx="1"/>
          </p:nvPr>
        </p:nvSpPr>
        <p:spPr>
          <a:xfrm>
            <a:off x="838200" y="1573966"/>
            <a:ext cx="10515600" cy="4976735"/>
          </a:xfrm>
        </p:spPr>
        <p:txBody>
          <a:bodyPr>
            <a:normAutofit fontScale="92500" lnSpcReduction="20000"/>
          </a:bodyPr>
          <a:lstStyle/>
          <a:p>
            <a:r>
              <a:rPr lang="en-GB" dirty="0" smtClean="0"/>
              <a:t>Mandatory knowledge from the SQA Course Notes:</a:t>
            </a:r>
          </a:p>
          <a:p>
            <a:pPr lvl="1"/>
            <a:r>
              <a:rPr lang="en-GB" i="1" dirty="0" smtClean="0"/>
              <a:t>“Use of a centrifuge to separate substances of </a:t>
            </a:r>
            <a:r>
              <a:rPr lang="en-GB" i="1" dirty="0"/>
              <a:t>differing density. Paper, thin layer and affinity chromatography </a:t>
            </a:r>
            <a:r>
              <a:rPr lang="en-GB" i="1" dirty="0" smtClean="0"/>
              <a:t>for separating </a:t>
            </a:r>
            <a:r>
              <a:rPr lang="en-GB" i="1" dirty="0"/>
              <a:t>amino </a:t>
            </a:r>
            <a:r>
              <a:rPr lang="en-GB" i="1" dirty="0" smtClean="0"/>
              <a:t>acids, proteins and sugars. </a:t>
            </a:r>
            <a:r>
              <a:rPr lang="en-GB" i="1" dirty="0"/>
              <a:t>Protein electrophoresis uses current flowing through a buffer to separate proteins. </a:t>
            </a:r>
            <a:r>
              <a:rPr lang="en-GB" i="1" dirty="0" smtClean="0"/>
              <a:t>Size, shape </a:t>
            </a:r>
            <a:r>
              <a:rPr lang="en-GB" i="1" dirty="0"/>
              <a:t>and charge are factors affecting protein migration in a gel. </a:t>
            </a:r>
            <a:r>
              <a:rPr lang="en-GB" i="1" dirty="0" smtClean="0"/>
              <a:t>SDS-page separates proteins by size alone. Proteins </a:t>
            </a:r>
            <a:r>
              <a:rPr lang="en-GB" i="1" dirty="0"/>
              <a:t>can be separated using pH; at their iso-electric point they have an overall neutral charge and precipitate out of solution</a:t>
            </a:r>
            <a:r>
              <a:rPr lang="en-GB" i="1" dirty="0" smtClean="0"/>
              <a:t>.”</a:t>
            </a:r>
            <a:endParaRPr lang="en-GB" i="1" dirty="0"/>
          </a:p>
          <a:p>
            <a:r>
              <a:rPr lang="en-GB" i="1" dirty="0" smtClean="0"/>
              <a:t>What is the purpose of centrifugation? How is this carried out?</a:t>
            </a:r>
          </a:p>
          <a:p>
            <a:r>
              <a:rPr lang="en-GB" i="1" dirty="0" smtClean="0"/>
              <a:t>What is the purpose of paper/thin-layer chromatography?</a:t>
            </a:r>
          </a:p>
          <a:p>
            <a:r>
              <a:rPr lang="en-GB" i="1" dirty="0" smtClean="0"/>
              <a:t>What is the purpose of affinity chromatography?</a:t>
            </a:r>
          </a:p>
          <a:p>
            <a:r>
              <a:rPr lang="en-GB" i="1" dirty="0" smtClean="0"/>
              <a:t>What is the purpose of protein electrophoresis? What factors affect?</a:t>
            </a:r>
          </a:p>
          <a:p>
            <a:r>
              <a:rPr lang="en-GB" i="1" dirty="0" smtClean="0"/>
              <a:t>What is a proteins iso-electric point? How does that help us to separate? Example?</a:t>
            </a:r>
          </a:p>
          <a:p>
            <a:r>
              <a:rPr lang="en-GB" i="1" dirty="0" smtClean="0">
                <a:solidFill>
                  <a:srgbClr val="FF0000"/>
                </a:solidFill>
              </a:rPr>
              <a:t>SDS-PAGE is new for 2019</a:t>
            </a:r>
          </a:p>
        </p:txBody>
      </p:sp>
      <p:sp>
        <p:nvSpPr>
          <p:cNvPr id="4" name="Rectangle 3"/>
          <p:cNvSpPr/>
          <p:nvPr/>
        </p:nvSpPr>
        <p:spPr>
          <a:xfrm>
            <a:off x="8934138" y="365125"/>
            <a:ext cx="2848131" cy="13255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Bright Red Textbook</a:t>
            </a:r>
          </a:p>
          <a:p>
            <a:pPr algn="ctr"/>
            <a:r>
              <a:rPr lang="en-GB" sz="2800" b="1" dirty="0" smtClean="0">
                <a:solidFill>
                  <a:srgbClr val="FF0000"/>
                </a:solidFill>
              </a:rPr>
              <a:t>Pages 12-13</a:t>
            </a:r>
            <a:endParaRPr lang="en-GB" sz="2800" b="1" dirty="0">
              <a:solidFill>
                <a:srgbClr val="FF0000"/>
              </a:solidFill>
            </a:endParaRPr>
          </a:p>
        </p:txBody>
      </p:sp>
    </p:spTree>
    <p:extLst>
      <p:ext uri="{BB962C8B-B14F-4D97-AF65-F5344CB8AC3E}">
        <p14:creationId xmlns:p14="http://schemas.microsoft.com/office/powerpoint/2010/main" val="1614909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Affinity Chromatography</a:t>
            </a:r>
            <a:endParaRPr lang="en-GB" dirty="0"/>
          </a:p>
        </p:txBody>
      </p:sp>
      <p:sp>
        <p:nvSpPr>
          <p:cNvPr id="6" name="Content Placeholder 5"/>
          <p:cNvSpPr>
            <a:spLocks noGrp="1"/>
          </p:cNvSpPr>
          <p:nvPr>
            <p:ph sz="half" idx="1"/>
          </p:nvPr>
        </p:nvSpPr>
        <p:spPr>
          <a:xfrm>
            <a:off x="838200" y="1379095"/>
            <a:ext cx="5181600" cy="4797868"/>
          </a:xfrm>
        </p:spPr>
        <p:txBody>
          <a:bodyPr>
            <a:normAutofit lnSpcReduction="10000"/>
          </a:bodyPr>
          <a:lstStyle/>
          <a:p>
            <a:r>
              <a:rPr lang="en-GB" dirty="0" smtClean="0"/>
              <a:t>Affinity chromatography is a technique for separating one protein from a mixture.</a:t>
            </a:r>
          </a:p>
          <a:p>
            <a:endParaRPr lang="en-GB" dirty="0"/>
          </a:p>
          <a:p>
            <a:r>
              <a:rPr lang="en-GB" dirty="0" smtClean="0"/>
              <a:t>An antibody or ligand specific to the protein in question is immobilised in a jelly inside a column.</a:t>
            </a:r>
          </a:p>
          <a:p>
            <a:endParaRPr lang="en-GB" dirty="0"/>
          </a:p>
          <a:p>
            <a:r>
              <a:rPr lang="en-GB" dirty="0" smtClean="0"/>
              <a:t>A mixture of proteins is then added to the column.</a:t>
            </a:r>
            <a:endParaRPr lang="en-GB" dirty="0"/>
          </a:p>
          <a:p>
            <a:endParaRPr lang="en-GB" dirty="0"/>
          </a:p>
        </p:txBody>
      </p:sp>
      <p:sp>
        <p:nvSpPr>
          <p:cNvPr id="7" name="Content Placeholder 6"/>
          <p:cNvSpPr>
            <a:spLocks noGrp="1"/>
          </p:cNvSpPr>
          <p:nvPr>
            <p:ph sz="half" idx="2"/>
          </p:nvPr>
        </p:nvSpPr>
        <p:spPr/>
        <p:txBody>
          <a:bodyPr>
            <a:normAutofit lnSpcReduction="10000"/>
          </a:bodyPr>
          <a:lstStyle/>
          <a:p>
            <a:endParaRPr lang="en-GB"/>
          </a:p>
        </p:txBody>
      </p:sp>
      <p:pic>
        <p:nvPicPr>
          <p:cNvPr id="4" name="Picture 3"/>
          <p:cNvPicPr>
            <a:picLocks noChangeAspect="1"/>
          </p:cNvPicPr>
          <p:nvPr/>
        </p:nvPicPr>
        <p:blipFill>
          <a:blip r:embed="rId2"/>
          <a:stretch>
            <a:fillRect/>
          </a:stretch>
        </p:blipFill>
        <p:spPr>
          <a:xfrm>
            <a:off x="7668093" y="206687"/>
            <a:ext cx="2189813" cy="5090228"/>
          </a:xfrm>
          <a:prstGeom prst="rect">
            <a:avLst/>
          </a:prstGeom>
        </p:spPr>
      </p:pic>
      <p:pic>
        <p:nvPicPr>
          <p:cNvPr id="8" name="Picture 7"/>
          <p:cNvPicPr>
            <a:picLocks noChangeAspect="1"/>
          </p:cNvPicPr>
          <p:nvPr/>
        </p:nvPicPr>
        <p:blipFill>
          <a:blip r:embed="rId3"/>
          <a:stretch>
            <a:fillRect/>
          </a:stretch>
        </p:blipFill>
        <p:spPr>
          <a:xfrm>
            <a:off x="6398712" y="5296915"/>
            <a:ext cx="5101866" cy="1403688"/>
          </a:xfrm>
          <a:prstGeom prst="rect">
            <a:avLst/>
          </a:prstGeom>
        </p:spPr>
      </p:pic>
    </p:spTree>
    <p:extLst>
      <p:ext uri="{BB962C8B-B14F-4D97-AF65-F5344CB8AC3E}">
        <p14:creationId xmlns:p14="http://schemas.microsoft.com/office/powerpoint/2010/main" val="2032560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r>
              <a:rPr lang="en-GB" dirty="0" smtClean="0"/>
              <a:t>Only the protein specific to the ligand or antibody will bind to it.</a:t>
            </a:r>
          </a:p>
          <a:p>
            <a:endParaRPr lang="en-GB" dirty="0"/>
          </a:p>
          <a:p>
            <a:r>
              <a:rPr lang="en-GB" dirty="0" smtClean="0"/>
              <a:t>The rest will sit in the gel until they are washed out or travel down and fall out of the bottom of the column.</a:t>
            </a:r>
            <a:endParaRPr lang="en-GB" dirty="0"/>
          </a:p>
        </p:txBody>
      </p:sp>
      <p:sp>
        <p:nvSpPr>
          <p:cNvPr id="4" name="Content Placeholder 3"/>
          <p:cNvSpPr>
            <a:spLocks noGrp="1"/>
          </p:cNvSpPr>
          <p:nvPr>
            <p:ph sz="half" idx="2"/>
          </p:nvPr>
        </p:nvSpPr>
        <p:spPr/>
        <p:txBody>
          <a:bodyPr/>
          <a:lstStyle/>
          <a:p>
            <a:endParaRPr lang="en-GB"/>
          </a:p>
        </p:txBody>
      </p:sp>
      <p:pic>
        <p:nvPicPr>
          <p:cNvPr id="5" name="Picture 4"/>
          <p:cNvPicPr>
            <a:picLocks noChangeAspect="1"/>
          </p:cNvPicPr>
          <p:nvPr/>
        </p:nvPicPr>
        <p:blipFill>
          <a:blip r:embed="rId2"/>
          <a:stretch>
            <a:fillRect/>
          </a:stretch>
        </p:blipFill>
        <p:spPr>
          <a:xfrm>
            <a:off x="7705797" y="365125"/>
            <a:ext cx="2188179" cy="5456420"/>
          </a:xfrm>
          <a:prstGeom prst="rect">
            <a:avLst/>
          </a:prstGeom>
        </p:spPr>
      </p:pic>
      <p:pic>
        <p:nvPicPr>
          <p:cNvPr id="6" name="Picture 5"/>
          <p:cNvPicPr>
            <a:picLocks noChangeAspect="1"/>
          </p:cNvPicPr>
          <p:nvPr/>
        </p:nvPicPr>
        <p:blipFill>
          <a:blip r:embed="rId3"/>
          <a:stretch>
            <a:fillRect/>
          </a:stretch>
        </p:blipFill>
        <p:spPr>
          <a:xfrm>
            <a:off x="2731909" y="5315016"/>
            <a:ext cx="4973888" cy="1368477"/>
          </a:xfrm>
          <a:prstGeom prst="rect">
            <a:avLst/>
          </a:prstGeom>
        </p:spPr>
      </p:pic>
    </p:spTree>
    <p:extLst>
      <p:ext uri="{BB962C8B-B14F-4D97-AF65-F5344CB8AC3E}">
        <p14:creationId xmlns:p14="http://schemas.microsoft.com/office/powerpoint/2010/main" val="1997268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r>
              <a:rPr lang="en-GB" dirty="0" smtClean="0"/>
              <a:t>To get the specific protein bound to the antibody or ligand, the column must be washed.</a:t>
            </a:r>
          </a:p>
          <a:p>
            <a:endParaRPr lang="en-GB" dirty="0"/>
          </a:p>
          <a:p>
            <a:r>
              <a:rPr lang="en-GB" dirty="0" smtClean="0"/>
              <a:t>The column is washed with either a buffer (lowering the pH and affinity) or a solution containing free ligand that the protein then binds to.</a:t>
            </a:r>
            <a:endParaRPr lang="en-GB" dirty="0"/>
          </a:p>
        </p:txBody>
      </p:sp>
      <p:sp>
        <p:nvSpPr>
          <p:cNvPr id="4" name="Content Placeholder 3"/>
          <p:cNvSpPr>
            <a:spLocks noGrp="1"/>
          </p:cNvSpPr>
          <p:nvPr>
            <p:ph sz="half" idx="2"/>
          </p:nvPr>
        </p:nvSpPr>
        <p:spPr/>
        <p:txBody>
          <a:bodyPr/>
          <a:lstStyle/>
          <a:p>
            <a:endParaRPr lang="en-GB"/>
          </a:p>
        </p:txBody>
      </p:sp>
      <p:pic>
        <p:nvPicPr>
          <p:cNvPr id="5" name="Picture 4"/>
          <p:cNvPicPr>
            <a:picLocks noChangeAspect="1"/>
          </p:cNvPicPr>
          <p:nvPr/>
        </p:nvPicPr>
        <p:blipFill>
          <a:blip r:embed="rId2"/>
          <a:stretch>
            <a:fillRect/>
          </a:stretch>
        </p:blipFill>
        <p:spPr>
          <a:xfrm>
            <a:off x="7584749" y="134911"/>
            <a:ext cx="2356502" cy="6202921"/>
          </a:xfrm>
          <a:prstGeom prst="rect">
            <a:avLst/>
          </a:prstGeom>
        </p:spPr>
      </p:pic>
      <p:pic>
        <p:nvPicPr>
          <p:cNvPr id="6" name="Picture 5"/>
          <p:cNvPicPr>
            <a:picLocks noChangeAspect="1"/>
          </p:cNvPicPr>
          <p:nvPr/>
        </p:nvPicPr>
        <p:blipFill>
          <a:blip r:embed="rId3"/>
          <a:stretch>
            <a:fillRect/>
          </a:stretch>
        </p:blipFill>
        <p:spPr>
          <a:xfrm>
            <a:off x="2021525" y="5574437"/>
            <a:ext cx="4379900" cy="1205052"/>
          </a:xfrm>
          <a:prstGeom prst="rect">
            <a:avLst/>
          </a:prstGeom>
        </p:spPr>
      </p:pic>
    </p:spTree>
    <p:extLst>
      <p:ext uri="{BB962C8B-B14F-4D97-AF65-F5344CB8AC3E}">
        <p14:creationId xmlns:p14="http://schemas.microsoft.com/office/powerpoint/2010/main" val="183655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2313</Words>
  <Application>Microsoft Office PowerPoint</Application>
  <PresentationFormat>Widescreen</PresentationFormat>
  <Paragraphs>211</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Lab Techniques for Biologists</vt:lpstr>
      <vt:lpstr>Section 1: Health and Safety</vt:lpstr>
      <vt:lpstr>PowerPoint Presentation</vt:lpstr>
      <vt:lpstr>More Information on Risk Assessments</vt:lpstr>
      <vt:lpstr>Section 2: Liquids and Solutions</vt:lpstr>
      <vt:lpstr>Section 3: Separation Techniques</vt:lpstr>
      <vt:lpstr>Affinity Chromatography</vt:lpstr>
      <vt:lpstr>PowerPoint Presentation</vt:lpstr>
      <vt:lpstr>PowerPoint Presentation</vt:lpstr>
      <vt:lpstr>Separating Proteins</vt:lpstr>
      <vt:lpstr>Isoelectric Point</vt:lpstr>
      <vt:lpstr>Section 4: Antibody Techniques</vt:lpstr>
      <vt:lpstr>What is an immunoassay technique?</vt:lpstr>
      <vt:lpstr>How do we get a source of antibodies?</vt:lpstr>
      <vt:lpstr>Immunoassay techniques using reporter enzymes</vt:lpstr>
      <vt:lpstr>Steps in ELISA</vt:lpstr>
      <vt:lpstr>So what does ELISA show us?</vt:lpstr>
      <vt:lpstr>Example: Pregnancy Testing Kits</vt:lpstr>
      <vt:lpstr>ELISA: Problems</vt:lpstr>
      <vt:lpstr>Western Blotting</vt:lpstr>
      <vt:lpstr>Section 5: Microscopy</vt:lpstr>
      <vt:lpstr>Fluorescent-immunohistochemical staining</vt:lpstr>
      <vt:lpstr>Bright Field Microscopy</vt:lpstr>
      <vt:lpstr>Section 6: Aseptic technique and cell culture</vt:lpstr>
      <vt:lpstr>Aseptic Technique</vt:lpstr>
      <vt:lpstr>Microbial Culture</vt:lpstr>
      <vt:lpstr>Animal Cell Culture</vt:lpstr>
      <vt:lpstr>Animal Cell Culture</vt:lpstr>
      <vt:lpstr>Plating Out</vt:lpstr>
      <vt:lpstr>Haemocytometer</vt:lpstr>
      <vt:lpstr>Vital Staining</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Techniques for Biologists</dc:title>
  <dc:creator>aaitken</dc:creator>
  <cp:lastModifiedBy>AAitken</cp:lastModifiedBy>
  <cp:revision>38</cp:revision>
  <dcterms:created xsi:type="dcterms:W3CDTF">2018-10-22T11:11:39Z</dcterms:created>
  <dcterms:modified xsi:type="dcterms:W3CDTF">2019-11-15T13:55:13Z</dcterms:modified>
</cp:coreProperties>
</file>