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55022A-381F-4223-87E4-2AEB98E2A669}" type="datetimeFigureOut">
              <a:rPr lang="en-GB" smtClean="0"/>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122338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55022A-381F-4223-87E4-2AEB98E2A669}" type="datetimeFigureOut">
              <a:rPr lang="en-GB" smtClean="0"/>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4235155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55022A-381F-4223-87E4-2AEB98E2A669}" type="datetimeFigureOut">
              <a:rPr lang="en-GB" smtClean="0"/>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44083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55022A-381F-4223-87E4-2AEB98E2A669}" type="datetimeFigureOut">
              <a:rPr lang="en-GB" smtClean="0"/>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4104740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55022A-381F-4223-87E4-2AEB98E2A669}" type="datetimeFigureOut">
              <a:rPr lang="en-GB" smtClean="0"/>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3436433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55022A-381F-4223-87E4-2AEB98E2A669}" type="datetimeFigureOut">
              <a:rPr lang="en-GB" smtClean="0"/>
              <a:t>06/11/2018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1072144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55022A-381F-4223-87E4-2AEB98E2A669}" type="datetimeFigureOut">
              <a:rPr lang="en-GB" smtClean="0"/>
              <a:t>06/11/2018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45446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55022A-381F-4223-87E4-2AEB98E2A669}" type="datetimeFigureOut">
              <a:rPr lang="en-GB" smtClean="0"/>
              <a:t>06/11/2018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1044993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5022A-381F-4223-87E4-2AEB98E2A669}" type="datetimeFigureOut">
              <a:rPr lang="en-GB" smtClean="0"/>
              <a:t>06/11/2018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2110033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55022A-381F-4223-87E4-2AEB98E2A669}" type="datetimeFigureOut">
              <a:rPr lang="en-GB" smtClean="0"/>
              <a:t>06/11/2018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1209437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55022A-381F-4223-87E4-2AEB98E2A669}" type="datetimeFigureOut">
              <a:rPr lang="en-GB" smtClean="0"/>
              <a:t>06/11/2018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4040336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5022A-381F-4223-87E4-2AEB98E2A669}" type="datetimeFigureOut">
              <a:rPr lang="en-GB" smtClean="0"/>
              <a:t>06/11/2018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EC996-B0DB-46E5-9047-B017E921A349}" type="slidenum">
              <a:rPr lang="en-GB" smtClean="0"/>
              <a:t>‹#›</a:t>
            </a:fld>
            <a:endParaRPr lang="en-GB"/>
          </a:p>
        </p:txBody>
      </p:sp>
    </p:spTree>
    <p:extLst>
      <p:ext uri="{BB962C8B-B14F-4D97-AF65-F5344CB8AC3E}">
        <p14:creationId xmlns:p14="http://schemas.microsoft.com/office/powerpoint/2010/main" val="538779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Lab Techniques for Biologists</a:t>
            </a:r>
            <a:endParaRPr lang="en-GB" dirty="0"/>
          </a:p>
        </p:txBody>
      </p:sp>
      <p:sp>
        <p:nvSpPr>
          <p:cNvPr id="3" name="Subtitle 2"/>
          <p:cNvSpPr>
            <a:spLocks noGrp="1"/>
          </p:cNvSpPr>
          <p:nvPr>
            <p:ph type="subTitle" idx="1"/>
          </p:nvPr>
        </p:nvSpPr>
        <p:spPr/>
        <p:txBody>
          <a:bodyPr/>
          <a:lstStyle/>
          <a:p>
            <a:r>
              <a:rPr lang="en-GB" dirty="0" smtClean="0"/>
              <a:t>Advanced Higher Biology Unit 1: Cells and Proteins</a:t>
            </a:r>
            <a:endParaRPr lang="en-GB" dirty="0"/>
          </a:p>
        </p:txBody>
      </p:sp>
    </p:spTree>
    <p:extLst>
      <p:ext uri="{BB962C8B-B14F-4D97-AF65-F5344CB8AC3E}">
        <p14:creationId xmlns:p14="http://schemas.microsoft.com/office/powerpoint/2010/main" val="3461550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Key Area 1: Liquids and Solutions</a:t>
            </a:r>
            <a:endParaRPr lang="en-GB" dirty="0">
              <a:solidFill>
                <a:srgbClr val="FF0000"/>
              </a:solidFill>
            </a:endParaRPr>
          </a:p>
        </p:txBody>
      </p:sp>
      <p:sp>
        <p:nvSpPr>
          <p:cNvPr id="3" name="Content Placeholder 2"/>
          <p:cNvSpPr>
            <a:spLocks noGrp="1"/>
          </p:cNvSpPr>
          <p:nvPr>
            <p:ph idx="1"/>
          </p:nvPr>
        </p:nvSpPr>
        <p:spPr>
          <a:xfrm>
            <a:off x="838200" y="1573966"/>
            <a:ext cx="10515600" cy="4976735"/>
          </a:xfrm>
        </p:spPr>
        <p:txBody>
          <a:bodyPr>
            <a:normAutofit fontScale="92500" lnSpcReduction="10000"/>
          </a:bodyPr>
          <a:lstStyle/>
          <a:p>
            <a:r>
              <a:rPr lang="en-GB" dirty="0" smtClean="0"/>
              <a:t>Mandatory knowledge from the SQA Course Notes:</a:t>
            </a:r>
          </a:p>
          <a:p>
            <a:pPr lvl="1"/>
            <a:r>
              <a:rPr lang="en-GB" i="1" dirty="0" smtClean="0"/>
              <a:t>“The use of: linear and log dilution series; standard curve for determination of an unknown; buffers to control pH; colorimeter to quantify concentration.”</a:t>
            </a:r>
          </a:p>
          <a:p>
            <a:endParaRPr lang="en-GB" i="1" dirty="0"/>
          </a:p>
          <a:p>
            <a:r>
              <a:rPr lang="en-GB" i="1" dirty="0" smtClean="0"/>
              <a:t>Why are dilutions used?</a:t>
            </a:r>
          </a:p>
          <a:p>
            <a:r>
              <a:rPr lang="en-GB" i="1" dirty="0" smtClean="0"/>
              <a:t>What is a linear dilution and how is it made?</a:t>
            </a:r>
          </a:p>
          <a:p>
            <a:r>
              <a:rPr lang="en-GB" i="1" dirty="0" smtClean="0"/>
              <a:t>What is a log dilution and how is it made?</a:t>
            </a:r>
          </a:p>
          <a:p>
            <a:r>
              <a:rPr lang="en-GB" i="1" dirty="0" smtClean="0"/>
              <a:t>What is a colorimeter and what does it do? What can it be used for?</a:t>
            </a:r>
          </a:p>
          <a:p>
            <a:r>
              <a:rPr lang="en-GB" i="1" dirty="0" smtClean="0"/>
              <a:t>What is a standard curve and how is it used to determine an unknown?</a:t>
            </a:r>
          </a:p>
          <a:p>
            <a:r>
              <a:rPr lang="en-GB" i="1" dirty="0" smtClean="0"/>
              <a:t>What is a buffer?</a:t>
            </a:r>
          </a:p>
          <a:p>
            <a:r>
              <a:rPr lang="en-GB" i="1" dirty="0" smtClean="0"/>
              <a:t>Why is it essential that hazards are identified? What control measures can be put in place?</a:t>
            </a:r>
            <a:endParaRPr lang="en-GB" i="1" dirty="0"/>
          </a:p>
        </p:txBody>
      </p:sp>
      <p:sp>
        <p:nvSpPr>
          <p:cNvPr id="4" name="Rectangle 3"/>
          <p:cNvSpPr/>
          <p:nvPr/>
        </p:nvSpPr>
        <p:spPr>
          <a:xfrm>
            <a:off x="8934138" y="365125"/>
            <a:ext cx="2848131" cy="132556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FF0000"/>
                </a:solidFill>
              </a:rPr>
              <a:t>Bright Red Textbook</a:t>
            </a:r>
          </a:p>
          <a:p>
            <a:pPr algn="ctr"/>
            <a:r>
              <a:rPr lang="en-GB" sz="2800" b="1" dirty="0" smtClean="0">
                <a:solidFill>
                  <a:srgbClr val="FF0000"/>
                </a:solidFill>
              </a:rPr>
              <a:t>Pages 8 - 9</a:t>
            </a:r>
            <a:endParaRPr lang="en-GB" sz="2800" b="1" dirty="0">
              <a:solidFill>
                <a:srgbClr val="FF0000"/>
              </a:solidFill>
            </a:endParaRPr>
          </a:p>
        </p:txBody>
      </p:sp>
    </p:spTree>
    <p:extLst>
      <p:ext uri="{BB962C8B-B14F-4D97-AF65-F5344CB8AC3E}">
        <p14:creationId xmlns:p14="http://schemas.microsoft.com/office/powerpoint/2010/main" val="967268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Key Area 2: Separation Techniques</a:t>
            </a:r>
            <a:endParaRPr lang="en-GB" dirty="0">
              <a:solidFill>
                <a:srgbClr val="FF0000"/>
              </a:solidFill>
            </a:endParaRPr>
          </a:p>
        </p:txBody>
      </p:sp>
      <p:sp>
        <p:nvSpPr>
          <p:cNvPr id="3" name="Content Placeholder 2"/>
          <p:cNvSpPr>
            <a:spLocks noGrp="1"/>
          </p:cNvSpPr>
          <p:nvPr>
            <p:ph idx="1"/>
          </p:nvPr>
        </p:nvSpPr>
        <p:spPr>
          <a:xfrm>
            <a:off x="838200" y="1573966"/>
            <a:ext cx="10515600" cy="4976735"/>
          </a:xfrm>
        </p:spPr>
        <p:txBody>
          <a:bodyPr>
            <a:normAutofit lnSpcReduction="10000"/>
          </a:bodyPr>
          <a:lstStyle/>
          <a:p>
            <a:r>
              <a:rPr lang="en-GB" dirty="0" smtClean="0"/>
              <a:t>Mandatory knowledge from the SQA Course Notes:</a:t>
            </a:r>
          </a:p>
          <a:p>
            <a:pPr lvl="1"/>
            <a:r>
              <a:rPr lang="en-GB" i="1" dirty="0" smtClean="0"/>
              <a:t>“</a:t>
            </a:r>
            <a:r>
              <a:rPr lang="en-GB" i="1" dirty="0"/>
              <a:t>Centrifugation to separate pellet and supernatant of differing density. Paper, thin layer and affinity chromatography for amino acids and proteins. Protein electrophoresis uses current flowing through a buffer to separate proteins. Size and charge are factors affecting protein migration in a gel. Proteins can be separated using pH; at their iso-electric point they have an overall neutral charge and precipitate out of solution</a:t>
            </a:r>
            <a:r>
              <a:rPr lang="en-GB" i="1" dirty="0" smtClean="0"/>
              <a:t>.”</a:t>
            </a:r>
            <a:endParaRPr lang="en-GB" i="1" dirty="0"/>
          </a:p>
          <a:p>
            <a:r>
              <a:rPr lang="en-GB" i="1" dirty="0" smtClean="0"/>
              <a:t>What is the purpose of centrifugation? How is this carried out?</a:t>
            </a:r>
          </a:p>
          <a:p>
            <a:r>
              <a:rPr lang="en-GB" i="1" dirty="0" smtClean="0"/>
              <a:t>What is the purpose of paper/thin-layer chromatography?</a:t>
            </a:r>
          </a:p>
          <a:p>
            <a:r>
              <a:rPr lang="en-GB" i="1" dirty="0" smtClean="0"/>
              <a:t>What is the purpose of affinity chromatography?</a:t>
            </a:r>
          </a:p>
          <a:p>
            <a:r>
              <a:rPr lang="en-GB" i="1" dirty="0" smtClean="0"/>
              <a:t>What is the purpose of protein electrophoresis? What factors affect?</a:t>
            </a:r>
          </a:p>
          <a:p>
            <a:r>
              <a:rPr lang="en-GB" i="1" dirty="0" smtClean="0"/>
              <a:t>What is a proteins iso-electric point? How does that help us to separate? Example?</a:t>
            </a:r>
          </a:p>
        </p:txBody>
      </p:sp>
      <p:sp>
        <p:nvSpPr>
          <p:cNvPr id="4" name="Rectangle 3"/>
          <p:cNvSpPr/>
          <p:nvPr/>
        </p:nvSpPr>
        <p:spPr>
          <a:xfrm>
            <a:off x="8934138" y="365125"/>
            <a:ext cx="2848131" cy="132556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FF0000"/>
                </a:solidFill>
              </a:rPr>
              <a:t>Bright Red Textbook</a:t>
            </a:r>
          </a:p>
          <a:p>
            <a:pPr algn="ctr"/>
            <a:r>
              <a:rPr lang="en-GB" sz="2800" b="1" dirty="0" smtClean="0">
                <a:solidFill>
                  <a:srgbClr val="FF0000"/>
                </a:solidFill>
              </a:rPr>
              <a:t>Pages 10-11</a:t>
            </a:r>
            <a:endParaRPr lang="en-GB" sz="2800" b="1" dirty="0">
              <a:solidFill>
                <a:srgbClr val="FF0000"/>
              </a:solidFill>
            </a:endParaRPr>
          </a:p>
        </p:txBody>
      </p:sp>
    </p:spTree>
    <p:extLst>
      <p:ext uri="{BB962C8B-B14F-4D97-AF65-F5344CB8AC3E}">
        <p14:creationId xmlns:p14="http://schemas.microsoft.com/office/powerpoint/2010/main" val="1614909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Key Area 3: Antibody Techniques</a:t>
            </a:r>
            <a:endParaRPr lang="en-GB" dirty="0">
              <a:solidFill>
                <a:srgbClr val="FF0000"/>
              </a:solidFill>
            </a:endParaRPr>
          </a:p>
        </p:txBody>
      </p:sp>
      <p:sp>
        <p:nvSpPr>
          <p:cNvPr id="3" name="Content Placeholder 2"/>
          <p:cNvSpPr>
            <a:spLocks noGrp="1"/>
          </p:cNvSpPr>
          <p:nvPr>
            <p:ph idx="1"/>
          </p:nvPr>
        </p:nvSpPr>
        <p:spPr>
          <a:xfrm>
            <a:off x="838200" y="1573966"/>
            <a:ext cx="10515600" cy="4976735"/>
          </a:xfrm>
        </p:spPr>
        <p:txBody>
          <a:bodyPr>
            <a:normAutofit/>
          </a:bodyPr>
          <a:lstStyle/>
          <a:p>
            <a:r>
              <a:rPr lang="en-GB" dirty="0" smtClean="0"/>
              <a:t>Mandatory knowledge from the SQA Course Notes:</a:t>
            </a:r>
          </a:p>
          <a:p>
            <a:pPr lvl="1"/>
            <a:r>
              <a:rPr lang="en-GB" sz="2000" i="1" dirty="0" smtClean="0"/>
              <a:t>“Detection </a:t>
            </a:r>
            <a:r>
              <a:rPr lang="en-GB" sz="2000" i="1" dirty="0"/>
              <a:t>and identification of specific proteins. Immunoassay techniques use antibodies linked to reporter enzymes to cause a colour change in the presence of a specific antigen. Fluorescent labelled antibodies in protein blotting and immunohistochemical staining of tissue. Monoclonal antibodies are produced using </a:t>
            </a:r>
            <a:r>
              <a:rPr lang="en-GB" sz="2000" i="1" dirty="0" err="1"/>
              <a:t>hybridomas</a:t>
            </a:r>
            <a:r>
              <a:rPr lang="en-GB" sz="2000" i="1" dirty="0"/>
              <a:t> formed from the fusion of a B lymphocyte with a myeloma cell using polyethylene glycol (PEG). Use of bright field to examine whole organisms, parts of organisms or thin sections of dissected tissue. Fluorescence microscopy allows particular protein structures to be visualised</a:t>
            </a:r>
            <a:r>
              <a:rPr lang="en-GB" sz="2000" i="1" dirty="0" smtClean="0"/>
              <a:t>.”</a:t>
            </a:r>
          </a:p>
          <a:p>
            <a:pPr lvl="1"/>
            <a:endParaRPr lang="en-GB" sz="2000" i="1" dirty="0"/>
          </a:p>
          <a:p>
            <a:pPr lvl="1"/>
            <a:r>
              <a:rPr lang="en-GB" sz="2000" i="1" dirty="0" smtClean="0"/>
              <a:t>Give a detailed explanation of how monoclonal antibodies are produced</a:t>
            </a:r>
          </a:p>
          <a:p>
            <a:pPr lvl="1"/>
            <a:r>
              <a:rPr lang="en-GB" sz="2000" i="1" dirty="0" smtClean="0"/>
              <a:t>What is fluorescent labelled protein blotting used for?</a:t>
            </a:r>
          </a:p>
          <a:p>
            <a:pPr lvl="1"/>
            <a:r>
              <a:rPr lang="en-GB" sz="2000" i="1" dirty="0" smtClean="0"/>
              <a:t>Explain how antibody techniques are used in lab studies</a:t>
            </a:r>
          </a:p>
          <a:p>
            <a:pPr lvl="1"/>
            <a:r>
              <a:rPr lang="en-GB" sz="2000" i="1" dirty="0" smtClean="0"/>
              <a:t>Describe immunoassay techniques using reporter enzymes</a:t>
            </a:r>
          </a:p>
          <a:p>
            <a:pPr lvl="1"/>
            <a:r>
              <a:rPr lang="en-GB" sz="2000" i="1" dirty="0" smtClean="0"/>
              <a:t>What is histochemistry?</a:t>
            </a:r>
          </a:p>
        </p:txBody>
      </p:sp>
      <p:sp>
        <p:nvSpPr>
          <p:cNvPr id="4" name="Rectangle 3"/>
          <p:cNvSpPr/>
          <p:nvPr/>
        </p:nvSpPr>
        <p:spPr>
          <a:xfrm>
            <a:off x="8934138" y="365125"/>
            <a:ext cx="2848131" cy="132556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FF0000"/>
                </a:solidFill>
              </a:rPr>
              <a:t>Bright Red Textbook</a:t>
            </a:r>
          </a:p>
          <a:p>
            <a:pPr algn="ctr"/>
            <a:r>
              <a:rPr lang="en-GB" sz="2800" b="1" dirty="0" smtClean="0">
                <a:solidFill>
                  <a:srgbClr val="FF0000"/>
                </a:solidFill>
              </a:rPr>
              <a:t>Pages 12-13</a:t>
            </a:r>
            <a:endParaRPr lang="en-GB" sz="2800" b="1" dirty="0">
              <a:solidFill>
                <a:srgbClr val="FF0000"/>
              </a:solidFill>
            </a:endParaRPr>
          </a:p>
        </p:txBody>
      </p:sp>
    </p:spTree>
    <p:extLst>
      <p:ext uri="{BB962C8B-B14F-4D97-AF65-F5344CB8AC3E}">
        <p14:creationId xmlns:p14="http://schemas.microsoft.com/office/powerpoint/2010/main" val="4196618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16056" cy="1325563"/>
          </a:xfrm>
        </p:spPr>
        <p:txBody>
          <a:bodyPr/>
          <a:lstStyle/>
          <a:p>
            <a:r>
              <a:rPr lang="en-GB" dirty="0" smtClean="0">
                <a:solidFill>
                  <a:srgbClr val="FF0000"/>
                </a:solidFill>
              </a:rPr>
              <a:t>Key Area 4: Aseptic Techniques and Cell Culture</a:t>
            </a:r>
            <a:endParaRPr lang="en-GB" dirty="0">
              <a:solidFill>
                <a:srgbClr val="FF0000"/>
              </a:solidFill>
            </a:endParaRPr>
          </a:p>
        </p:txBody>
      </p:sp>
      <p:sp>
        <p:nvSpPr>
          <p:cNvPr id="3" name="Content Placeholder 2"/>
          <p:cNvSpPr>
            <a:spLocks noGrp="1"/>
          </p:cNvSpPr>
          <p:nvPr>
            <p:ph idx="1"/>
          </p:nvPr>
        </p:nvSpPr>
        <p:spPr>
          <a:xfrm>
            <a:off x="838200" y="1573966"/>
            <a:ext cx="10515600" cy="4976735"/>
          </a:xfrm>
        </p:spPr>
        <p:txBody>
          <a:bodyPr>
            <a:normAutofit/>
          </a:bodyPr>
          <a:lstStyle/>
          <a:p>
            <a:r>
              <a:rPr lang="en-GB" dirty="0" smtClean="0"/>
              <a:t>Mandatory knowledge from the SQA Course Notes:</a:t>
            </a:r>
          </a:p>
          <a:p>
            <a:pPr lvl="1"/>
            <a:r>
              <a:rPr lang="en-GB" sz="2000" i="1" dirty="0" smtClean="0"/>
              <a:t>“</a:t>
            </a:r>
            <a:r>
              <a:rPr lang="en-GB" sz="2000" dirty="0"/>
              <a:t>Aseptic technique and cell culture Use of inoculum, explants or cells. Use of: haemocytometers to estimate total cell counts; vital staining to estimate viable cell counts. Complex media containing growth factors from serum for animal cell lines. Lifetime of primary cell lines and cancer cell lines in culture. Use of growth regulators in plant tissue culture</a:t>
            </a:r>
            <a:r>
              <a:rPr lang="en-GB" sz="2000" dirty="0" smtClean="0"/>
              <a:t>.”</a:t>
            </a:r>
            <a:endParaRPr lang="en-GB" sz="2000" i="1" dirty="0" smtClean="0"/>
          </a:p>
          <a:p>
            <a:pPr lvl="1"/>
            <a:endParaRPr lang="en-GB" sz="2000" i="1" dirty="0" smtClean="0"/>
          </a:p>
          <a:p>
            <a:pPr lvl="1"/>
            <a:r>
              <a:rPr lang="en-GB" sz="2000" i="1" dirty="0" smtClean="0"/>
              <a:t>What is cell and tissue culture?</a:t>
            </a:r>
          </a:p>
          <a:p>
            <a:pPr lvl="1"/>
            <a:r>
              <a:rPr lang="en-GB" sz="2000" i="1" dirty="0" smtClean="0"/>
              <a:t>Explain the different ways cell types can be grown</a:t>
            </a:r>
          </a:p>
          <a:p>
            <a:pPr lvl="1"/>
            <a:r>
              <a:rPr lang="en-GB" sz="2000" i="1" dirty="0" smtClean="0"/>
              <a:t>Explain how contamination is avoided</a:t>
            </a:r>
          </a:p>
          <a:p>
            <a:pPr lvl="1"/>
            <a:r>
              <a:rPr lang="en-GB" sz="2000" i="1" dirty="0" smtClean="0"/>
              <a:t>How are cell lines created? What is an immortal cell line?</a:t>
            </a:r>
          </a:p>
          <a:p>
            <a:pPr lvl="1"/>
            <a:r>
              <a:rPr lang="en-GB" sz="2000" i="1" dirty="0" smtClean="0"/>
              <a:t>How is a haemocytometer used</a:t>
            </a:r>
            <a:r>
              <a:rPr lang="en-GB" sz="2000" i="1" dirty="0" smtClean="0"/>
              <a:t>?</a:t>
            </a:r>
          </a:p>
          <a:p>
            <a:pPr lvl="1"/>
            <a:r>
              <a:rPr lang="en-GB" sz="2000" i="1" dirty="0" smtClean="0"/>
              <a:t>What is bright field microscopy used for?</a:t>
            </a:r>
            <a:endParaRPr lang="en-GB" sz="2000" i="1" dirty="0" smtClean="0"/>
          </a:p>
          <a:p>
            <a:pPr lvl="1"/>
            <a:r>
              <a:rPr lang="en-GB" sz="2000" i="1" dirty="0" smtClean="0"/>
              <a:t>What is a growth regulator in plant tissue?</a:t>
            </a:r>
          </a:p>
          <a:p>
            <a:pPr lvl="1"/>
            <a:r>
              <a:rPr lang="en-GB" sz="2000" i="1" dirty="0" smtClean="0"/>
              <a:t>What is a vital stain? Give an example</a:t>
            </a:r>
            <a:endParaRPr lang="en-GB" sz="2000" i="1" dirty="0"/>
          </a:p>
        </p:txBody>
      </p:sp>
      <p:sp>
        <p:nvSpPr>
          <p:cNvPr id="4" name="Rectangle 3"/>
          <p:cNvSpPr/>
          <p:nvPr/>
        </p:nvSpPr>
        <p:spPr>
          <a:xfrm>
            <a:off x="8934138" y="365125"/>
            <a:ext cx="2848131" cy="132556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FF0000"/>
                </a:solidFill>
              </a:rPr>
              <a:t>Bright Red Textbook</a:t>
            </a:r>
          </a:p>
          <a:p>
            <a:pPr algn="ctr"/>
            <a:r>
              <a:rPr lang="en-GB" sz="2800" b="1" dirty="0" smtClean="0">
                <a:solidFill>
                  <a:srgbClr val="FF0000"/>
                </a:solidFill>
              </a:rPr>
              <a:t>Pages 14-15</a:t>
            </a:r>
            <a:endParaRPr lang="en-GB" sz="2800" b="1" dirty="0">
              <a:solidFill>
                <a:srgbClr val="FF0000"/>
              </a:solidFill>
            </a:endParaRPr>
          </a:p>
        </p:txBody>
      </p:sp>
    </p:spTree>
    <p:extLst>
      <p:ext uri="{BB962C8B-B14F-4D97-AF65-F5344CB8AC3E}">
        <p14:creationId xmlns:p14="http://schemas.microsoft.com/office/powerpoint/2010/main" val="1245447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762</TotalTime>
  <Words>598</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Lab Techniques for Biologists</vt:lpstr>
      <vt:lpstr>Key Area 1: Liquids and Solutions</vt:lpstr>
      <vt:lpstr>Key Area 2: Separation Techniques</vt:lpstr>
      <vt:lpstr>Key Area 3: Antibody Techniques</vt:lpstr>
      <vt:lpstr>Key Area 4: Aseptic Techniques and Cell Culture</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Techniques for Biologists</dc:title>
  <dc:creator>aaitken</dc:creator>
  <cp:lastModifiedBy>aaitken</cp:lastModifiedBy>
  <cp:revision>12</cp:revision>
  <dcterms:created xsi:type="dcterms:W3CDTF">2018-10-22T11:11:39Z</dcterms:created>
  <dcterms:modified xsi:type="dcterms:W3CDTF">2018-11-06T11:46:44Z</dcterms:modified>
</cp:coreProperties>
</file>