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16F3C4-2741-4438-A4CF-E951EE5CAF08}"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79AF60-D962-49A2-AD64-57C321C05E5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16F3C4-2741-4438-A4CF-E951EE5CAF08}"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79AF60-D962-49A2-AD64-57C321C05E5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16F3C4-2741-4438-A4CF-E951EE5CAF08}"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79AF60-D962-49A2-AD64-57C321C05E5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16F3C4-2741-4438-A4CF-E951EE5CAF08}"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79AF60-D962-49A2-AD64-57C321C05E5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16F3C4-2741-4438-A4CF-E951EE5CAF08}"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79AF60-D962-49A2-AD64-57C321C05E5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16F3C4-2741-4438-A4CF-E951EE5CAF08}" type="datetimeFigureOut">
              <a:rPr lang="en-GB" smtClean="0"/>
              <a:t>17/09/2018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79AF60-D962-49A2-AD64-57C321C05E5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16F3C4-2741-4438-A4CF-E951EE5CAF08}" type="datetimeFigureOut">
              <a:rPr lang="en-GB" smtClean="0"/>
              <a:t>17/09/2018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79AF60-D962-49A2-AD64-57C321C05E5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16F3C4-2741-4438-A4CF-E951EE5CAF08}" type="datetimeFigureOut">
              <a:rPr lang="en-GB" smtClean="0"/>
              <a:t>17/09/2018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79AF60-D962-49A2-AD64-57C321C05E5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16F3C4-2741-4438-A4CF-E951EE5CAF08}" type="datetimeFigureOut">
              <a:rPr lang="en-GB" smtClean="0"/>
              <a:t>17/09/2018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79AF60-D962-49A2-AD64-57C321C05E5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16F3C4-2741-4438-A4CF-E951EE5CAF08}" type="datetimeFigureOut">
              <a:rPr lang="en-GB" smtClean="0"/>
              <a:t>17/09/2018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79AF60-D962-49A2-AD64-57C321C05E5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16F3C4-2741-4438-A4CF-E951EE5CAF08}" type="datetimeFigureOut">
              <a:rPr lang="en-GB" smtClean="0"/>
              <a:t>17/09/2018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79AF60-D962-49A2-AD64-57C321C05E5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6F3C4-2741-4438-A4CF-E951EE5CAF08}" type="datetimeFigureOut">
              <a:rPr lang="en-GB" smtClean="0"/>
              <a:t>17/09/2018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9AF60-D962-49A2-AD64-57C321C05E5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Clinical Trials of </a:t>
            </a:r>
            <a:br>
              <a:rPr lang="en-GB" dirty="0" smtClean="0"/>
            </a:br>
            <a:r>
              <a:rPr lang="en-GB" dirty="0" smtClean="0"/>
              <a:t>Vaccines and Drugs</a:t>
            </a:r>
            <a:endParaRPr lang="en-GB" dirty="0"/>
          </a:p>
        </p:txBody>
      </p:sp>
      <p:sp>
        <p:nvSpPr>
          <p:cNvPr id="3" name="Subtitle 2"/>
          <p:cNvSpPr>
            <a:spLocks noGrp="1"/>
          </p:cNvSpPr>
          <p:nvPr>
            <p:ph type="subTitle" idx="1"/>
          </p:nvPr>
        </p:nvSpPr>
        <p:spPr/>
        <p:txBody>
          <a:bodyPr/>
          <a:lstStyle/>
          <a:p>
            <a:r>
              <a:rPr lang="en-GB" dirty="0" smtClean="0"/>
              <a:t>Neurobiology and Immunisation</a:t>
            </a:r>
          </a:p>
          <a:p>
            <a:r>
              <a:rPr lang="en-GB" dirty="0" smtClean="0"/>
              <a:t>Higher Human Biology for CfE</a:t>
            </a:r>
          </a:p>
          <a:p>
            <a:r>
              <a:rPr lang="en-GB" dirty="0" smtClean="0"/>
              <a:t>Miss Aitken</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mtClean="0"/>
              <a:t>Clinical Trials</a:t>
            </a:r>
          </a:p>
        </p:txBody>
      </p:sp>
      <p:sp>
        <p:nvSpPr>
          <p:cNvPr id="7171" name="Rectangle 3"/>
          <p:cNvSpPr>
            <a:spLocks noGrp="1" noChangeArrowheads="1"/>
          </p:cNvSpPr>
          <p:nvPr>
            <p:ph type="body" idx="1"/>
          </p:nvPr>
        </p:nvSpPr>
        <p:spPr/>
        <p:txBody>
          <a:bodyPr/>
          <a:lstStyle/>
          <a:p>
            <a:pPr eaLnBrk="1" hangingPunct="1">
              <a:lnSpc>
                <a:spcPct val="90000"/>
              </a:lnSpc>
            </a:pPr>
            <a:r>
              <a:rPr lang="en-GB" smtClean="0"/>
              <a:t>A clinical trial is a type of medical research. </a:t>
            </a:r>
          </a:p>
          <a:p>
            <a:pPr eaLnBrk="1" hangingPunct="1">
              <a:lnSpc>
                <a:spcPct val="90000"/>
              </a:lnSpc>
            </a:pPr>
            <a:r>
              <a:rPr lang="en-GB" smtClean="0"/>
              <a:t>It aims to find new and improved ways of </a:t>
            </a:r>
          </a:p>
          <a:p>
            <a:pPr lvl="1" eaLnBrk="1" hangingPunct="1">
              <a:lnSpc>
                <a:spcPct val="90000"/>
              </a:lnSpc>
            </a:pPr>
            <a:r>
              <a:rPr lang="en-GB" smtClean="0"/>
              <a:t>preventing</a:t>
            </a:r>
          </a:p>
          <a:p>
            <a:pPr lvl="1" eaLnBrk="1" hangingPunct="1">
              <a:lnSpc>
                <a:spcPct val="90000"/>
              </a:lnSpc>
            </a:pPr>
            <a:r>
              <a:rPr lang="en-GB" smtClean="0"/>
              <a:t>diagnosing </a:t>
            </a:r>
          </a:p>
          <a:p>
            <a:pPr lvl="1" eaLnBrk="1" hangingPunct="1">
              <a:lnSpc>
                <a:spcPct val="90000"/>
              </a:lnSpc>
            </a:pPr>
            <a:r>
              <a:rPr lang="en-GB" smtClean="0"/>
              <a:t>Treating</a:t>
            </a:r>
          </a:p>
          <a:p>
            <a:pPr lvl="1" eaLnBrk="1" hangingPunct="1">
              <a:lnSpc>
                <a:spcPct val="90000"/>
              </a:lnSpc>
            </a:pPr>
            <a:r>
              <a:rPr lang="en-GB" smtClean="0"/>
              <a:t>controlling illnesses. </a:t>
            </a:r>
          </a:p>
          <a:p>
            <a:pPr eaLnBrk="1" hangingPunct="1">
              <a:lnSpc>
                <a:spcPct val="90000"/>
              </a:lnSpc>
            </a:pPr>
            <a:r>
              <a:rPr lang="en-GB" smtClean="0"/>
              <a:t>People are involved in the trial in a controlled and carefully planned way.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mtClean="0"/>
              <a:t>Clinical Trials</a:t>
            </a:r>
          </a:p>
        </p:txBody>
      </p:sp>
      <p:sp>
        <p:nvSpPr>
          <p:cNvPr id="8195" name="Rectangle 3"/>
          <p:cNvSpPr>
            <a:spLocks noGrp="1" noChangeArrowheads="1"/>
          </p:cNvSpPr>
          <p:nvPr>
            <p:ph type="body" idx="1"/>
          </p:nvPr>
        </p:nvSpPr>
        <p:spPr/>
        <p:txBody>
          <a:bodyPr/>
          <a:lstStyle/>
          <a:p>
            <a:pPr eaLnBrk="1" hangingPunct="1"/>
            <a:r>
              <a:rPr lang="en-GB" sz="2800" smtClean="0"/>
              <a:t>Clinical trials are designed to answer questions - about a treatment or a procedure. </a:t>
            </a:r>
          </a:p>
          <a:p>
            <a:pPr eaLnBrk="1" hangingPunct="1"/>
            <a:r>
              <a:rPr lang="en-GB" sz="2800" smtClean="0"/>
              <a:t>The main questions are usually:</a:t>
            </a:r>
          </a:p>
          <a:p>
            <a:pPr lvl="1" eaLnBrk="1" hangingPunct="1"/>
            <a:r>
              <a:rPr lang="en-GB" sz="2400" smtClean="0"/>
              <a:t>Does it work? </a:t>
            </a:r>
          </a:p>
          <a:p>
            <a:pPr lvl="1" eaLnBrk="1" hangingPunct="1"/>
            <a:r>
              <a:rPr lang="en-GB" sz="2400" smtClean="0"/>
              <a:t>Is it safe? </a:t>
            </a:r>
          </a:p>
          <a:p>
            <a:pPr lvl="1" eaLnBrk="1" hangingPunct="1"/>
            <a:r>
              <a:rPr lang="en-GB" sz="2400" smtClean="0"/>
              <a:t>Does it cause side effects? </a:t>
            </a:r>
          </a:p>
          <a:p>
            <a:pPr lvl="1" eaLnBrk="1" hangingPunct="1"/>
            <a:r>
              <a:rPr lang="en-GB" sz="2400" smtClean="0"/>
              <a:t>How does it affect quality of life? </a:t>
            </a:r>
          </a:p>
          <a:p>
            <a:pPr lvl="1" eaLnBrk="1" hangingPunct="1"/>
            <a:r>
              <a:rPr lang="en-GB" sz="2400" smtClean="0"/>
              <a:t>Does it work better than existing treatments? </a:t>
            </a:r>
          </a:p>
          <a:p>
            <a:pPr lvl="1" eaLnBrk="1" hangingPunct="1"/>
            <a:r>
              <a:rPr lang="en-GB" sz="2400" smtClean="0"/>
              <a:t>What is the best dose to use?</a:t>
            </a:r>
          </a:p>
          <a:p>
            <a:pPr eaLnBrk="1" hangingPunct="1"/>
            <a:endParaRPr lang="en-GB"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mtClean="0"/>
              <a:t>Clinical Trials</a:t>
            </a:r>
          </a:p>
        </p:txBody>
      </p:sp>
      <p:sp>
        <p:nvSpPr>
          <p:cNvPr id="9219" name="Rectangle 3"/>
          <p:cNvSpPr>
            <a:spLocks noGrp="1" noChangeArrowheads="1"/>
          </p:cNvSpPr>
          <p:nvPr>
            <p:ph type="body" idx="1"/>
          </p:nvPr>
        </p:nvSpPr>
        <p:spPr>
          <a:xfrm>
            <a:off x="468313" y="1268413"/>
            <a:ext cx="8229600" cy="2881312"/>
          </a:xfrm>
        </p:spPr>
        <p:txBody>
          <a:bodyPr/>
          <a:lstStyle/>
          <a:p>
            <a:pPr eaLnBrk="1" hangingPunct="1"/>
            <a:r>
              <a:rPr lang="en-GB" smtClean="0"/>
              <a:t>Vaccines are subjected to clinical trials just like any other pharmaceutical medicine</a:t>
            </a:r>
          </a:p>
          <a:p>
            <a:pPr eaLnBrk="1" hangingPunct="1"/>
            <a:endParaRPr lang="en-GB" smtClean="0"/>
          </a:p>
          <a:p>
            <a:pPr eaLnBrk="1" hangingPunct="1"/>
            <a:r>
              <a:rPr lang="en-GB" smtClean="0"/>
              <a:t>They must be shown to be safe and effective when used in humans</a:t>
            </a:r>
          </a:p>
          <a:p>
            <a:pPr eaLnBrk="1" hangingPunct="1"/>
            <a:endParaRPr lang="en-GB" smtClean="0"/>
          </a:p>
        </p:txBody>
      </p:sp>
      <p:pic>
        <p:nvPicPr>
          <p:cNvPr id="9220" name="Picture 5" descr="first h1n1 vaccine trials"/>
          <p:cNvPicPr>
            <a:picLocks noChangeAspect="1" noChangeArrowheads="1"/>
          </p:cNvPicPr>
          <p:nvPr/>
        </p:nvPicPr>
        <p:blipFill>
          <a:blip r:embed="rId2"/>
          <a:srcRect/>
          <a:stretch>
            <a:fillRect/>
          </a:stretch>
        </p:blipFill>
        <p:spPr bwMode="auto">
          <a:xfrm>
            <a:off x="2555875" y="4076700"/>
            <a:ext cx="3571875" cy="242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mtClean="0"/>
              <a:t>Placebo Controlled Trials</a:t>
            </a:r>
          </a:p>
        </p:txBody>
      </p:sp>
      <p:sp>
        <p:nvSpPr>
          <p:cNvPr id="10243" name="Rectangle 3"/>
          <p:cNvSpPr>
            <a:spLocks noGrp="1" noChangeArrowheads="1"/>
          </p:cNvSpPr>
          <p:nvPr>
            <p:ph type="body" idx="1"/>
          </p:nvPr>
        </p:nvSpPr>
        <p:spPr>
          <a:xfrm>
            <a:off x="0" y="1268413"/>
            <a:ext cx="5627688" cy="5400675"/>
          </a:xfrm>
        </p:spPr>
        <p:txBody>
          <a:bodyPr>
            <a:normAutofit lnSpcReduction="10000"/>
          </a:bodyPr>
          <a:lstStyle/>
          <a:p>
            <a:pPr eaLnBrk="1" hangingPunct="1">
              <a:lnSpc>
                <a:spcPct val="90000"/>
              </a:lnSpc>
            </a:pPr>
            <a:r>
              <a:rPr lang="en-GB" sz="2400" b="1" dirty="0" smtClean="0"/>
              <a:t/>
            </a:r>
            <a:br>
              <a:rPr lang="en-GB" sz="2400" b="1" dirty="0" smtClean="0"/>
            </a:br>
            <a:r>
              <a:rPr lang="en-GB" sz="2400" dirty="0" smtClean="0"/>
              <a:t>A placebo is a dummy treatment. E.g. a pill that looks the same as the drug being tested but just contains sugar. </a:t>
            </a:r>
          </a:p>
          <a:p>
            <a:pPr eaLnBrk="1" hangingPunct="1">
              <a:lnSpc>
                <a:spcPct val="90000"/>
              </a:lnSpc>
            </a:pPr>
            <a:r>
              <a:rPr lang="en-GB" sz="2400" dirty="0" smtClean="0"/>
              <a:t>People can sometimes feel better when they have a placebo because they think they are having a real treatment. This is known as the 'placebo effect'.</a:t>
            </a:r>
          </a:p>
          <a:p>
            <a:pPr eaLnBrk="1" hangingPunct="1">
              <a:lnSpc>
                <a:spcPct val="90000"/>
              </a:lnSpc>
            </a:pPr>
            <a:r>
              <a:rPr lang="en-GB" sz="2400" dirty="0" smtClean="0"/>
              <a:t>Comparing a group of people taking a new treatment with a group taking a placebo can show if the new treatment is really having an effect. </a:t>
            </a:r>
          </a:p>
          <a:p>
            <a:pPr eaLnBrk="1" hangingPunct="1">
              <a:lnSpc>
                <a:spcPct val="90000"/>
              </a:lnSpc>
            </a:pPr>
            <a:r>
              <a:rPr lang="en-GB" sz="2400" dirty="0" smtClean="0"/>
              <a:t>A truly effective drug will show better results than the placebo.</a:t>
            </a:r>
          </a:p>
          <a:p>
            <a:pPr eaLnBrk="1" hangingPunct="1">
              <a:lnSpc>
                <a:spcPct val="90000"/>
              </a:lnSpc>
            </a:pPr>
            <a:r>
              <a:rPr lang="en-GB" sz="2400" b="1" dirty="0" smtClean="0"/>
              <a:t>The use of a placebo allows for a valid comparison to be made</a:t>
            </a:r>
          </a:p>
          <a:p>
            <a:pPr eaLnBrk="1" hangingPunct="1">
              <a:lnSpc>
                <a:spcPct val="90000"/>
              </a:lnSpc>
            </a:pPr>
            <a:endParaRPr lang="en-GB" sz="2400" dirty="0" smtClean="0"/>
          </a:p>
        </p:txBody>
      </p:sp>
      <p:pic>
        <p:nvPicPr>
          <p:cNvPr id="10244" name="Picture 5" descr="Randomisation"/>
          <p:cNvPicPr>
            <a:picLocks noChangeAspect="1" noChangeArrowheads="1"/>
          </p:cNvPicPr>
          <p:nvPr/>
        </p:nvPicPr>
        <p:blipFill>
          <a:blip r:embed="rId2"/>
          <a:srcRect/>
          <a:stretch>
            <a:fillRect/>
          </a:stretch>
        </p:blipFill>
        <p:spPr bwMode="auto">
          <a:xfrm>
            <a:off x="5508625" y="1700213"/>
            <a:ext cx="3429000" cy="3744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0"/>
            <a:ext cx="8229600" cy="1143000"/>
          </a:xfrm>
        </p:spPr>
        <p:txBody>
          <a:bodyPr/>
          <a:lstStyle/>
          <a:p>
            <a:pPr eaLnBrk="1" hangingPunct="1"/>
            <a:r>
              <a:rPr lang="en-GB" smtClean="0"/>
              <a:t>Double Blind Trials</a:t>
            </a:r>
          </a:p>
        </p:txBody>
      </p:sp>
      <p:sp>
        <p:nvSpPr>
          <p:cNvPr id="11267" name="Rectangle 3"/>
          <p:cNvSpPr>
            <a:spLocks noGrp="1" noChangeArrowheads="1"/>
          </p:cNvSpPr>
          <p:nvPr>
            <p:ph type="body" idx="1"/>
          </p:nvPr>
        </p:nvSpPr>
        <p:spPr>
          <a:xfrm>
            <a:off x="0" y="1125538"/>
            <a:ext cx="5435600" cy="5732462"/>
          </a:xfrm>
        </p:spPr>
        <p:txBody>
          <a:bodyPr/>
          <a:lstStyle/>
          <a:p>
            <a:pPr eaLnBrk="1" hangingPunct="1">
              <a:lnSpc>
                <a:spcPct val="80000"/>
              </a:lnSpc>
            </a:pPr>
            <a:r>
              <a:rPr lang="en-GB" sz="2400" dirty="0" smtClean="0"/>
              <a:t>In a blinded trial, you won't know whether you are getting the trial treatment, or the standard treatment or placebo. They will both look the same. Trials need to be 'blind' because just knowing that you are getting a new treatment can affect how you respond to, and make the results unreliable.</a:t>
            </a:r>
          </a:p>
          <a:p>
            <a:pPr eaLnBrk="1" hangingPunct="1">
              <a:lnSpc>
                <a:spcPct val="80000"/>
              </a:lnSpc>
            </a:pPr>
            <a:endParaRPr lang="en-GB" sz="2400" dirty="0" smtClean="0"/>
          </a:p>
          <a:p>
            <a:pPr eaLnBrk="1" hangingPunct="1">
              <a:lnSpc>
                <a:spcPct val="80000"/>
              </a:lnSpc>
            </a:pPr>
            <a:r>
              <a:rPr lang="en-GB" sz="2400" dirty="0" smtClean="0"/>
              <a:t>Often the health professionals on the trial who give you your treatment are also 'blinded', meaning they don't know which treatment you are getting either - so they can't be influenced by what they know. This is known as double blind.</a:t>
            </a:r>
          </a:p>
          <a:p>
            <a:pPr eaLnBrk="1" hangingPunct="1">
              <a:lnSpc>
                <a:spcPct val="80000"/>
              </a:lnSpc>
            </a:pPr>
            <a:r>
              <a:rPr lang="en-GB" sz="2400" b="1" dirty="0" smtClean="0"/>
              <a:t>A double blind trial eliminates bias</a:t>
            </a:r>
          </a:p>
        </p:txBody>
      </p:sp>
      <p:pic>
        <p:nvPicPr>
          <p:cNvPr id="11268" name="Picture 5" descr="double_blind_trial01"/>
          <p:cNvPicPr>
            <a:picLocks noChangeAspect="1" noChangeArrowheads="1"/>
          </p:cNvPicPr>
          <p:nvPr/>
        </p:nvPicPr>
        <p:blipFill>
          <a:blip r:embed="rId2"/>
          <a:srcRect/>
          <a:stretch>
            <a:fillRect/>
          </a:stretch>
        </p:blipFill>
        <p:spPr bwMode="auto">
          <a:xfrm>
            <a:off x="5426075" y="1773238"/>
            <a:ext cx="3717925" cy="3887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5435600" y="1628775"/>
            <a:ext cx="3708400" cy="4752975"/>
            <a:chOff x="3198" y="1026"/>
            <a:chExt cx="2404" cy="2404"/>
          </a:xfrm>
        </p:grpSpPr>
        <p:pic>
          <p:nvPicPr>
            <p:cNvPr id="12293" name="Picture 5" descr="4-2c0a693ea6"/>
            <p:cNvPicPr>
              <a:picLocks noChangeAspect="1" noChangeArrowheads="1"/>
            </p:cNvPicPr>
            <p:nvPr/>
          </p:nvPicPr>
          <p:blipFill>
            <a:blip r:embed="rId2"/>
            <a:srcRect/>
            <a:stretch>
              <a:fillRect/>
            </a:stretch>
          </p:blipFill>
          <p:spPr bwMode="auto">
            <a:xfrm>
              <a:off x="3198" y="1026"/>
              <a:ext cx="2404" cy="2268"/>
            </a:xfrm>
            <a:prstGeom prst="rect">
              <a:avLst/>
            </a:prstGeom>
            <a:solidFill>
              <a:schemeClr val="bg1"/>
            </a:solidFill>
            <a:ln w="9525">
              <a:noFill/>
              <a:miter lim="800000"/>
              <a:headEnd/>
              <a:tailEnd/>
            </a:ln>
          </p:spPr>
        </p:pic>
        <p:sp>
          <p:nvSpPr>
            <p:cNvPr id="12294" name="Rectangle 6"/>
            <p:cNvSpPr>
              <a:spLocks noChangeArrowheads="1"/>
            </p:cNvSpPr>
            <p:nvPr/>
          </p:nvSpPr>
          <p:spPr bwMode="auto">
            <a:xfrm>
              <a:off x="4105" y="3067"/>
              <a:ext cx="1360" cy="363"/>
            </a:xfrm>
            <a:prstGeom prst="rect">
              <a:avLst/>
            </a:prstGeom>
            <a:solidFill>
              <a:schemeClr val="bg1"/>
            </a:solidFill>
            <a:ln w="9525">
              <a:noFill/>
              <a:miter lim="800000"/>
              <a:headEnd/>
              <a:tailEnd/>
            </a:ln>
          </p:spPr>
          <p:txBody>
            <a:bodyPr wrap="none" anchor="ctr"/>
            <a:lstStyle/>
            <a:p>
              <a:endParaRPr lang="en-US"/>
            </a:p>
          </p:txBody>
        </p:sp>
      </p:grpSp>
      <p:sp>
        <p:nvSpPr>
          <p:cNvPr id="12291" name="Rectangle 3"/>
          <p:cNvSpPr>
            <a:spLocks noGrp="1" noChangeArrowheads="1"/>
          </p:cNvSpPr>
          <p:nvPr>
            <p:ph type="body" idx="1"/>
          </p:nvPr>
        </p:nvSpPr>
        <p:spPr>
          <a:xfrm>
            <a:off x="250825" y="1052513"/>
            <a:ext cx="5834063" cy="5805487"/>
          </a:xfrm>
        </p:spPr>
        <p:txBody>
          <a:bodyPr/>
          <a:lstStyle/>
          <a:p>
            <a:pPr eaLnBrk="1" hangingPunct="1">
              <a:lnSpc>
                <a:spcPct val="80000"/>
              </a:lnSpc>
            </a:pPr>
            <a:r>
              <a:rPr lang="en-GB" sz="2400" dirty="0" smtClean="0"/>
              <a:t>Everyone taking part in a randomised trial is put into different groups at random. Usually decided by computer.</a:t>
            </a:r>
          </a:p>
          <a:p>
            <a:pPr eaLnBrk="1" hangingPunct="1">
              <a:lnSpc>
                <a:spcPct val="80000"/>
              </a:lnSpc>
            </a:pPr>
            <a:r>
              <a:rPr lang="en-GB" sz="2400" dirty="0" smtClean="0"/>
              <a:t>There are usually two groups in a randomised trial. Only one group has the new treatment. The other, called the control group, has the standard treatment or a placebo. The research team can then compare results from the two groups.</a:t>
            </a:r>
          </a:p>
          <a:p>
            <a:pPr eaLnBrk="1" hangingPunct="1">
              <a:lnSpc>
                <a:spcPct val="80000"/>
              </a:lnSpc>
            </a:pPr>
            <a:r>
              <a:rPr lang="en-GB" sz="2400" dirty="0" smtClean="0"/>
              <a:t>One reason that trials are randomised is so that the research team can't choose who goes into which group based on what they know about their patients. For example, they might put people who they thought were healthier or more unwell into a particular group. This precaution helps to increase the reliability of the results. </a:t>
            </a:r>
          </a:p>
          <a:p>
            <a:pPr eaLnBrk="1" hangingPunct="1">
              <a:lnSpc>
                <a:spcPct val="80000"/>
              </a:lnSpc>
            </a:pPr>
            <a:r>
              <a:rPr lang="en-GB" sz="2400" b="1" dirty="0" smtClean="0"/>
              <a:t>This procedure further eliminates bias</a:t>
            </a:r>
          </a:p>
        </p:txBody>
      </p:sp>
      <p:sp>
        <p:nvSpPr>
          <p:cNvPr id="12292" name="Rectangle 2"/>
          <p:cNvSpPr>
            <a:spLocks noGrp="1" noChangeArrowheads="1"/>
          </p:cNvSpPr>
          <p:nvPr>
            <p:ph type="title"/>
          </p:nvPr>
        </p:nvSpPr>
        <p:spPr>
          <a:xfrm>
            <a:off x="468313" y="115888"/>
            <a:ext cx="8229600" cy="720725"/>
          </a:xfrm>
        </p:spPr>
        <p:txBody>
          <a:bodyPr>
            <a:normAutofit fontScale="90000"/>
          </a:bodyPr>
          <a:lstStyle/>
          <a:p>
            <a:pPr eaLnBrk="1" hangingPunct="1"/>
            <a:r>
              <a:rPr lang="en-GB" sz="4000" smtClean="0"/>
              <a:t>Types of Vaccine Trials</a:t>
            </a:r>
            <a:br>
              <a:rPr lang="en-GB" sz="4000" smtClean="0"/>
            </a:br>
            <a:r>
              <a:rPr lang="en-GB" sz="4000" smtClean="0"/>
              <a:t>Randomisation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mtClean="0"/>
              <a:t>Experimental Error</a:t>
            </a:r>
          </a:p>
        </p:txBody>
      </p:sp>
      <p:sp>
        <p:nvSpPr>
          <p:cNvPr id="13315" name="Rectangle 3"/>
          <p:cNvSpPr>
            <a:spLocks noGrp="1" noChangeArrowheads="1"/>
          </p:cNvSpPr>
          <p:nvPr>
            <p:ph type="body" idx="1"/>
          </p:nvPr>
        </p:nvSpPr>
        <p:spPr/>
        <p:txBody>
          <a:bodyPr/>
          <a:lstStyle/>
          <a:p>
            <a:pPr eaLnBrk="1" hangingPunct="1"/>
            <a:r>
              <a:rPr lang="en-GB" smtClean="0"/>
              <a:t>At the end of the trial, results from the two groups, which must be of a suitable size to reduce the magnitude of experimental error are compared to determine whether there are any statistically significant differences between the groups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Essay Questions</a:t>
            </a:r>
            <a:endParaRPr lang="en-GB"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r>
              <a:rPr lang="en-GB" dirty="0" smtClean="0"/>
              <a:t>Describe non-specific defences that the body uses to protect itself from pathogens.      (8)</a:t>
            </a:r>
          </a:p>
          <a:p>
            <a:endParaRPr lang="en-GB" dirty="0"/>
          </a:p>
          <a:p>
            <a:r>
              <a:rPr lang="en-GB" dirty="0" smtClean="0"/>
              <a:t>Describe how immunity is naturally acquired   								(7)</a:t>
            </a:r>
          </a:p>
          <a:p>
            <a:endParaRPr lang="en-GB" dirty="0"/>
          </a:p>
          <a:p>
            <a:r>
              <a:rPr lang="en-GB" dirty="0" smtClean="0"/>
              <a:t>Give an account of immunisation under the following headings                   </a:t>
            </a:r>
          </a:p>
          <a:p>
            <a:pPr lvl="1"/>
            <a:r>
              <a:rPr lang="en-GB" dirty="0" smtClean="0"/>
              <a:t>Vaccination						(5)</a:t>
            </a:r>
          </a:p>
          <a:p>
            <a:pPr lvl="1"/>
            <a:r>
              <a:rPr lang="en-GB" dirty="0" smtClean="0"/>
              <a:t>Difficulties achieving widespread vaccination 	(3)</a:t>
            </a:r>
            <a:endParaRPr lang="en-GB" dirty="0"/>
          </a:p>
        </p:txBody>
      </p:sp>
    </p:spTree>
    <p:extLst>
      <p:ext uri="{BB962C8B-B14F-4D97-AF65-F5344CB8AC3E}">
        <p14:creationId xmlns:p14="http://schemas.microsoft.com/office/powerpoint/2010/main" val="1412684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458</Words>
  <Application>Microsoft Office PowerPoint</Application>
  <PresentationFormat>On-screen Show (4:3)</PresentationFormat>
  <Paragraphs>51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Clinical Trials of  Vaccines and Drugs</vt:lpstr>
      <vt:lpstr>Clinical Trials</vt:lpstr>
      <vt:lpstr>Clinical Trials</vt:lpstr>
      <vt:lpstr>Clinical Trials</vt:lpstr>
      <vt:lpstr>Placebo Controlled Trials</vt:lpstr>
      <vt:lpstr>Double Blind Trials</vt:lpstr>
      <vt:lpstr>Types of Vaccine Trials Randomisation</vt:lpstr>
      <vt:lpstr>Experimental Error</vt:lpstr>
      <vt:lpstr>Essay Questions</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Trials of  Vaccines and Drugs</dc:title>
  <dc:creator>aaitken</dc:creator>
  <cp:lastModifiedBy>026HHart</cp:lastModifiedBy>
  <cp:revision>6</cp:revision>
  <dcterms:created xsi:type="dcterms:W3CDTF">2018-05-15T16:24:13Z</dcterms:created>
  <dcterms:modified xsi:type="dcterms:W3CDTF">2018-09-17T13:43:44Z</dcterms:modified>
</cp:coreProperties>
</file>