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2" r:id="rId6"/>
    <p:sldId id="298" r:id="rId7"/>
    <p:sldId id="299" r:id="rId8"/>
    <p:sldId id="300" r:id="rId9"/>
    <p:sldId id="301" r:id="rId10"/>
    <p:sldId id="302" r:id="rId11"/>
    <p:sldId id="303" r:id="rId12"/>
    <p:sldId id="307" r:id="rId13"/>
    <p:sldId id="304" r:id="rId14"/>
    <p:sldId id="305" r:id="rId15"/>
    <p:sldId id="306" r:id="rId16"/>
    <p:sldId id="280" r:id="rId17"/>
    <p:sldId id="285" r:id="rId18"/>
    <p:sldId id="286" r:id="rId19"/>
    <p:sldId id="288" r:id="rId20"/>
    <p:sldId id="289" r:id="rId21"/>
    <p:sldId id="290" r:id="rId22"/>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24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6CF0BF4-E300-4A0A-860A-57039F770F0B}"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1871F7A-5833-4CF9-94BD-50EA640751EF}"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DEC2309-8DC6-487F-A82B-7FEA96D5522D}"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C2380ED-D43A-4118-A171-AAB69FE4B916}"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59CD475-AA86-4D3D-8644-E3237EBEBE14}"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6A475B17-B212-42B6-A143-B30214219104}"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9F88FD0B-4C0B-453B-8F43-D819ABD59106}"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B369300D-A19E-426A-9357-E6B2C4036F06}"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E2A8329B-936E-4499-9462-D937A04F63A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8B957068-DE5F-482A-A4EA-124CA6A9F6E9}"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081844B6-C85A-458A-B231-2B29415406CE}"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B4851E3E-F12B-471E-B015-1B115924FBC2}"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news.bbc.co.uk/1/hi/health/3041225.s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2.bp.blogspot.com/-NUVKCXlUZ9A/UELQqrnGR1I/AAAAAAAAAGQ/gZLmNXAbE5s/s1600/Herd+Immunity+(whooping+cough)+cartoon.pn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redwineandapplesauce.com/wp-content/uploads/2014/06/communityimmunity.jp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GB" dirty="0" smtClean="0"/>
              <a:t>Key Area 3.7: Immunisation</a:t>
            </a:r>
          </a:p>
        </p:txBody>
      </p:sp>
      <p:sp>
        <p:nvSpPr>
          <p:cNvPr id="2051" name="Rectangle 3"/>
          <p:cNvSpPr>
            <a:spLocks noGrp="1" noChangeArrowheads="1"/>
          </p:cNvSpPr>
          <p:nvPr>
            <p:ph type="subTitle" idx="1"/>
          </p:nvPr>
        </p:nvSpPr>
        <p:spPr/>
        <p:txBody>
          <a:bodyPr/>
          <a:lstStyle/>
          <a:p>
            <a:pPr eaLnBrk="1" hangingPunct="1"/>
            <a:r>
              <a:rPr lang="en-US" dirty="0" smtClean="0"/>
              <a:t>Neurobiology and Immunisation</a:t>
            </a:r>
          </a:p>
          <a:p>
            <a:pPr eaLnBrk="1" hangingPunct="1"/>
            <a:r>
              <a:rPr lang="en-US" dirty="0" smtClean="0"/>
              <a:t>Higher Human Biology for CfE</a:t>
            </a:r>
          </a:p>
          <a:p>
            <a:pPr eaLnBrk="1" hangingPunct="1"/>
            <a:r>
              <a:rPr lang="en-US" dirty="0" smtClean="0"/>
              <a:t>	Miss Aitken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GB" sz="4000" smtClean="0"/>
              <a:t>Public Health Immunisation Programmes</a:t>
            </a:r>
          </a:p>
        </p:txBody>
      </p:sp>
      <p:sp>
        <p:nvSpPr>
          <p:cNvPr id="21507" name="Rectangle 3"/>
          <p:cNvSpPr>
            <a:spLocks noGrp="1" noChangeArrowheads="1"/>
          </p:cNvSpPr>
          <p:nvPr>
            <p:ph type="body" idx="1"/>
          </p:nvPr>
        </p:nvSpPr>
        <p:spPr>
          <a:xfrm>
            <a:off x="0" y="1557338"/>
            <a:ext cx="5122863" cy="4525962"/>
          </a:xfrm>
        </p:spPr>
        <p:txBody>
          <a:bodyPr/>
          <a:lstStyle/>
          <a:p>
            <a:pPr eaLnBrk="1" hangingPunct="1">
              <a:lnSpc>
                <a:spcPct val="90000"/>
              </a:lnSpc>
            </a:pPr>
            <a:r>
              <a:rPr lang="en-GB" smtClean="0"/>
              <a:t>Difficulties can arise when widespread vaccination is not possible due to</a:t>
            </a:r>
          </a:p>
          <a:p>
            <a:pPr lvl="1" eaLnBrk="1" hangingPunct="1">
              <a:lnSpc>
                <a:spcPct val="90000"/>
              </a:lnSpc>
            </a:pPr>
            <a:r>
              <a:rPr lang="en-GB" smtClean="0"/>
              <a:t>malnutrition and poverty (the developing world), </a:t>
            </a:r>
          </a:p>
        </p:txBody>
      </p:sp>
      <p:pic>
        <p:nvPicPr>
          <p:cNvPr id="21508" name="Picture 5" descr="fig6-7"/>
          <p:cNvPicPr>
            <a:picLocks noChangeAspect="1" noChangeArrowheads="1"/>
          </p:cNvPicPr>
          <p:nvPr/>
        </p:nvPicPr>
        <p:blipFill>
          <a:blip r:embed="rId2"/>
          <a:srcRect/>
          <a:stretch>
            <a:fillRect/>
          </a:stretch>
        </p:blipFill>
        <p:spPr bwMode="auto">
          <a:xfrm>
            <a:off x="4932363" y="1989138"/>
            <a:ext cx="3905250" cy="24765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p:txBody>
          <a:bodyPr/>
          <a:lstStyle/>
          <a:p>
            <a:pPr eaLnBrk="1" hangingPunct="1">
              <a:lnSpc>
                <a:spcPct val="90000"/>
              </a:lnSpc>
            </a:pPr>
            <a:r>
              <a:rPr lang="en-GB" sz="2800" smtClean="0"/>
              <a:t>Developed World</a:t>
            </a:r>
          </a:p>
          <a:p>
            <a:pPr lvl="1" eaLnBrk="1" hangingPunct="1">
              <a:lnSpc>
                <a:spcPct val="90000"/>
              </a:lnSpc>
            </a:pPr>
            <a:r>
              <a:rPr lang="en-GB" sz="2400" smtClean="0"/>
              <a:t>Difficulties carrying out widespread vaccination arise when large numbers of the  population reject immunisation programmes</a:t>
            </a:r>
          </a:p>
          <a:p>
            <a:pPr lvl="1" eaLnBrk="1" hangingPunct="1">
              <a:lnSpc>
                <a:spcPct val="90000"/>
              </a:lnSpc>
            </a:pPr>
            <a:r>
              <a:rPr lang="en-GB" sz="2400" smtClean="0"/>
              <a:t>This this is a result of adverse publicity about vaccinations </a:t>
            </a:r>
          </a:p>
          <a:p>
            <a:pPr lvl="2" eaLnBrk="1" hangingPunct="1">
              <a:lnSpc>
                <a:spcPct val="90000"/>
              </a:lnSpc>
            </a:pPr>
            <a:r>
              <a:rPr lang="en-GB" sz="2000" smtClean="0"/>
              <a:t>eg Media attention and consequent public concerns about vaccine safety followed publication of a small case-series of children who developed autism after receipt of the measles-mumps-rubella (MMR) vaccine. Many well-controlled studies performed subsequently found no evidence that MMR vaccine causes autism. However, despite these studies, some parents remain concerned that the MMR vaccine is not safe. </a:t>
            </a:r>
          </a:p>
        </p:txBody>
      </p:sp>
      <p:sp>
        <p:nvSpPr>
          <p:cNvPr id="22531" name="Rectangle 5"/>
          <p:cNvSpPr>
            <a:spLocks noChangeArrowheads="1"/>
          </p:cNvSpPr>
          <p:nvPr/>
        </p:nvSpPr>
        <p:spPr bwMode="auto">
          <a:xfrm>
            <a:off x="3132138" y="5949950"/>
            <a:ext cx="4832350" cy="641350"/>
          </a:xfrm>
          <a:prstGeom prst="rect">
            <a:avLst/>
          </a:prstGeom>
          <a:noFill/>
          <a:ln w="9525">
            <a:noFill/>
            <a:miter lim="800000"/>
            <a:headEnd/>
            <a:tailEnd/>
          </a:ln>
        </p:spPr>
        <p:txBody>
          <a:bodyPr wrap="none">
            <a:spAutoFit/>
          </a:bodyPr>
          <a:lstStyle/>
          <a:p>
            <a:r>
              <a:rPr lang="en-GB">
                <a:hlinkClick r:id="rId2"/>
              </a:rPr>
              <a:t>http://news.bbc.co.uk/1/hi/health/3041225.stm</a:t>
            </a:r>
            <a:endParaRPr lang="en-GB"/>
          </a:p>
          <a:p>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GB" sz="4000" smtClean="0"/>
              <a:t>Public Health Immunisation Programmes</a:t>
            </a:r>
          </a:p>
        </p:txBody>
      </p:sp>
      <p:sp>
        <p:nvSpPr>
          <p:cNvPr id="23555" name="Rectangle 3"/>
          <p:cNvSpPr>
            <a:spLocks noGrp="1" noChangeArrowheads="1"/>
          </p:cNvSpPr>
          <p:nvPr>
            <p:ph type="body" idx="1"/>
          </p:nvPr>
        </p:nvSpPr>
        <p:spPr/>
        <p:txBody>
          <a:bodyPr/>
          <a:lstStyle/>
          <a:p>
            <a:pPr eaLnBrk="1" hangingPunct="1">
              <a:lnSpc>
                <a:spcPct val="80000"/>
              </a:lnSpc>
            </a:pPr>
            <a:r>
              <a:rPr lang="en-GB" sz="2800" smtClean="0"/>
              <a:t>Because of vaccines, small pox is now eradicated globally, polio nearly, and, in countries where children are regularly vaccinated, we don’t worry too much about diphtheria, measles, whooping cough, and rubella.</a:t>
            </a:r>
          </a:p>
          <a:p>
            <a:pPr eaLnBrk="1" hangingPunct="1">
              <a:lnSpc>
                <a:spcPct val="80000"/>
              </a:lnSpc>
            </a:pPr>
            <a:r>
              <a:rPr lang="en-GB" sz="2800" smtClean="0"/>
              <a:t>Vaccination may be the most effective public health intervention of all time— that’s especially true in developing countries, where many families can’t find or afford health care when they get sick. The prevention offered by vaccines can be lifesaving.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GB" sz="4000" smtClean="0"/>
              <a:t>Evasion Of Specific Immune Response</a:t>
            </a:r>
          </a:p>
        </p:txBody>
      </p:sp>
      <p:sp>
        <p:nvSpPr>
          <p:cNvPr id="25603" name="Rectangle 3"/>
          <p:cNvSpPr>
            <a:spLocks noGrp="1" noChangeArrowheads="1"/>
          </p:cNvSpPr>
          <p:nvPr>
            <p:ph type="body" idx="1"/>
          </p:nvPr>
        </p:nvSpPr>
        <p:spPr>
          <a:xfrm>
            <a:off x="107950" y="1557338"/>
            <a:ext cx="5543550" cy="5111750"/>
          </a:xfrm>
        </p:spPr>
        <p:txBody>
          <a:bodyPr/>
          <a:lstStyle/>
          <a:p>
            <a:pPr eaLnBrk="1" hangingPunct="1">
              <a:lnSpc>
                <a:spcPct val="80000"/>
              </a:lnSpc>
            </a:pPr>
            <a:r>
              <a:rPr lang="en-GB" dirty="0" smtClean="0"/>
              <a:t>Many pathogens have evolved elaborate strategies to evade the immune system defences. </a:t>
            </a:r>
          </a:p>
          <a:p>
            <a:pPr eaLnBrk="1" hangingPunct="1">
              <a:lnSpc>
                <a:spcPct val="80000"/>
              </a:lnSpc>
            </a:pPr>
            <a:endParaRPr lang="en-GB" dirty="0" smtClean="0"/>
          </a:p>
          <a:p>
            <a:pPr eaLnBrk="1" hangingPunct="1">
              <a:lnSpc>
                <a:spcPct val="80000"/>
              </a:lnSpc>
            </a:pPr>
            <a:r>
              <a:rPr lang="en-GB" dirty="0" smtClean="0"/>
              <a:t>Some pathogens show antigenic variation, which is where they change their antigen every so often to avoid being targeted by antibodies</a:t>
            </a:r>
          </a:p>
        </p:txBody>
      </p:sp>
      <p:pic>
        <p:nvPicPr>
          <p:cNvPr id="25604" name="Picture 4"/>
          <p:cNvPicPr>
            <a:picLocks noChangeAspect="1" noChangeArrowheads="1"/>
          </p:cNvPicPr>
          <p:nvPr/>
        </p:nvPicPr>
        <p:blipFill>
          <a:blip r:embed="rId2"/>
          <a:srcRect/>
          <a:stretch>
            <a:fillRect/>
          </a:stretch>
        </p:blipFill>
        <p:spPr bwMode="auto">
          <a:xfrm>
            <a:off x="5541888" y="2636912"/>
            <a:ext cx="3602112" cy="338455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GB" smtClean="0"/>
              <a:t>Antigenic Variation</a:t>
            </a:r>
          </a:p>
        </p:txBody>
      </p:sp>
      <p:sp>
        <p:nvSpPr>
          <p:cNvPr id="26627" name="Rectangle 3"/>
          <p:cNvSpPr>
            <a:spLocks noGrp="1" noChangeArrowheads="1"/>
          </p:cNvSpPr>
          <p:nvPr>
            <p:ph type="body" idx="1"/>
          </p:nvPr>
        </p:nvSpPr>
        <p:spPr/>
        <p:txBody>
          <a:bodyPr/>
          <a:lstStyle/>
          <a:p>
            <a:pPr eaLnBrk="1" hangingPunct="1"/>
            <a:r>
              <a:rPr lang="en-GB" sz="2800" smtClean="0"/>
              <a:t>Antigenic variation is a change in surface antigens on an infectious organism to help the organism evade the immune systems of potential hosts. </a:t>
            </a:r>
          </a:p>
          <a:p>
            <a:pPr eaLnBrk="1" hangingPunct="1"/>
            <a:r>
              <a:rPr lang="en-GB" sz="2800" smtClean="0"/>
              <a:t>Organisms use a variety of tactics for changing the composition of the antigens on their surface. </a:t>
            </a:r>
          </a:p>
          <a:p>
            <a:pPr eaLnBrk="1" hangingPunct="1"/>
            <a:r>
              <a:rPr lang="en-GB" sz="2800" smtClean="0"/>
              <a:t>This evolutionary trick allows them to continue growing and spreading in populations, perpetuating their existence.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260350"/>
            <a:ext cx="8604250" cy="1143000"/>
          </a:xfrm>
        </p:spPr>
        <p:txBody>
          <a:bodyPr/>
          <a:lstStyle/>
          <a:p>
            <a:pPr eaLnBrk="1" hangingPunct="1"/>
            <a:r>
              <a:rPr lang="en-GB" smtClean="0"/>
              <a:t>Antigenic Variation</a:t>
            </a:r>
          </a:p>
        </p:txBody>
      </p:sp>
      <p:sp>
        <p:nvSpPr>
          <p:cNvPr id="27651" name="Rectangle 3"/>
          <p:cNvSpPr>
            <a:spLocks noGrp="1" noChangeArrowheads="1"/>
          </p:cNvSpPr>
          <p:nvPr>
            <p:ph type="body" idx="1"/>
          </p:nvPr>
        </p:nvSpPr>
        <p:spPr>
          <a:xfrm>
            <a:off x="755650" y="1628775"/>
            <a:ext cx="7715250" cy="4525963"/>
          </a:xfrm>
        </p:spPr>
        <p:txBody>
          <a:bodyPr/>
          <a:lstStyle/>
          <a:p>
            <a:pPr eaLnBrk="1" hangingPunct="1"/>
            <a:endParaRPr lang="en-GB" smtClean="0"/>
          </a:p>
          <a:p>
            <a:pPr eaLnBrk="1" hangingPunct="1"/>
            <a:r>
              <a:rPr lang="en-GB" smtClean="0"/>
              <a:t>Antigenic variation is of interest for people in charge of developing vaccines and medications to prevent and treat infection. </a:t>
            </a:r>
          </a:p>
          <a:p>
            <a:pPr eaLnBrk="1" hangingPunct="1"/>
            <a:endParaRPr lang="en-GB"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0"/>
            <a:ext cx="5627688" cy="1143000"/>
          </a:xfrm>
        </p:spPr>
        <p:txBody>
          <a:bodyPr/>
          <a:lstStyle/>
          <a:p>
            <a:pPr eaLnBrk="1" hangingPunct="1"/>
            <a:r>
              <a:rPr lang="en-GB" smtClean="0"/>
              <a:t>Antigenic Variation</a:t>
            </a:r>
          </a:p>
        </p:txBody>
      </p:sp>
      <p:sp>
        <p:nvSpPr>
          <p:cNvPr id="29699" name="Rectangle 3"/>
          <p:cNvSpPr>
            <a:spLocks noGrp="1" noChangeArrowheads="1"/>
          </p:cNvSpPr>
          <p:nvPr>
            <p:ph type="body" idx="1"/>
          </p:nvPr>
        </p:nvSpPr>
        <p:spPr>
          <a:xfrm>
            <a:off x="0" y="1412875"/>
            <a:ext cx="5580063" cy="4525963"/>
          </a:xfrm>
        </p:spPr>
        <p:txBody>
          <a:bodyPr/>
          <a:lstStyle/>
          <a:p>
            <a:pPr eaLnBrk="1" hangingPunct="1">
              <a:lnSpc>
                <a:spcPct val="80000"/>
              </a:lnSpc>
            </a:pPr>
            <a:r>
              <a:rPr lang="en-GB" sz="2800" smtClean="0"/>
              <a:t>Without antigenic variation, infectious organisms would quickly become extinct. </a:t>
            </a:r>
          </a:p>
          <a:p>
            <a:pPr eaLnBrk="1" hangingPunct="1">
              <a:lnSpc>
                <a:spcPct val="80000"/>
              </a:lnSpc>
            </a:pPr>
            <a:r>
              <a:rPr lang="en-GB" sz="2800" smtClean="0"/>
              <a:t>Numbers of vulnerable people in the population would drop and the organisms would not be able to survive. </a:t>
            </a:r>
          </a:p>
          <a:p>
            <a:pPr eaLnBrk="1" hangingPunct="1">
              <a:lnSpc>
                <a:spcPct val="80000"/>
              </a:lnSpc>
            </a:pPr>
            <a:r>
              <a:rPr lang="en-GB" sz="2800" smtClean="0"/>
              <a:t>If, however, the organism can change the proteins in future generations, it can adapt and start evading the immune system again. </a:t>
            </a:r>
          </a:p>
          <a:p>
            <a:pPr eaLnBrk="1" hangingPunct="1">
              <a:lnSpc>
                <a:spcPct val="80000"/>
              </a:lnSpc>
            </a:pPr>
            <a:endParaRPr lang="en-GB" sz="2800" smtClean="0"/>
          </a:p>
        </p:txBody>
      </p:sp>
      <p:pic>
        <p:nvPicPr>
          <p:cNvPr id="29700" name="Picture 4" descr="a08fig03"/>
          <p:cNvPicPr>
            <a:picLocks noChangeAspect="1" noChangeArrowheads="1"/>
          </p:cNvPicPr>
          <p:nvPr/>
        </p:nvPicPr>
        <p:blipFill>
          <a:blip r:embed="rId2"/>
          <a:srcRect/>
          <a:stretch>
            <a:fillRect/>
          </a:stretch>
        </p:blipFill>
        <p:spPr bwMode="auto">
          <a:xfrm>
            <a:off x="5724525" y="476250"/>
            <a:ext cx="3028950" cy="619125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GB" smtClean="0"/>
              <a:t>Antigenic Variation</a:t>
            </a:r>
          </a:p>
        </p:txBody>
      </p:sp>
      <p:sp>
        <p:nvSpPr>
          <p:cNvPr id="30723" name="Rectangle 3"/>
          <p:cNvSpPr>
            <a:spLocks noGrp="1" noChangeArrowheads="1"/>
          </p:cNvSpPr>
          <p:nvPr>
            <p:ph type="body" idx="1"/>
          </p:nvPr>
        </p:nvSpPr>
        <p:spPr/>
        <p:txBody>
          <a:bodyPr/>
          <a:lstStyle/>
          <a:p>
            <a:pPr eaLnBrk="1" hangingPunct="1"/>
            <a:r>
              <a:rPr lang="en-GB" smtClean="0"/>
              <a:t>Some organisms experience random mutations, which can occur at any time. </a:t>
            </a:r>
          </a:p>
          <a:p>
            <a:pPr eaLnBrk="1" hangingPunct="1"/>
            <a:r>
              <a:rPr lang="en-GB" smtClean="0"/>
              <a:t>Others actually program in antigenic variation. These organisms can switch proteins on and off to present a completely different antigen to the immune system. </a:t>
            </a:r>
          </a:p>
          <a:p>
            <a:pPr eaLnBrk="1" hangingPunct="1"/>
            <a:endParaRPr lang="en-GB" smtClean="0"/>
          </a:p>
          <a:p>
            <a:pPr eaLnBrk="1" hangingPunct="1"/>
            <a:endParaRPr lang="en-GB" smtClean="0"/>
          </a:p>
          <a:p>
            <a:pPr eaLnBrk="1" hangingPunct="1"/>
            <a:endParaRPr lang="en-GB" smtClean="0"/>
          </a:p>
          <a:p>
            <a:pPr eaLnBrk="1" hangingPunct="1"/>
            <a:endParaRPr lang="en-GB" smtClean="0"/>
          </a:p>
          <a:p>
            <a:pPr eaLnBrk="1" hangingPunct="1"/>
            <a:endParaRPr lang="en-GB"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GB" smtClean="0"/>
              <a:t>Antigenic Variation</a:t>
            </a:r>
          </a:p>
        </p:txBody>
      </p:sp>
      <p:sp>
        <p:nvSpPr>
          <p:cNvPr id="31747" name="Rectangle 3"/>
          <p:cNvSpPr>
            <a:spLocks noGrp="1" noChangeArrowheads="1"/>
          </p:cNvSpPr>
          <p:nvPr>
            <p:ph type="body" idx="1"/>
          </p:nvPr>
        </p:nvSpPr>
        <p:spPr/>
        <p:txBody>
          <a:bodyPr/>
          <a:lstStyle/>
          <a:p>
            <a:pPr eaLnBrk="1" hangingPunct="1">
              <a:lnSpc>
                <a:spcPct val="80000"/>
              </a:lnSpc>
            </a:pPr>
            <a:r>
              <a:rPr lang="en-GB" sz="2800" smtClean="0"/>
              <a:t>Antigenic variation can happen through mutation. </a:t>
            </a:r>
          </a:p>
          <a:p>
            <a:pPr eaLnBrk="1" hangingPunct="1">
              <a:lnSpc>
                <a:spcPct val="80000"/>
              </a:lnSpc>
            </a:pPr>
            <a:r>
              <a:rPr lang="en-GB" sz="2800" smtClean="0"/>
              <a:t>Some organisms are better at it than others.</a:t>
            </a:r>
          </a:p>
          <a:p>
            <a:pPr lvl="1" eaLnBrk="1" hangingPunct="1">
              <a:lnSpc>
                <a:spcPct val="80000"/>
              </a:lnSpc>
            </a:pPr>
            <a:r>
              <a:rPr lang="en-GB" sz="2400" smtClean="0"/>
              <a:t>The influenza viruses are a notorious example; they change so much that people must design a new vaccine every year to inoculate people against the flu. </a:t>
            </a:r>
          </a:p>
          <a:p>
            <a:pPr lvl="1" eaLnBrk="1" hangingPunct="1">
              <a:lnSpc>
                <a:spcPct val="80000"/>
              </a:lnSpc>
            </a:pPr>
            <a:r>
              <a:rPr lang="en-GB" sz="2400" smtClean="0"/>
              <a:t>malaria – antigenic variation occurs within a population</a:t>
            </a:r>
          </a:p>
          <a:p>
            <a:pPr lvl="1" eaLnBrk="1" hangingPunct="1">
              <a:lnSpc>
                <a:spcPct val="80000"/>
              </a:lnSpc>
            </a:pPr>
            <a:r>
              <a:rPr lang="en-GB" sz="2400" smtClean="0"/>
              <a:t>Trypanosomiasis - Trypanosomes are insect-borne protozoa that replicate in the extracellular tissue spaces of the body and cause sleeping sickness in humans. They select from a range of genes for antigen production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68313" y="0"/>
            <a:ext cx="8229600" cy="765175"/>
          </a:xfrm>
        </p:spPr>
        <p:txBody>
          <a:bodyPr/>
          <a:lstStyle/>
          <a:p>
            <a:pPr eaLnBrk="1" hangingPunct="1"/>
            <a:r>
              <a:rPr lang="en-GB" b="1" u="sng" smtClean="0"/>
              <a:t>Vaccines</a:t>
            </a:r>
          </a:p>
        </p:txBody>
      </p:sp>
      <p:sp>
        <p:nvSpPr>
          <p:cNvPr id="5123" name="Rectangle 3"/>
          <p:cNvSpPr>
            <a:spLocks noGrp="1" noChangeArrowheads="1"/>
          </p:cNvSpPr>
          <p:nvPr>
            <p:ph type="body" idx="1"/>
          </p:nvPr>
        </p:nvSpPr>
        <p:spPr>
          <a:xfrm>
            <a:off x="179388" y="1052736"/>
            <a:ext cx="8785225" cy="5616352"/>
          </a:xfrm>
        </p:spPr>
        <p:txBody>
          <a:bodyPr/>
          <a:lstStyle/>
          <a:p>
            <a:pPr eaLnBrk="1" hangingPunct="1"/>
            <a:r>
              <a:rPr lang="en-GB" sz="2800" dirty="0" smtClean="0"/>
              <a:t>A vaccine </a:t>
            </a:r>
            <a:r>
              <a:rPr lang="en-GB" sz="2800" dirty="0" smtClean="0"/>
              <a:t>gives a person immunity without causing them to be exposed to a pathogen. It contains </a:t>
            </a:r>
            <a:r>
              <a:rPr lang="en-GB" sz="2800" dirty="0" smtClean="0"/>
              <a:t>a form of the pathogen mixed with an </a:t>
            </a:r>
            <a:r>
              <a:rPr lang="en-GB" sz="2800" b="1" dirty="0" smtClean="0"/>
              <a:t>adjuvant</a:t>
            </a:r>
            <a:r>
              <a:rPr lang="en-GB" sz="2800" dirty="0" smtClean="0"/>
              <a:t> </a:t>
            </a:r>
          </a:p>
          <a:p>
            <a:pPr eaLnBrk="1" hangingPunct="1"/>
            <a:endParaRPr lang="en-GB" sz="2800" dirty="0" smtClean="0"/>
          </a:p>
          <a:p>
            <a:pPr eaLnBrk="1" hangingPunct="1"/>
            <a:r>
              <a:rPr lang="en-GB" sz="2800" dirty="0" smtClean="0"/>
              <a:t>This is a chemical which increases the antigenic response, </a:t>
            </a:r>
            <a:r>
              <a:rPr lang="en-GB" sz="2800" b="1" dirty="0" smtClean="0"/>
              <a:t>enhancing</a:t>
            </a:r>
            <a:r>
              <a:rPr lang="en-GB" sz="2800" dirty="0" smtClean="0"/>
              <a:t> the immune system</a:t>
            </a:r>
          </a:p>
          <a:p>
            <a:pPr eaLnBrk="1" hangingPunct="1"/>
            <a:endParaRPr lang="en-GB" sz="2800" dirty="0" smtClean="0"/>
          </a:p>
          <a:p>
            <a:pPr eaLnBrk="1" hangingPunct="1"/>
            <a:r>
              <a:rPr lang="en-GB" sz="2800" dirty="0" smtClean="0"/>
              <a:t>Types of vaccines include</a:t>
            </a:r>
          </a:p>
          <a:p>
            <a:pPr lvl="1" eaLnBrk="1" hangingPunct="1"/>
            <a:r>
              <a:rPr lang="en-GB" sz="2400" dirty="0" smtClean="0"/>
              <a:t>inactivated pathogen toxins (tetanus and diphtheria), </a:t>
            </a:r>
          </a:p>
          <a:p>
            <a:pPr lvl="1" eaLnBrk="1" hangingPunct="1"/>
            <a:r>
              <a:rPr lang="en-GB" sz="2400" dirty="0" smtClean="0"/>
              <a:t>dead pathogens (polio and hepatitis A), </a:t>
            </a:r>
          </a:p>
          <a:p>
            <a:pPr lvl="1" eaLnBrk="1" hangingPunct="1"/>
            <a:r>
              <a:rPr lang="en-GB" sz="2400" dirty="0" smtClean="0"/>
              <a:t>parts of pathogens (HPV and hepatitis B) </a:t>
            </a:r>
          </a:p>
          <a:p>
            <a:pPr lvl="1" eaLnBrk="1" hangingPunct="1"/>
            <a:r>
              <a:rPr lang="en-GB" sz="2400" dirty="0" smtClean="0"/>
              <a:t>weakened pathogens (measles, mumps and rubella).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68313" y="0"/>
            <a:ext cx="8229600" cy="765175"/>
          </a:xfrm>
        </p:spPr>
        <p:txBody>
          <a:bodyPr/>
          <a:lstStyle/>
          <a:p>
            <a:pPr eaLnBrk="1" hangingPunct="1"/>
            <a:r>
              <a:rPr lang="en-GB" b="1" u="sng" smtClean="0"/>
              <a:t>Vaccines</a:t>
            </a:r>
          </a:p>
        </p:txBody>
      </p:sp>
      <p:sp>
        <p:nvSpPr>
          <p:cNvPr id="5123" name="Rectangle 3"/>
          <p:cNvSpPr>
            <a:spLocks noGrp="1" noChangeArrowheads="1"/>
          </p:cNvSpPr>
          <p:nvPr>
            <p:ph type="body" idx="1"/>
          </p:nvPr>
        </p:nvSpPr>
        <p:spPr>
          <a:xfrm>
            <a:off x="179388" y="1052736"/>
            <a:ext cx="8785225" cy="5616352"/>
          </a:xfrm>
        </p:spPr>
        <p:txBody>
          <a:bodyPr/>
          <a:lstStyle/>
          <a:p>
            <a:pPr algn="ctr" eaLnBrk="1" hangingPunct="1">
              <a:buNone/>
            </a:pPr>
            <a:endParaRPr lang="en-GB" sz="4000" dirty="0" smtClean="0"/>
          </a:p>
          <a:p>
            <a:pPr algn="ctr" eaLnBrk="1" hangingPunct="1">
              <a:buNone/>
            </a:pPr>
            <a:r>
              <a:rPr lang="en-GB" sz="4000" dirty="0" smtClean="0"/>
              <a:t>A vaccine gives an individual active immunity against pathogens they may come up against. This immunity has been artificially acquired. </a:t>
            </a:r>
            <a:endParaRPr lang="en-GB" sz="36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smtClean="0"/>
              <a:t>Herd Immunity</a:t>
            </a:r>
          </a:p>
        </p:txBody>
      </p:sp>
      <p:sp>
        <p:nvSpPr>
          <p:cNvPr id="15363" name="Rectangle 3"/>
          <p:cNvSpPr>
            <a:spLocks noGrp="1" noChangeArrowheads="1"/>
          </p:cNvSpPr>
          <p:nvPr>
            <p:ph type="body" idx="1"/>
          </p:nvPr>
        </p:nvSpPr>
        <p:spPr>
          <a:xfrm>
            <a:off x="107950" y="1052513"/>
            <a:ext cx="5184775" cy="5616575"/>
          </a:xfrm>
        </p:spPr>
        <p:txBody>
          <a:bodyPr/>
          <a:lstStyle/>
          <a:p>
            <a:pPr eaLnBrk="1" hangingPunct="1">
              <a:lnSpc>
                <a:spcPct val="80000"/>
              </a:lnSpc>
            </a:pPr>
            <a:r>
              <a:rPr lang="en-GB" sz="2400" smtClean="0"/>
              <a:t>Vaccines can prevent outbreaks of disease and save lives.</a:t>
            </a:r>
          </a:p>
          <a:p>
            <a:pPr eaLnBrk="1" hangingPunct="1">
              <a:lnSpc>
                <a:spcPct val="80000"/>
              </a:lnSpc>
            </a:pPr>
            <a:r>
              <a:rPr lang="en-GB" sz="2400" smtClean="0"/>
              <a:t>When a critical portion of a community is immunized against a contagious disease, most members of the community are protected against that disease because there is little opportunity for an outbreak.</a:t>
            </a:r>
          </a:p>
          <a:p>
            <a:pPr eaLnBrk="1" hangingPunct="1">
              <a:lnSpc>
                <a:spcPct val="80000"/>
              </a:lnSpc>
            </a:pPr>
            <a:r>
              <a:rPr lang="en-GB" sz="2400" smtClean="0"/>
              <a:t> Even those who are not eligible for certain vaccines—such as infants, pregnant women, or immunocompromised individuals — get some protection because the spread of contagious disease is contained.</a:t>
            </a:r>
          </a:p>
          <a:p>
            <a:pPr eaLnBrk="1" hangingPunct="1">
              <a:lnSpc>
                <a:spcPct val="80000"/>
              </a:lnSpc>
            </a:pPr>
            <a:r>
              <a:rPr lang="en-GB" sz="2400" smtClean="0"/>
              <a:t>This is known as “herd immunity."</a:t>
            </a:r>
          </a:p>
        </p:txBody>
      </p:sp>
      <p:sp>
        <p:nvSpPr>
          <p:cNvPr id="15364" name="Rectangle 4"/>
          <p:cNvSpPr>
            <a:spLocks noChangeArrowheads="1"/>
          </p:cNvSpPr>
          <p:nvPr/>
        </p:nvSpPr>
        <p:spPr bwMode="auto">
          <a:xfrm>
            <a:off x="0" y="3429000"/>
            <a:ext cx="9144000" cy="0"/>
          </a:xfrm>
          <a:prstGeom prst="rect">
            <a:avLst/>
          </a:prstGeom>
          <a:noFill/>
          <a:ln w="9525">
            <a:noFill/>
            <a:miter lim="800000"/>
            <a:headEnd/>
            <a:tailEnd/>
          </a:ln>
        </p:spPr>
        <p:txBody>
          <a:bodyPr wrap="none" lIns="50784" tIns="0" rIns="0" bIns="0" anchor="ctr">
            <a:spAutoFit/>
          </a:bodyPr>
          <a:lstStyle/>
          <a:p>
            <a:endParaRPr lang="en-US"/>
          </a:p>
        </p:txBody>
      </p:sp>
      <p:sp>
        <p:nvSpPr>
          <p:cNvPr id="15365" name="Rectangle 5"/>
          <p:cNvSpPr>
            <a:spLocks noChangeArrowheads="1"/>
          </p:cNvSpPr>
          <p:nvPr/>
        </p:nvSpPr>
        <p:spPr bwMode="auto">
          <a:xfrm>
            <a:off x="0" y="3429000"/>
            <a:ext cx="9144000" cy="0"/>
          </a:xfrm>
          <a:prstGeom prst="rect">
            <a:avLst/>
          </a:prstGeom>
          <a:noFill/>
          <a:ln w="9525">
            <a:noFill/>
            <a:miter lim="800000"/>
            <a:headEnd/>
            <a:tailEnd/>
          </a:ln>
        </p:spPr>
        <p:txBody>
          <a:bodyPr wrap="none" lIns="50784" tIns="0" rIns="0" bIns="0" anchor="ctr">
            <a:spAutoFit/>
          </a:bodyPr>
          <a:lstStyle/>
          <a:p>
            <a:endParaRPr lang="en-US"/>
          </a:p>
        </p:txBody>
      </p:sp>
      <p:pic>
        <p:nvPicPr>
          <p:cNvPr id="15366" name="Picture 7" descr="Herd+Immunity+(whooping+cough)+cartoon">
            <a:hlinkClick r:id="rId2"/>
          </p:cNvPr>
          <p:cNvPicPr>
            <a:picLocks noChangeAspect="1" noChangeArrowheads="1"/>
          </p:cNvPicPr>
          <p:nvPr/>
        </p:nvPicPr>
        <p:blipFill>
          <a:blip r:embed="rId3"/>
          <a:srcRect/>
          <a:stretch>
            <a:fillRect/>
          </a:stretch>
        </p:blipFill>
        <p:spPr bwMode="auto">
          <a:xfrm>
            <a:off x="5148263" y="2276475"/>
            <a:ext cx="3810000" cy="3140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0"/>
            <a:ext cx="3609975" cy="692150"/>
          </a:xfrm>
        </p:spPr>
        <p:txBody>
          <a:bodyPr/>
          <a:lstStyle/>
          <a:p>
            <a:pPr eaLnBrk="1" hangingPunct="1"/>
            <a:r>
              <a:rPr lang="en-GB" sz="4000" smtClean="0"/>
              <a:t>Herd Immunity</a:t>
            </a:r>
          </a:p>
        </p:txBody>
      </p:sp>
      <p:sp>
        <p:nvSpPr>
          <p:cNvPr id="16387" name="Rectangle 3"/>
          <p:cNvSpPr>
            <a:spLocks noGrp="1" noChangeArrowheads="1"/>
          </p:cNvSpPr>
          <p:nvPr>
            <p:ph type="body" idx="1"/>
          </p:nvPr>
        </p:nvSpPr>
        <p:spPr>
          <a:xfrm>
            <a:off x="0" y="620713"/>
            <a:ext cx="3995738" cy="5616575"/>
          </a:xfrm>
        </p:spPr>
        <p:txBody>
          <a:bodyPr/>
          <a:lstStyle/>
          <a:p>
            <a:pPr eaLnBrk="1" hangingPunct="1">
              <a:lnSpc>
                <a:spcPct val="80000"/>
              </a:lnSpc>
            </a:pPr>
            <a:r>
              <a:rPr lang="en-GB" sz="2800" smtClean="0"/>
              <a:t>Box 1 shows a community in which no one is immunized and an outbreak occurs. </a:t>
            </a:r>
          </a:p>
          <a:p>
            <a:pPr eaLnBrk="1" hangingPunct="1">
              <a:lnSpc>
                <a:spcPct val="80000"/>
              </a:lnSpc>
            </a:pPr>
            <a:r>
              <a:rPr lang="en-GB" sz="2800" smtClean="0"/>
              <a:t>Box 2, some of the population is immunized but not enough to confer herd immunity. </a:t>
            </a:r>
          </a:p>
          <a:p>
            <a:pPr eaLnBrk="1" hangingPunct="1">
              <a:lnSpc>
                <a:spcPct val="80000"/>
              </a:lnSpc>
            </a:pPr>
            <a:r>
              <a:rPr lang="en-GB" sz="2800" smtClean="0"/>
              <a:t>Box 3, a critical portion of the population is immunized, protecting most community members.</a:t>
            </a:r>
          </a:p>
          <a:p>
            <a:pPr eaLnBrk="1" hangingPunct="1">
              <a:lnSpc>
                <a:spcPct val="80000"/>
              </a:lnSpc>
            </a:pPr>
            <a:endParaRPr lang="en-GB" sz="2800" smtClean="0"/>
          </a:p>
          <a:p>
            <a:pPr eaLnBrk="1" hangingPunct="1">
              <a:lnSpc>
                <a:spcPct val="80000"/>
              </a:lnSpc>
            </a:pPr>
            <a:endParaRPr lang="en-GB" sz="2800" smtClean="0"/>
          </a:p>
        </p:txBody>
      </p:sp>
      <p:pic>
        <p:nvPicPr>
          <p:cNvPr id="16388" name="Picture 5" descr="Illustration of Community Immunity (also known as “herd” immunity)"/>
          <p:cNvPicPr>
            <a:picLocks noChangeAspect="1" noChangeArrowheads="1"/>
          </p:cNvPicPr>
          <p:nvPr/>
        </p:nvPicPr>
        <p:blipFill>
          <a:blip r:embed="rId2"/>
          <a:srcRect/>
          <a:stretch>
            <a:fillRect/>
          </a:stretch>
        </p:blipFill>
        <p:spPr bwMode="auto">
          <a:xfrm>
            <a:off x="4029075" y="0"/>
            <a:ext cx="5114925"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smtClean="0"/>
              <a:t>Herd Immunity</a:t>
            </a:r>
          </a:p>
        </p:txBody>
      </p:sp>
      <p:sp>
        <p:nvSpPr>
          <p:cNvPr id="17411" name="Rectangle 3"/>
          <p:cNvSpPr>
            <a:spLocks noGrp="1" noChangeArrowheads="1"/>
          </p:cNvSpPr>
          <p:nvPr>
            <p:ph type="body" idx="1"/>
          </p:nvPr>
        </p:nvSpPr>
        <p:spPr/>
        <p:txBody>
          <a:bodyPr/>
          <a:lstStyle/>
          <a:p>
            <a:pPr eaLnBrk="1" hangingPunct="1"/>
            <a:r>
              <a:rPr lang="en-GB" smtClean="0"/>
              <a:t>The principle of herd immunity applies to control of a variety of contagious diseases, including </a:t>
            </a:r>
          </a:p>
          <a:p>
            <a:pPr lvl="1" eaLnBrk="1" hangingPunct="1"/>
            <a:r>
              <a:rPr lang="en-GB" smtClean="0"/>
              <a:t>influenza, </a:t>
            </a:r>
          </a:p>
          <a:p>
            <a:pPr lvl="1" eaLnBrk="1" hangingPunct="1"/>
            <a:r>
              <a:rPr lang="en-GB" smtClean="0"/>
              <a:t>measles, </a:t>
            </a:r>
          </a:p>
          <a:p>
            <a:pPr lvl="1" eaLnBrk="1" hangingPunct="1"/>
            <a:r>
              <a:rPr lang="en-GB" smtClean="0"/>
              <a:t>mumps, </a:t>
            </a:r>
          </a:p>
          <a:p>
            <a:pPr lvl="1" eaLnBrk="1" hangingPunct="1"/>
            <a:r>
              <a:rPr lang="en-GB" smtClean="0"/>
              <a:t>rotavirus, </a:t>
            </a:r>
          </a:p>
          <a:p>
            <a:pPr lvl="1" eaLnBrk="1" hangingPunct="1"/>
            <a:r>
              <a:rPr lang="en-GB" smtClean="0"/>
              <a:t>pneumococcal disease.</a:t>
            </a:r>
          </a:p>
        </p:txBody>
      </p:sp>
      <p:pic>
        <p:nvPicPr>
          <p:cNvPr id="17412" name="Picture 5" descr="germs"/>
          <p:cNvPicPr>
            <a:picLocks noChangeAspect="1" noChangeArrowheads="1"/>
          </p:cNvPicPr>
          <p:nvPr/>
        </p:nvPicPr>
        <p:blipFill>
          <a:blip r:embed="rId2"/>
          <a:srcRect/>
          <a:stretch>
            <a:fillRect/>
          </a:stretch>
        </p:blipFill>
        <p:spPr bwMode="auto">
          <a:xfrm>
            <a:off x="5508625" y="3003550"/>
            <a:ext cx="3024188" cy="2327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smtClean="0"/>
              <a:t>Herd Immunity</a:t>
            </a:r>
          </a:p>
        </p:txBody>
      </p:sp>
      <p:sp>
        <p:nvSpPr>
          <p:cNvPr id="17411" name="Rectangle 3"/>
          <p:cNvSpPr>
            <a:spLocks noGrp="1" noChangeArrowheads="1"/>
          </p:cNvSpPr>
          <p:nvPr>
            <p:ph type="body" idx="1"/>
          </p:nvPr>
        </p:nvSpPr>
        <p:spPr/>
        <p:txBody>
          <a:bodyPr/>
          <a:lstStyle/>
          <a:p>
            <a:pPr eaLnBrk="1" hangingPunct="1"/>
            <a:r>
              <a:rPr lang="en-GB" dirty="0" smtClean="0"/>
              <a:t>Herd immunity depends on several things:</a:t>
            </a:r>
          </a:p>
          <a:p>
            <a:pPr lvl="1" eaLnBrk="1" hangingPunct="1"/>
            <a:r>
              <a:rPr lang="en-GB" dirty="0" smtClean="0"/>
              <a:t>The type of disease</a:t>
            </a:r>
          </a:p>
          <a:p>
            <a:pPr lvl="1" eaLnBrk="1" hangingPunct="1"/>
            <a:r>
              <a:rPr lang="en-GB" dirty="0" smtClean="0"/>
              <a:t>The efficacy (effectiveness) of the vaccine</a:t>
            </a:r>
          </a:p>
          <a:p>
            <a:pPr lvl="1" eaLnBrk="1" hangingPunct="1"/>
            <a:endParaRPr lang="en-GB" dirty="0" smtClean="0"/>
          </a:p>
          <a:p>
            <a:pPr lvl="1" eaLnBrk="1" hangingPunct="1"/>
            <a:r>
              <a:rPr lang="en-GB" dirty="0" smtClean="0"/>
              <a:t>If a disease can show antigenic variation (more later) then a public immunisation programme can be ineffective</a:t>
            </a:r>
          </a:p>
          <a:p>
            <a:pPr lvl="1" eaLnBrk="1" hangingPunct="1">
              <a:buNone/>
            </a:pPr>
            <a:endParaRPr lang="en-GB" dirty="0" smtClean="0"/>
          </a:p>
        </p:txBody>
      </p:sp>
      <p:pic>
        <p:nvPicPr>
          <p:cNvPr id="17412" name="Picture 5" descr="germs"/>
          <p:cNvPicPr>
            <a:picLocks noChangeAspect="1" noChangeArrowheads="1"/>
          </p:cNvPicPr>
          <p:nvPr/>
        </p:nvPicPr>
        <p:blipFill>
          <a:blip r:embed="rId2"/>
          <a:srcRect/>
          <a:stretch>
            <a:fillRect/>
          </a:stretch>
        </p:blipFill>
        <p:spPr bwMode="auto">
          <a:xfrm>
            <a:off x="6400525" y="4746749"/>
            <a:ext cx="2743475" cy="211125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sz="4000" smtClean="0"/>
              <a:t>Public Health Immunisation Programmes</a:t>
            </a:r>
          </a:p>
        </p:txBody>
      </p:sp>
      <p:sp>
        <p:nvSpPr>
          <p:cNvPr id="19459" name="Rectangle 3"/>
          <p:cNvSpPr>
            <a:spLocks noGrp="1" noChangeArrowheads="1"/>
          </p:cNvSpPr>
          <p:nvPr>
            <p:ph type="body" idx="1"/>
          </p:nvPr>
        </p:nvSpPr>
        <p:spPr>
          <a:xfrm>
            <a:off x="395288" y="1989138"/>
            <a:ext cx="4824412" cy="3773487"/>
          </a:xfrm>
        </p:spPr>
        <p:txBody>
          <a:bodyPr/>
          <a:lstStyle/>
          <a:p>
            <a:pPr eaLnBrk="1" hangingPunct="1"/>
            <a:r>
              <a:rPr lang="en-GB" smtClean="0"/>
              <a:t>In most countries, policy in public health medicine is to establish herd immunity to a number of diseases.</a:t>
            </a:r>
          </a:p>
        </p:txBody>
      </p:sp>
      <p:pic>
        <p:nvPicPr>
          <p:cNvPr id="19460" name="Picture 5" descr="communityimmunity">
            <a:hlinkClick r:id="rId2"/>
          </p:cNvPr>
          <p:cNvPicPr>
            <a:picLocks noChangeAspect="1" noChangeArrowheads="1"/>
          </p:cNvPicPr>
          <p:nvPr/>
        </p:nvPicPr>
        <p:blipFill>
          <a:blip r:embed="rId3"/>
          <a:srcRect/>
          <a:stretch>
            <a:fillRect/>
          </a:stretch>
        </p:blipFill>
        <p:spPr bwMode="auto">
          <a:xfrm>
            <a:off x="5508625" y="1700213"/>
            <a:ext cx="3400425" cy="41148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endParaRPr lang="en-US" smtClean="0"/>
          </a:p>
        </p:txBody>
      </p:sp>
      <p:sp>
        <p:nvSpPr>
          <p:cNvPr id="20483" name="Content Placeholder 2"/>
          <p:cNvSpPr>
            <a:spLocks noGrp="1"/>
          </p:cNvSpPr>
          <p:nvPr>
            <p:ph idx="1"/>
          </p:nvPr>
        </p:nvSpPr>
        <p:spPr/>
        <p:txBody>
          <a:bodyPr/>
          <a:lstStyle/>
          <a:p>
            <a:endParaRPr lang="en-US" smtClean="0"/>
          </a:p>
        </p:txBody>
      </p:sp>
      <p:pic>
        <p:nvPicPr>
          <p:cNvPr id="20484" name="Picture 4"/>
          <p:cNvPicPr>
            <a:picLocks noChangeAspect="1" noChangeArrowheads="1"/>
          </p:cNvPicPr>
          <p:nvPr/>
        </p:nvPicPr>
        <p:blipFill>
          <a:blip r:embed="rId2"/>
          <a:srcRect/>
          <a:stretch>
            <a:fillRect/>
          </a:stretch>
        </p:blipFill>
        <p:spPr bwMode="auto">
          <a:xfrm>
            <a:off x="0" y="-26988"/>
            <a:ext cx="9144000" cy="6884988"/>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TaxCatchAll xmlns="81cafa03-b9fa-4519-a5ee-23457128fbf7"/>
    <tags xmlns="63420815-0b51-45dc-b0a0-e3d6127d7609">#Higher Environmental Science</tag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32EDAD93CB37A4E8B0C83B8E1DA1CDC" ma:contentTypeVersion="" ma:contentTypeDescription="Create a new document." ma:contentTypeScope="" ma:versionID="514fbc9664a99d3a334417383414c431">
  <xsd:schema xmlns:xsd="http://www.w3.org/2001/XMLSchema" xmlns:xs="http://www.w3.org/2001/XMLSchema" xmlns:p="http://schemas.microsoft.com/office/2006/metadata/properties" xmlns:ns2="81cafa03-b9fa-4519-a5ee-23457128fbf7" xmlns:ns3="63420815-0b51-45dc-b0a0-e3d6127d7609" targetNamespace="http://schemas.microsoft.com/office/2006/metadata/properties" ma:root="true" ma:fieldsID="4546ebec517d01fba8cd0789f5480898" ns2:_="" ns3:_="">
    <xsd:import namespace="81cafa03-b9fa-4519-a5ee-23457128fbf7"/>
    <xsd:import namespace="63420815-0b51-45dc-b0a0-e3d6127d7609"/>
    <xsd:element name="properties">
      <xsd:complexType>
        <xsd:sequence>
          <xsd:element name="documentManagement">
            <xsd:complexType>
              <xsd:all>
                <xsd:element ref="ns2:SharedWithUsers" minOccurs="0"/>
                <xsd:element ref="ns2:TaxCatchAll" minOccurs="0"/>
                <xsd:element ref="ns3: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cafa03-b9fa-4519-a5ee-23457128fbf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TaxCatchAll" ma:index="9" nillable="true" ma:displayName="Taxonomy Catch All Column" ma:hidden="true" ma:list="{0cfee7ba-21ce-4a15-9179-0409001c5ab1}" ma:internalName="TaxCatchAll" ma:showField="CatchAllData" ma:web="81cafa03-b9fa-4519-a5ee-23457128fbf7">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3420815-0b51-45dc-b0a0-e3d6127d7609" elementFormDefault="qualified">
    <xsd:import namespace="http://schemas.microsoft.com/office/2006/documentManagement/types"/>
    <xsd:import namespace="http://schemas.microsoft.com/office/infopath/2007/PartnerControls"/>
    <xsd:element name="tags" ma:index="10" nillable="true" ma:displayName="tags" ma:default="#Higher Environmental Science" ma:internalName="tags">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6FD987-3055-44D8-8ADF-09666E171109}">
  <ds:schemaRefs>
    <ds:schemaRef ds:uri="http://schemas.microsoft.com/office/2006/metadata/properties"/>
    <ds:schemaRef ds:uri="81cafa03-b9fa-4519-a5ee-23457128fbf7"/>
    <ds:schemaRef ds:uri="63420815-0b51-45dc-b0a0-e3d6127d7609"/>
  </ds:schemaRefs>
</ds:datastoreItem>
</file>

<file path=customXml/itemProps2.xml><?xml version="1.0" encoding="utf-8"?>
<ds:datastoreItem xmlns:ds="http://schemas.openxmlformats.org/officeDocument/2006/customXml" ds:itemID="{B8D88186-5F4D-4DD1-AFF6-9D3ED04850A5}">
  <ds:schemaRefs>
    <ds:schemaRef ds:uri="http://schemas.microsoft.com/sharepoint/v3/contenttype/forms"/>
  </ds:schemaRefs>
</ds:datastoreItem>
</file>

<file path=customXml/itemProps3.xml><?xml version="1.0" encoding="utf-8"?>
<ds:datastoreItem xmlns:ds="http://schemas.openxmlformats.org/officeDocument/2006/customXml" ds:itemID="{1A896E2B-E223-4F89-A69D-2AD437D199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cafa03-b9fa-4519-a5ee-23457128fbf7"/>
    <ds:schemaRef ds:uri="63420815-0b51-45dc-b0a0-e3d6127d76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1064</TotalTime>
  <Words>856</Words>
  <Application>Microsoft Office PowerPoint</Application>
  <PresentationFormat>On-screen Show (4:3)</PresentationFormat>
  <Paragraphs>79</Paragraphs>
  <Slides>18</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18</vt:i4>
      </vt:variant>
    </vt:vector>
  </HeadingPairs>
  <TitlesOfParts>
    <vt:vector size="20" baseType="lpstr">
      <vt:lpstr>Arial</vt:lpstr>
      <vt:lpstr>Default Design</vt:lpstr>
      <vt:lpstr>Key Area 3.7: Immunisation</vt:lpstr>
      <vt:lpstr>Vaccines</vt:lpstr>
      <vt:lpstr>Vaccines</vt:lpstr>
      <vt:lpstr>Herd Immunity</vt:lpstr>
      <vt:lpstr>Herd Immunity</vt:lpstr>
      <vt:lpstr>Herd Immunity</vt:lpstr>
      <vt:lpstr>Herd Immunity</vt:lpstr>
      <vt:lpstr>Public Health Immunisation Programmes</vt:lpstr>
      <vt:lpstr>PowerPoint Presentation</vt:lpstr>
      <vt:lpstr>Public Health Immunisation Programmes</vt:lpstr>
      <vt:lpstr>PowerPoint Presentation</vt:lpstr>
      <vt:lpstr>Public Health Immunisation Programmes</vt:lpstr>
      <vt:lpstr>Evasion Of Specific Immune Response</vt:lpstr>
      <vt:lpstr>Antigenic Variation</vt:lpstr>
      <vt:lpstr>Antigenic Variation</vt:lpstr>
      <vt:lpstr>Antigenic Variation</vt:lpstr>
      <vt:lpstr>Antigenic Variation</vt:lpstr>
      <vt:lpstr>Antigenic Variation</vt:lpstr>
    </vt:vector>
  </TitlesOfParts>
  <Company>Fife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Active Immunisation and Vaccination</dc:title>
  <dc:creator>Education</dc:creator>
  <cp:lastModifiedBy>aaitken</cp:lastModifiedBy>
  <cp:revision>51</cp:revision>
  <dcterms:created xsi:type="dcterms:W3CDTF">2014-06-18T13:36:47Z</dcterms:created>
  <dcterms:modified xsi:type="dcterms:W3CDTF">2018-08-30T13:39:28Z</dcterms:modified>
</cp:coreProperties>
</file>