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2" r:id="rId2"/>
    <p:sldId id="273" r:id="rId3"/>
    <p:sldId id="275" r:id="rId4"/>
    <p:sldId id="278" r:id="rId5"/>
    <p:sldId id="279" r:id="rId6"/>
    <p:sldId id="281" r:id="rId7"/>
    <p:sldId id="282" r:id="rId8"/>
    <p:sldId id="308" r:id="rId9"/>
    <p:sldId id="309" r:id="rId10"/>
    <p:sldId id="300" r:id="rId11"/>
    <p:sldId id="302" r:id="rId12"/>
    <p:sldId id="307" r:id="rId13"/>
    <p:sldId id="305" r:id="rId14"/>
    <p:sldId id="306" r:id="rId15"/>
    <p:sldId id="30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72" autoAdjust="0"/>
    <p:restoredTop sz="94624" autoAdjust="0"/>
  </p:normalViewPr>
  <p:slideViewPr>
    <p:cSldViewPr>
      <p:cViewPr varScale="1">
        <p:scale>
          <a:sx n="111" d="100"/>
          <a:sy n="111" d="100"/>
        </p:scale>
        <p:origin x="108"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487438-24DD-435C-9E04-68DCAB2B21DF}" type="datetimeFigureOut">
              <a:rPr lang="en-GB" smtClean="0"/>
              <a:pPr/>
              <a:t>27/08/2018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31D6EB-4540-45D6-A414-5BACEDA6A30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CF12B07-F648-4CD5-AC32-E5D5A354A12F}" type="datetimeFigureOut">
              <a:rPr lang="en-GB" smtClean="0"/>
              <a:pPr/>
              <a:t>27/08/2018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33E31-6CA0-4310-A6B4-10030803FD3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F12B07-F648-4CD5-AC32-E5D5A354A12F}" type="datetimeFigureOut">
              <a:rPr lang="en-GB" smtClean="0"/>
              <a:pPr/>
              <a:t>27/08/2018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33E31-6CA0-4310-A6B4-10030803FD3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F12B07-F648-4CD5-AC32-E5D5A354A12F}" type="datetimeFigureOut">
              <a:rPr lang="en-GB" smtClean="0"/>
              <a:pPr/>
              <a:t>27/08/2018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33E31-6CA0-4310-A6B4-10030803FD3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F12B07-F648-4CD5-AC32-E5D5A354A12F}" type="datetimeFigureOut">
              <a:rPr lang="en-GB" smtClean="0"/>
              <a:pPr/>
              <a:t>27/08/2018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33E31-6CA0-4310-A6B4-10030803FD3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F12B07-F648-4CD5-AC32-E5D5A354A12F}" type="datetimeFigureOut">
              <a:rPr lang="en-GB" smtClean="0"/>
              <a:pPr/>
              <a:t>27/08/2018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133E31-6CA0-4310-A6B4-10030803FD3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CF12B07-F648-4CD5-AC32-E5D5A354A12F}" type="datetimeFigureOut">
              <a:rPr lang="en-GB" smtClean="0"/>
              <a:pPr/>
              <a:t>27/08/2018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133E31-6CA0-4310-A6B4-10030803FD3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CF12B07-F648-4CD5-AC32-E5D5A354A12F}" type="datetimeFigureOut">
              <a:rPr lang="en-GB" smtClean="0"/>
              <a:pPr/>
              <a:t>27/08/2018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133E31-6CA0-4310-A6B4-10030803FD3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CF12B07-F648-4CD5-AC32-E5D5A354A12F}" type="datetimeFigureOut">
              <a:rPr lang="en-GB" smtClean="0"/>
              <a:pPr/>
              <a:t>27/08/2018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133E31-6CA0-4310-A6B4-10030803FD3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F12B07-F648-4CD5-AC32-E5D5A354A12F}" type="datetimeFigureOut">
              <a:rPr lang="en-GB" smtClean="0"/>
              <a:pPr/>
              <a:t>27/08/2018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133E31-6CA0-4310-A6B4-10030803FD3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F12B07-F648-4CD5-AC32-E5D5A354A12F}" type="datetimeFigureOut">
              <a:rPr lang="en-GB" smtClean="0"/>
              <a:pPr/>
              <a:t>27/08/2018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133E31-6CA0-4310-A6B4-10030803FD3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F12B07-F648-4CD5-AC32-E5D5A354A12F}" type="datetimeFigureOut">
              <a:rPr lang="en-GB" smtClean="0"/>
              <a:pPr/>
              <a:t>27/08/2018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133E31-6CA0-4310-A6B4-10030803FD3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F12B07-F648-4CD5-AC32-E5D5A354A12F}" type="datetimeFigureOut">
              <a:rPr lang="en-GB" smtClean="0"/>
              <a:pPr/>
              <a:t>27/08/2018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133E31-6CA0-4310-A6B4-10030803FD3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images.clipartpanda.com/immunity-clipart-screenshot1.png"/>
          <p:cNvPicPr>
            <a:picLocks noChangeAspect="1" noChangeArrowheads="1"/>
          </p:cNvPicPr>
          <p:nvPr/>
        </p:nvPicPr>
        <p:blipFill>
          <a:blip r:embed="rId2"/>
          <a:srcRect/>
          <a:stretch>
            <a:fillRect/>
          </a:stretch>
        </p:blipFill>
        <p:spPr bwMode="auto">
          <a:xfrm>
            <a:off x="1331640" y="1484784"/>
            <a:ext cx="6576447" cy="4940797"/>
          </a:xfrm>
          <a:prstGeom prst="rect">
            <a:avLst/>
          </a:prstGeom>
          <a:noFill/>
        </p:spPr>
      </p:pic>
      <p:sp>
        <p:nvSpPr>
          <p:cNvPr id="4" name="Title 3"/>
          <p:cNvSpPr>
            <a:spLocks noGrp="1"/>
          </p:cNvSpPr>
          <p:nvPr>
            <p:ph type="ctrTitle"/>
          </p:nvPr>
        </p:nvSpPr>
        <p:spPr>
          <a:xfrm>
            <a:off x="683568" y="0"/>
            <a:ext cx="7772400" cy="1470025"/>
          </a:xfrm>
        </p:spPr>
        <p:txBody>
          <a:bodyPr/>
          <a:lstStyle/>
          <a:p>
            <a:r>
              <a:rPr lang="en-GB" dirty="0" smtClean="0"/>
              <a:t>Specific Cellular Defences Against Pathogens</a:t>
            </a:r>
            <a:endParaRPr lang="en-GB" dirty="0"/>
          </a:p>
        </p:txBody>
      </p:sp>
      <p:sp>
        <p:nvSpPr>
          <p:cNvPr id="5" name="Subtitle 4"/>
          <p:cNvSpPr>
            <a:spLocks noGrp="1"/>
          </p:cNvSpPr>
          <p:nvPr>
            <p:ph type="subTitle" idx="1"/>
          </p:nvPr>
        </p:nvSpPr>
        <p:spPr/>
        <p:txBody>
          <a:bodyPr/>
          <a:lstStyle/>
          <a:p>
            <a:endParaRPr lang="en-GB"/>
          </a:p>
        </p:txBody>
      </p:sp>
      <p:sp>
        <p:nvSpPr>
          <p:cNvPr id="7" name="Subtitle 2"/>
          <p:cNvSpPr txBox="1">
            <a:spLocks/>
          </p:cNvSpPr>
          <p:nvPr/>
        </p:nvSpPr>
        <p:spPr>
          <a:xfrm>
            <a:off x="1259632" y="1484784"/>
            <a:ext cx="6696744" cy="2448272"/>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1" i="0" u="none" strike="noStrike" kern="1200" cap="none" spc="0" normalizeH="0" baseline="0" noProof="0" dirty="0" smtClean="0">
                <a:ln>
                  <a:noFill/>
                </a:ln>
                <a:solidFill>
                  <a:srgbClr val="00B050"/>
                </a:solidFill>
                <a:effectLst>
                  <a:outerShdw blurRad="38100" dist="38100" dir="2700000" algn="tl">
                    <a:srgbClr val="000000">
                      <a:alpha val="43137"/>
                    </a:srgbClr>
                  </a:outerShdw>
                </a:effectLst>
                <a:uLnTx/>
                <a:uFillTx/>
                <a:latin typeface="+mn-lt"/>
                <a:ea typeface="+mn-ea"/>
                <a:cs typeface="+mn-cs"/>
              </a:rPr>
              <a:t>Neurobiology</a:t>
            </a:r>
            <a:r>
              <a:rPr kumimoji="0" lang="en-GB" sz="4400" b="1" i="0" u="none" strike="noStrike" kern="1200" cap="none" spc="0" normalizeH="0" noProof="0" dirty="0" smtClean="0">
                <a:ln>
                  <a:noFill/>
                </a:ln>
                <a:solidFill>
                  <a:srgbClr val="00B050"/>
                </a:solidFill>
                <a:effectLst>
                  <a:outerShdw blurRad="38100" dist="38100" dir="2700000" algn="tl">
                    <a:srgbClr val="000000">
                      <a:alpha val="43137"/>
                    </a:srgbClr>
                  </a:outerShdw>
                </a:effectLst>
                <a:uLnTx/>
                <a:uFillTx/>
                <a:latin typeface="+mn-lt"/>
                <a:ea typeface="+mn-ea"/>
                <a:cs typeface="+mn-cs"/>
              </a:rPr>
              <a:t> &amp; </a:t>
            </a:r>
            <a:r>
              <a:rPr kumimoji="0" lang="en-GB" sz="4400" b="1" i="0" u="none" strike="noStrike" kern="1200" cap="none" spc="0" normalizeH="0" baseline="0" noProof="0" dirty="0" smtClean="0">
                <a:ln>
                  <a:noFill/>
                </a:ln>
                <a:solidFill>
                  <a:srgbClr val="00B050"/>
                </a:solidFill>
                <a:effectLst>
                  <a:outerShdw blurRad="38100" dist="38100" dir="2700000" algn="tl">
                    <a:srgbClr val="000000">
                      <a:alpha val="43137"/>
                    </a:srgbClr>
                  </a:outerShdw>
                </a:effectLst>
                <a:uLnTx/>
                <a:uFillTx/>
                <a:latin typeface="+mn-lt"/>
                <a:ea typeface="+mn-ea"/>
                <a:cs typeface="+mn-cs"/>
              </a:rPr>
              <a:t>Immunology - Unit </a:t>
            </a:r>
            <a:r>
              <a:rPr lang="en-GB" sz="4400" b="1" dirty="0" smtClean="0">
                <a:solidFill>
                  <a:srgbClr val="00B050"/>
                </a:solidFill>
                <a:effectLst>
                  <a:outerShdw blurRad="38100" dist="38100" dir="2700000" algn="tl">
                    <a:srgbClr val="000000">
                      <a:alpha val="43137"/>
                    </a:srgbClr>
                  </a:outerShdw>
                </a:effectLst>
              </a:rPr>
              <a:t>3</a:t>
            </a:r>
            <a:endParaRPr kumimoji="0" lang="en-GB" sz="4400" b="1" i="0" u="none" strike="noStrike" kern="1200" cap="none" spc="0" normalizeH="0" baseline="0" noProof="0" dirty="0" smtClean="0">
              <a:ln>
                <a:noFill/>
              </a:ln>
              <a:solidFill>
                <a:srgbClr val="00B050"/>
              </a:solidFill>
              <a:effectLst>
                <a:outerShdw blurRad="38100" dist="38100" dir="2700000" algn="tl">
                  <a:srgbClr val="000000">
                    <a:alpha val="43137"/>
                  </a:srgbClr>
                </a:outerShdw>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1" i="0" u="none" strike="noStrike" kern="1200" cap="none" spc="0" normalizeH="0" baseline="0" noProof="0" dirty="0" smtClean="0">
                <a:ln>
                  <a:noFill/>
                </a:ln>
                <a:solidFill>
                  <a:srgbClr val="00B050"/>
                </a:solidFill>
                <a:effectLst>
                  <a:outerShdw blurRad="38100" dist="38100" dir="2700000" algn="tl">
                    <a:srgbClr val="000000">
                      <a:alpha val="43137"/>
                    </a:srgbClr>
                  </a:outerShdw>
                </a:effectLst>
                <a:uLnTx/>
                <a:uFillTx/>
                <a:latin typeface="+mn-lt"/>
                <a:ea typeface="+mn-ea"/>
                <a:cs typeface="+mn-cs"/>
              </a:rPr>
              <a:t>CfE Higher Human Biology</a:t>
            </a:r>
            <a:endParaRPr kumimoji="0" lang="en-GB" sz="4400" b="1" i="0" u="none" strike="noStrike" kern="1200" cap="none" spc="0" normalizeH="0" baseline="0" noProof="0" dirty="0">
              <a:ln>
                <a:noFill/>
              </a:ln>
              <a:solidFill>
                <a:srgbClr val="00B050"/>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 Lymphocytes</a:t>
            </a:r>
            <a:endParaRPr lang="en-GB" dirty="0"/>
          </a:p>
        </p:txBody>
      </p:sp>
      <p:sp>
        <p:nvSpPr>
          <p:cNvPr id="3" name="Content Placeholder 2"/>
          <p:cNvSpPr>
            <a:spLocks noGrp="1"/>
          </p:cNvSpPr>
          <p:nvPr>
            <p:ph idx="1"/>
          </p:nvPr>
        </p:nvSpPr>
        <p:spPr>
          <a:xfrm>
            <a:off x="457200" y="1600200"/>
            <a:ext cx="6131024" cy="4525963"/>
          </a:xfrm>
        </p:spPr>
        <p:txBody>
          <a:bodyPr>
            <a:normAutofit fontScale="92500" lnSpcReduction="20000"/>
          </a:bodyPr>
          <a:lstStyle/>
          <a:p>
            <a:r>
              <a:rPr lang="en-GB" dirty="0" smtClean="0"/>
              <a:t>B Lymphocytes produce and secrete molecules called antibodies.</a:t>
            </a:r>
          </a:p>
          <a:p>
            <a:r>
              <a:rPr lang="en-GB" dirty="0"/>
              <a:t>Antibodies are Y-shaped proteins that have receptor binding sites specific to a particular antigen on a pathogen. </a:t>
            </a:r>
            <a:endParaRPr lang="en-GB" dirty="0" smtClean="0"/>
          </a:p>
          <a:p>
            <a:r>
              <a:rPr lang="en-GB" dirty="0" smtClean="0"/>
              <a:t>Antibodies </a:t>
            </a:r>
            <a:r>
              <a:rPr lang="en-GB" dirty="0"/>
              <a:t>become bound to antigens, inactivating the pathogen. The resulting </a:t>
            </a:r>
            <a:r>
              <a:rPr lang="en-GB" dirty="0" smtClean="0"/>
              <a:t>antigen-antibody </a:t>
            </a:r>
            <a:r>
              <a:rPr lang="en-GB" dirty="0"/>
              <a:t>complex can then be destroyed by phagocytosis. </a:t>
            </a:r>
          </a:p>
        </p:txBody>
      </p:sp>
      <p:pic>
        <p:nvPicPr>
          <p:cNvPr id="2050" name="Picture 2" descr="https://static.wixstatic.com/media/435f79_6a6bb7b06aaa47a2a98ba1ba6e77e953.jpg/v1/fill/w_526,h_406,al_c,q_90,usm_0.66_1.00_0.01/435f79_6a6bb7b06aaa47a2a98ba1ba6e77e953.jpg"/>
          <p:cNvPicPr>
            <a:picLocks noChangeAspect="1" noChangeArrowheads="1"/>
          </p:cNvPicPr>
          <p:nvPr/>
        </p:nvPicPr>
        <p:blipFill>
          <a:blip r:embed="rId2"/>
          <a:srcRect/>
          <a:stretch>
            <a:fillRect/>
          </a:stretch>
        </p:blipFill>
        <p:spPr bwMode="auto">
          <a:xfrm>
            <a:off x="6372200" y="2492896"/>
            <a:ext cx="2677871" cy="206695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Autoimmunity</a:t>
            </a:r>
            <a:endParaRPr lang="en-GB" dirty="0"/>
          </a:p>
        </p:txBody>
      </p:sp>
      <p:sp>
        <p:nvSpPr>
          <p:cNvPr id="3" name="Content Placeholder 2"/>
          <p:cNvSpPr>
            <a:spLocks noGrp="1"/>
          </p:cNvSpPr>
          <p:nvPr>
            <p:ph idx="1"/>
          </p:nvPr>
        </p:nvSpPr>
        <p:spPr/>
        <p:txBody>
          <a:bodyPr/>
          <a:lstStyle/>
          <a:p>
            <a:r>
              <a:rPr lang="en-GB" dirty="0" smtClean="0"/>
              <a:t>A failure in a regulation of the immune system means that sometimes, T-Lymphocytes will launch an attack on the body’s own cells.</a:t>
            </a:r>
          </a:p>
          <a:p>
            <a:endParaRPr lang="en-GB" dirty="0" smtClean="0"/>
          </a:p>
          <a:p>
            <a:r>
              <a:rPr lang="en-GB" dirty="0" smtClean="0"/>
              <a:t>This is called </a:t>
            </a:r>
            <a:r>
              <a:rPr lang="en-GB" b="1" dirty="0" smtClean="0"/>
              <a:t>autoimmunity</a:t>
            </a:r>
            <a:r>
              <a:rPr lang="en-GB" dirty="0" smtClean="0"/>
              <a:t> and is the cause of </a:t>
            </a:r>
            <a:r>
              <a:rPr lang="en-GB" b="1" dirty="0" smtClean="0"/>
              <a:t>autoimmune</a:t>
            </a:r>
            <a:r>
              <a:rPr lang="en-GB" dirty="0" smtClean="0"/>
              <a:t> diseases such as rheumatoid arthritis and type 1 diabetes.</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Primary and Secondary Response</a:t>
            </a:r>
            <a:endParaRPr lang="en-GB" dirty="0"/>
          </a:p>
        </p:txBody>
      </p:sp>
      <p:sp>
        <p:nvSpPr>
          <p:cNvPr id="3" name="Content Placeholder 2"/>
          <p:cNvSpPr>
            <a:spLocks noGrp="1"/>
          </p:cNvSpPr>
          <p:nvPr>
            <p:ph idx="1"/>
          </p:nvPr>
        </p:nvSpPr>
        <p:spPr>
          <a:xfrm>
            <a:off x="457200" y="1417638"/>
            <a:ext cx="8229600" cy="5179714"/>
          </a:xfrm>
        </p:spPr>
        <p:txBody>
          <a:bodyPr>
            <a:normAutofit fontScale="92500" lnSpcReduction="10000"/>
          </a:bodyPr>
          <a:lstStyle/>
          <a:p>
            <a:r>
              <a:rPr lang="en-GB" dirty="0"/>
              <a:t>Some of the cloned B and T lymphocytes </a:t>
            </a:r>
            <a:r>
              <a:rPr lang="en-GB" dirty="0" smtClean="0"/>
              <a:t>produced during an infection </a:t>
            </a:r>
            <a:r>
              <a:rPr lang="en-GB" b="1" dirty="0" smtClean="0"/>
              <a:t>survive</a:t>
            </a:r>
            <a:r>
              <a:rPr lang="en-GB" dirty="0" smtClean="0"/>
              <a:t> </a:t>
            </a:r>
            <a:r>
              <a:rPr lang="en-GB" dirty="0"/>
              <a:t>long-term as </a:t>
            </a:r>
            <a:r>
              <a:rPr lang="en-GB" b="1" dirty="0"/>
              <a:t>memory</a:t>
            </a:r>
            <a:r>
              <a:rPr lang="en-GB" dirty="0"/>
              <a:t> </a:t>
            </a:r>
            <a:r>
              <a:rPr lang="en-GB" b="1" dirty="0"/>
              <a:t>cells</a:t>
            </a:r>
            <a:r>
              <a:rPr lang="en-GB" dirty="0"/>
              <a:t>. </a:t>
            </a:r>
            <a:endParaRPr lang="en-GB" dirty="0" smtClean="0"/>
          </a:p>
          <a:p>
            <a:r>
              <a:rPr lang="en-GB" dirty="0" smtClean="0"/>
              <a:t>When </a:t>
            </a:r>
            <a:r>
              <a:rPr lang="en-GB" dirty="0"/>
              <a:t>a </a:t>
            </a:r>
            <a:r>
              <a:rPr lang="en-GB" b="1" dirty="0"/>
              <a:t>secondary</a:t>
            </a:r>
            <a:r>
              <a:rPr lang="en-GB" dirty="0"/>
              <a:t> exposure to the same antigen occurs, these memory cells rapidly give rise to a new clone of specific lymphocytes. These </a:t>
            </a:r>
            <a:r>
              <a:rPr lang="en-GB" b="1" dirty="0"/>
              <a:t>destroy</a:t>
            </a:r>
            <a:r>
              <a:rPr lang="en-GB" dirty="0"/>
              <a:t> the invading pathogens before the individual shows </a:t>
            </a:r>
            <a:r>
              <a:rPr lang="en-GB" b="1" dirty="0"/>
              <a:t>symptoms</a:t>
            </a:r>
            <a:r>
              <a:rPr lang="en-GB" dirty="0"/>
              <a:t>. </a:t>
            </a:r>
            <a:endParaRPr lang="en-GB" dirty="0" smtClean="0"/>
          </a:p>
          <a:p>
            <a:r>
              <a:rPr lang="en-GB" dirty="0"/>
              <a:t>During the secondary response, antibody production is </a:t>
            </a:r>
            <a:r>
              <a:rPr lang="en-GB" b="1" dirty="0"/>
              <a:t>greater</a:t>
            </a:r>
            <a:r>
              <a:rPr lang="en-GB" dirty="0"/>
              <a:t> and </a:t>
            </a:r>
            <a:r>
              <a:rPr lang="en-GB" b="1" dirty="0"/>
              <a:t>more</a:t>
            </a:r>
            <a:r>
              <a:rPr lang="en-GB" dirty="0"/>
              <a:t> </a:t>
            </a:r>
            <a:r>
              <a:rPr lang="en-GB" b="1" dirty="0"/>
              <a:t>rapid</a:t>
            </a:r>
            <a:r>
              <a:rPr lang="en-GB" dirty="0"/>
              <a:t> than during the primary response.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GB" sz="4000" smtClean="0"/>
              <a:t>Direct Attack on the Immune System</a:t>
            </a:r>
          </a:p>
        </p:txBody>
      </p:sp>
      <p:sp>
        <p:nvSpPr>
          <p:cNvPr id="32771" name="Rectangle 3"/>
          <p:cNvSpPr>
            <a:spLocks noGrp="1" noChangeArrowheads="1"/>
          </p:cNvSpPr>
          <p:nvPr>
            <p:ph type="body" idx="1"/>
          </p:nvPr>
        </p:nvSpPr>
        <p:spPr>
          <a:xfrm>
            <a:off x="457200" y="1600200"/>
            <a:ext cx="8229600" cy="4997152"/>
          </a:xfrm>
        </p:spPr>
        <p:txBody>
          <a:bodyPr>
            <a:normAutofit fontScale="92500" lnSpcReduction="10000"/>
          </a:bodyPr>
          <a:lstStyle/>
          <a:p>
            <a:pPr eaLnBrk="1" hangingPunct="1"/>
            <a:r>
              <a:rPr lang="en-GB" dirty="0" smtClean="0"/>
              <a:t>Some types of very successful pathogens have often found a way of mounting a direct attack on the immune system</a:t>
            </a:r>
          </a:p>
          <a:p>
            <a:r>
              <a:rPr lang="en-GB" dirty="0"/>
              <a:t>The human immunodeficiency virus (HIV) attacks and destroys T lymphocytes. HIV causes depletion of T lymphocytes which leads to the development of AIDS (acquired immune deficiency syndrome</a:t>
            </a:r>
            <a:r>
              <a:rPr lang="en-GB" dirty="0" smtClean="0"/>
              <a:t>).</a:t>
            </a:r>
          </a:p>
          <a:p>
            <a:r>
              <a:rPr lang="en-GB" dirty="0"/>
              <a:t>Individuals with AIDS have a weakened immune system and so are more vulnerable to </a:t>
            </a:r>
            <a:r>
              <a:rPr lang="en-GB" b="1" dirty="0"/>
              <a:t>opportunistic</a:t>
            </a:r>
            <a:r>
              <a:rPr lang="en-GB" dirty="0"/>
              <a:t> infections. </a:t>
            </a:r>
            <a:endParaRPr lang="en-GB"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68313" y="0"/>
            <a:ext cx="8229600" cy="1143000"/>
          </a:xfrm>
        </p:spPr>
        <p:txBody>
          <a:bodyPr/>
          <a:lstStyle/>
          <a:p>
            <a:pPr eaLnBrk="1" hangingPunct="1"/>
            <a:r>
              <a:rPr lang="en-GB" sz="4000" smtClean="0"/>
              <a:t>Direct Attack on the Immune System</a:t>
            </a:r>
          </a:p>
        </p:txBody>
      </p:sp>
      <p:sp>
        <p:nvSpPr>
          <p:cNvPr id="34819" name="Rectangle 3"/>
          <p:cNvSpPr>
            <a:spLocks noGrp="1" noChangeArrowheads="1"/>
          </p:cNvSpPr>
          <p:nvPr>
            <p:ph type="body" idx="1"/>
          </p:nvPr>
        </p:nvSpPr>
        <p:spPr>
          <a:xfrm>
            <a:off x="179388" y="1196975"/>
            <a:ext cx="8785225" cy="2592388"/>
          </a:xfrm>
        </p:spPr>
        <p:txBody>
          <a:bodyPr/>
          <a:lstStyle/>
          <a:p>
            <a:pPr eaLnBrk="1" hangingPunct="1">
              <a:lnSpc>
                <a:spcPct val="80000"/>
              </a:lnSpc>
              <a:buFontTx/>
              <a:buNone/>
            </a:pPr>
            <a:r>
              <a:rPr lang="en-GB" sz="2400" dirty="0" smtClean="0"/>
              <a:t> </a:t>
            </a:r>
          </a:p>
        </p:txBody>
      </p:sp>
      <p:pic>
        <p:nvPicPr>
          <p:cNvPr id="34820" name="Picture 5" descr="The retrovirus HIV invades a body cell called a CD4 helper lymphocyte. Once inside the lymphocyte, HIV combines its genetic material with the CD4 cell's genetic material. After that, whenever the CD4 cell reproduces itself, it also reproduces HIV. HIV can destroy CD4 lymphocytes and spread throughout the body during active AIDS infections."/>
          <p:cNvPicPr>
            <a:picLocks noChangeAspect="1" noChangeArrowheads="1"/>
          </p:cNvPicPr>
          <p:nvPr/>
        </p:nvPicPr>
        <p:blipFill>
          <a:blip r:embed="rId2"/>
          <a:srcRect/>
          <a:stretch>
            <a:fillRect/>
          </a:stretch>
        </p:blipFill>
        <p:spPr bwMode="auto">
          <a:xfrm>
            <a:off x="323527" y="1340768"/>
            <a:ext cx="8374385" cy="4757018"/>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p:cNvSpPr/>
          <p:nvPr/>
        </p:nvSpPr>
        <p:spPr>
          <a:xfrm>
            <a:off x="2627784" y="2132856"/>
            <a:ext cx="3888432" cy="252028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t>Key Area 4.2:</a:t>
            </a:r>
          </a:p>
          <a:p>
            <a:pPr algn="ctr"/>
            <a:r>
              <a:rPr lang="en-GB" sz="3200" b="1" dirty="0" smtClean="0"/>
              <a:t>Specific Defences</a:t>
            </a:r>
            <a:endParaRPr lang="en-GB" sz="3200" b="1" dirty="0"/>
          </a:p>
        </p:txBody>
      </p:sp>
      <p:sp>
        <p:nvSpPr>
          <p:cNvPr id="5" name="Rectangle 4"/>
          <p:cNvSpPr/>
          <p:nvPr/>
        </p:nvSpPr>
        <p:spPr>
          <a:xfrm>
            <a:off x="251520" y="1124744"/>
            <a:ext cx="2448272"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err="1" smtClean="0"/>
              <a:t>Clonal</a:t>
            </a:r>
            <a:r>
              <a:rPr lang="en-GB" sz="2800" dirty="0" smtClean="0"/>
              <a:t> Selection Theory</a:t>
            </a:r>
            <a:endParaRPr lang="en-GB" sz="2800" dirty="0"/>
          </a:p>
        </p:txBody>
      </p:sp>
      <p:sp>
        <p:nvSpPr>
          <p:cNvPr id="6" name="Rectangle 5"/>
          <p:cNvSpPr/>
          <p:nvPr/>
        </p:nvSpPr>
        <p:spPr>
          <a:xfrm>
            <a:off x="4788024" y="5201816"/>
            <a:ext cx="2664296" cy="819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Auto-immunity </a:t>
            </a:r>
            <a:endParaRPr lang="en-GB" sz="2800" dirty="0"/>
          </a:p>
        </p:txBody>
      </p:sp>
      <p:sp>
        <p:nvSpPr>
          <p:cNvPr id="7" name="Rectangle 6"/>
          <p:cNvSpPr/>
          <p:nvPr/>
        </p:nvSpPr>
        <p:spPr>
          <a:xfrm>
            <a:off x="251520" y="4869160"/>
            <a:ext cx="248376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T-Lymphocytes</a:t>
            </a:r>
            <a:endParaRPr lang="en-GB" sz="2800" dirty="0"/>
          </a:p>
        </p:txBody>
      </p:sp>
      <p:sp>
        <p:nvSpPr>
          <p:cNvPr id="8" name="Rectangle 7"/>
          <p:cNvSpPr/>
          <p:nvPr/>
        </p:nvSpPr>
        <p:spPr>
          <a:xfrm>
            <a:off x="467544" y="5949280"/>
            <a:ext cx="252028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B-Lymphocytes</a:t>
            </a:r>
            <a:endParaRPr lang="en-GB" sz="2800" dirty="0"/>
          </a:p>
        </p:txBody>
      </p:sp>
      <p:sp>
        <p:nvSpPr>
          <p:cNvPr id="9" name="Rectangle 8"/>
          <p:cNvSpPr/>
          <p:nvPr/>
        </p:nvSpPr>
        <p:spPr>
          <a:xfrm>
            <a:off x="3419872" y="1196752"/>
            <a:ext cx="216024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Antigens</a:t>
            </a:r>
            <a:endParaRPr lang="en-GB" sz="2800" dirty="0"/>
          </a:p>
        </p:txBody>
      </p:sp>
      <p:sp>
        <p:nvSpPr>
          <p:cNvPr id="10" name="Rectangle 9"/>
          <p:cNvSpPr/>
          <p:nvPr/>
        </p:nvSpPr>
        <p:spPr>
          <a:xfrm>
            <a:off x="6623720" y="1196752"/>
            <a:ext cx="252028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Immunological Memory</a:t>
            </a:r>
            <a:endParaRPr lang="en-GB" sz="2800" dirty="0"/>
          </a:p>
        </p:txBody>
      </p:sp>
      <p:cxnSp>
        <p:nvCxnSpPr>
          <p:cNvPr id="12" name="Straight Arrow Connector 11"/>
          <p:cNvCxnSpPr/>
          <p:nvPr/>
        </p:nvCxnSpPr>
        <p:spPr>
          <a:xfrm>
            <a:off x="4716016" y="2132856"/>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 idx="2"/>
            <a:endCxn id="5" idx="2"/>
          </p:cNvCxnSpPr>
          <p:nvPr/>
        </p:nvCxnSpPr>
        <p:spPr>
          <a:xfrm rot="10800000">
            <a:off x="1475657" y="2276872"/>
            <a:ext cx="1164189" cy="111612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4" idx="1"/>
            <a:endCxn id="8" idx="3"/>
          </p:cNvCxnSpPr>
          <p:nvPr/>
        </p:nvCxnSpPr>
        <p:spPr>
          <a:xfrm rot="5400000">
            <a:off x="2986482" y="4651794"/>
            <a:ext cx="1586860" cy="158417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4" idx="2"/>
            <a:endCxn id="7" idx="0"/>
          </p:cNvCxnSpPr>
          <p:nvPr/>
        </p:nvCxnSpPr>
        <p:spPr>
          <a:xfrm rot="10800000" flipV="1">
            <a:off x="1493405" y="3392996"/>
            <a:ext cx="1146441" cy="14761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4" idx="1"/>
          </p:cNvCxnSpPr>
          <p:nvPr/>
        </p:nvCxnSpPr>
        <p:spPr>
          <a:xfrm rot="16200000" flipH="1">
            <a:off x="5290738" y="3931714"/>
            <a:ext cx="506740" cy="194421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6444208" y="2276872"/>
            <a:ext cx="864096" cy="7920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4" idx="3"/>
            <a:endCxn id="9" idx="2"/>
          </p:cNvCxnSpPr>
          <p:nvPr/>
        </p:nvCxnSpPr>
        <p:spPr>
          <a:xfrm rot="16200000" flipV="1">
            <a:off x="4283927" y="1988882"/>
            <a:ext cx="504139" cy="7200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6372200" y="3895435"/>
            <a:ext cx="2664296" cy="819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HIV/AIDS </a:t>
            </a:r>
            <a:endParaRPr lang="en-GB" sz="2800" dirty="0"/>
          </a:p>
        </p:txBody>
      </p:sp>
      <p:cxnSp>
        <p:nvCxnSpPr>
          <p:cNvPr id="27" name="Straight Arrow Connector 26"/>
          <p:cNvCxnSpPr/>
          <p:nvPr/>
        </p:nvCxnSpPr>
        <p:spPr>
          <a:xfrm>
            <a:off x="5157493" y="4305171"/>
            <a:ext cx="1214707" cy="15636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Third Line of Defence</a:t>
            </a:r>
            <a:endParaRPr lang="en-GB" dirty="0"/>
          </a:p>
        </p:txBody>
      </p:sp>
      <p:sp>
        <p:nvSpPr>
          <p:cNvPr id="3" name="Content Placeholder 2"/>
          <p:cNvSpPr>
            <a:spLocks noGrp="1"/>
          </p:cNvSpPr>
          <p:nvPr>
            <p:ph idx="1"/>
          </p:nvPr>
        </p:nvSpPr>
        <p:spPr/>
        <p:txBody>
          <a:bodyPr>
            <a:normAutofit/>
          </a:bodyPr>
          <a:lstStyle/>
          <a:p>
            <a:endParaRPr lang="en-GB" dirty="0" smtClean="0"/>
          </a:p>
          <a:p>
            <a:r>
              <a:rPr lang="en-GB" dirty="0" smtClean="0"/>
              <a:t>The third line of defence is a </a:t>
            </a:r>
            <a:r>
              <a:rPr lang="en-GB" b="1" dirty="0" smtClean="0"/>
              <a:t>specific</a:t>
            </a:r>
            <a:r>
              <a:rPr lang="en-GB" dirty="0" smtClean="0"/>
              <a:t> immune response.</a:t>
            </a:r>
          </a:p>
          <a:p>
            <a:endParaRPr lang="en-GB" dirty="0" smtClean="0"/>
          </a:p>
          <a:p>
            <a:r>
              <a:rPr lang="en-GB" dirty="0" smtClean="0"/>
              <a:t>This line of defence is brought about by </a:t>
            </a:r>
            <a:r>
              <a:rPr lang="en-GB" b="1" dirty="0" smtClean="0"/>
              <a:t>lymphocytes</a:t>
            </a:r>
            <a:r>
              <a:rPr lang="en-GB" dirty="0" smtClean="0"/>
              <a:t>, a type of </a:t>
            </a:r>
            <a:r>
              <a:rPr lang="en-GB" b="1" dirty="0" smtClean="0"/>
              <a:t>white blood cell </a:t>
            </a:r>
            <a:r>
              <a:rPr lang="en-GB" dirty="0" smtClean="0"/>
              <a:t>which comes from stem cells in the bone marrow.</a:t>
            </a:r>
          </a:p>
        </p:txBody>
      </p:sp>
      <p:pic>
        <p:nvPicPr>
          <p:cNvPr id="2050" name="Picture 2" descr="C:\Users\aaitken.TURNBULLHS.005\AppData\Local\Microsoft\Windows\Temporary Internet Files\Content.IE5\X27XKM6P\medium-sword-battleaxe-shield-33.3-13341[1].gif"/>
          <p:cNvPicPr>
            <a:picLocks noChangeAspect="1" noChangeArrowheads="1"/>
          </p:cNvPicPr>
          <p:nvPr/>
        </p:nvPicPr>
        <p:blipFill>
          <a:blip r:embed="rId2"/>
          <a:srcRect/>
          <a:stretch>
            <a:fillRect/>
          </a:stretch>
        </p:blipFill>
        <p:spPr bwMode="auto">
          <a:xfrm>
            <a:off x="251520" y="0"/>
            <a:ext cx="1403648" cy="157676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Lymphocyte</a:t>
            </a:r>
            <a:endParaRPr lang="en-GB" dirty="0"/>
          </a:p>
        </p:txBody>
      </p:sp>
      <p:sp>
        <p:nvSpPr>
          <p:cNvPr id="3" name="Content Placeholder 2"/>
          <p:cNvSpPr>
            <a:spLocks noGrp="1"/>
          </p:cNvSpPr>
          <p:nvPr>
            <p:ph idx="1"/>
          </p:nvPr>
        </p:nvSpPr>
        <p:spPr/>
        <p:txBody>
          <a:bodyPr/>
          <a:lstStyle/>
          <a:p>
            <a:r>
              <a:rPr lang="en-GB" dirty="0" smtClean="0"/>
              <a:t>Some lymphocytes pass to the </a:t>
            </a:r>
            <a:r>
              <a:rPr lang="en-GB" b="1" dirty="0" smtClean="0"/>
              <a:t>thymus</a:t>
            </a:r>
            <a:r>
              <a:rPr lang="en-GB" dirty="0" smtClean="0"/>
              <a:t> where they develop into </a:t>
            </a:r>
            <a:r>
              <a:rPr lang="en-GB" b="1" dirty="0" smtClean="0"/>
              <a:t>T-Lymphocytes</a:t>
            </a:r>
            <a:r>
              <a:rPr lang="en-GB" dirty="0" smtClean="0"/>
              <a:t> (</a:t>
            </a:r>
            <a:r>
              <a:rPr lang="en-GB" b="1" dirty="0" smtClean="0"/>
              <a:t>T-Cells</a:t>
            </a:r>
            <a:r>
              <a:rPr lang="en-GB" dirty="0" smtClean="0"/>
              <a:t>)</a:t>
            </a:r>
          </a:p>
          <a:p>
            <a:endParaRPr lang="en-GB" dirty="0" smtClean="0"/>
          </a:p>
          <a:p>
            <a:r>
              <a:rPr lang="en-GB" dirty="0" smtClean="0"/>
              <a:t>Some remain and mature in the </a:t>
            </a:r>
            <a:r>
              <a:rPr lang="en-GB" b="1" dirty="0" smtClean="0"/>
              <a:t>bone</a:t>
            </a:r>
            <a:r>
              <a:rPr lang="en-GB" dirty="0" smtClean="0"/>
              <a:t> </a:t>
            </a:r>
            <a:r>
              <a:rPr lang="en-GB" b="1" dirty="0" smtClean="0"/>
              <a:t>marrow</a:t>
            </a:r>
            <a:r>
              <a:rPr lang="en-GB" dirty="0" smtClean="0"/>
              <a:t> where they develop into </a:t>
            </a:r>
            <a:r>
              <a:rPr lang="en-GB" b="1" dirty="0" smtClean="0"/>
              <a:t>B-Lymphocytes</a:t>
            </a:r>
            <a:r>
              <a:rPr lang="en-GB" dirty="0" smtClean="0"/>
              <a:t> (</a:t>
            </a:r>
            <a:r>
              <a:rPr lang="en-GB" b="1" dirty="0" smtClean="0"/>
              <a:t>B-Cells</a:t>
            </a:r>
            <a:r>
              <a:rPr lang="en-GB" dirty="0" smtClean="0"/>
              <a:t>)</a:t>
            </a:r>
          </a:p>
          <a:p>
            <a:endParaRPr lang="en-GB" dirty="0"/>
          </a:p>
        </p:txBody>
      </p:sp>
      <p:pic>
        <p:nvPicPr>
          <p:cNvPr id="3074" name="Picture 2" descr="https://encrypted-tbn3.gstatic.com/images?q=tbn:ANd9GcRG82CPUeowhrylj9JrzQcMK015LZO2CG9N4OzhuQpgyB3eY8kDZQ"/>
          <p:cNvPicPr>
            <a:picLocks noChangeAspect="1" noChangeArrowheads="1"/>
          </p:cNvPicPr>
          <p:nvPr/>
        </p:nvPicPr>
        <p:blipFill>
          <a:blip r:embed="rId2"/>
          <a:srcRect/>
          <a:stretch>
            <a:fillRect/>
          </a:stretch>
        </p:blipFill>
        <p:spPr bwMode="auto">
          <a:xfrm>
            <a:off x="2123728" y="4581128"/>
            <a:ext cx="5380276" cy="227687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Lymphocytes Work</a:t>
            </a:r>
            <a:endParaRPr lang="en-GB" dirty="0"/>
          </a:p>
        </p:txBody>
      </p:sp>
      <p:sp>
        <p:nvSpPr>
          <p:cNvPr id="3" name="Content Placeholder 2"/>
          <p:cNvSpPr>
            <a:spLocks noGrp="1"/>
          </p:cNvSpPr>
          <p:nvPr>
            <p:ph idx="1"/>
          </p:nvPr>
        </p:nvSpPr>
        <p:spPr>
          <a:xfrm>
            <a:off x="483079" y="1628710"/>
            <a:ext cx="8229600" cy="4525963"/>
          </a:xfrm>
        </p:spPr>
        <p:txBody>
          <a:bodyPr>
            <a:normAutofit fontScale="92500" lnSpcReduction="20000"/>
          </a:bodyPr>
          <a:lstStyle/>
          <a:p>
            <a:r>
              <a:rPr lang="en-GB" dirty="0" smtClean="0"/>
              <a:t>All lymphocytes have a single type of membrane receptor on their surface which is specific to one antigen.</a:t>
            </a:r>
          </a:p>
          <a:p>
            <a:r>
              <a:rPr lang="en-GB" dirty="0"/>
              <a:t>Each lymphocyte has several copies of one type of antigen receptor. These antigen receptors are specific to an antigen, and is different to any receptors on any other antigens. Therefore, each lymphocyte is only able to become attached to one type of antigen</a:t>
            </a:r>
            <a:r>
              <a:rPr lang="en-GB" dirty="0" smtClean="0"/>
              <a:t>.</a:t>
            </a:r>
          </a:p>
          <a:p>
            <a:r>
              <a:rPr lang="en-GB" dirty="0"/>
              <a:t>The body possesses a huge number of different lymphocytes.</a:t>
            </a:r>
          </a:p>
          <a:p>
            <a:endParaRPr lang="en-GB" dirty="0"/>
          </a:p>
          <a:p>
            <a:endParaRPr lang="en-GB" dirty="0" smtClean="0"/>
          </a:p>
          <a:p>
            <a:endParaRPr lang="en-GB" dirty="0"/>
          </a:p>
          <a:p>
            <a:endParaRPr lang="en-GB" dirty="0" smtClean="0"/>
          </a:p>
          <a:p>
            <a:endParaRPr lang="en-GB" dirty="0"/>
          </a:p>
        </p:txBody>
      </p:sp>
      <p:pic>
        <p:nvPicPr>
          <p:cNvPr id="4" name="Picture 2"/>
          <p:cNvPicPr>
            <a:picLocks noChangeAspect="1" noChangeArrowheads="1"/>
          </p:cNvPicPr>
          <p:nvPr/>
        </p:nvPicPr>
        <p:blipFill>
          <a:blip r:embed="rId2"/>
          <a:srcRect/>
          <a:stretch>
            <a:fillRect/>
          </a:stretch>
        </p:blipFill>
        <p:spPr bwMode="auto">
          <a:xfrm>
            <a:off x="107503" y="0"/>
            <a:ext cx="1530845" cy="1556792"/>
          </a:xfrm>
          <a:prstGeom prst="rect">
            <a:avLst/>
          </a:prstGeom>
          <a:noFill/>
          <a:ln w="9525">
            <a:noFill/>
            <a:miter lim="800000"/>
            <a:headEnd/>
            <a:tailEnd/>
          </a:ln>
        </p:spPr>
      </p:pic>
      <p:pic>
        <p:nvPicPr>
          <p:cNvPr id="5" name="Picture 1"/>
          <p:cNvPicPr>
            <a:picLocks noChangeAspect="1" noChangeArrowheads="1"/>
          </p:cNvPicPr>
          <p:nvPr/>
        </p:nvPicPr>
        <p:blipFill>
          <a:blip r:embed="rId3"/>
          <a:srcRect/>
          <a:stretch>
            <a:fillRect/>
          </a:stretch>
        </p:blipFill>
        <p:spPr bwMode="auto">
          <a:xfrm>
            <a:off x="7596336" y="116632"/>
            <a:ext cx="1384183" cy="15340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Antigens</a:t>
            </a:r>
            <a:endParaRPr lang="en-GB" dirty="0"/>
          </a:p>
        </p:txBody>
      </p:sp>
      <p:sp>
        <p:nvSpPr>
          <p:cNvPr id="3" name="Content Placeholder 2"/>
          <p:cNvSpPr>
            <a:spLocks noGrp="1"/>
          </p:cNvSpPr>
          <p:nvPr>
            <p:ph idx="1"/>
          </p:nvPr>
        </p:nvSpPr>
        <p:spPr>
          <a:xfrm>
            <a:off x="179512" y="1628800"/>
            <a:ext cx="5770984" cy="4525963"/>
          </a:xfrm>
        </p:spPr>
        <p:txBody>
          <a:bodyPr>
            <a:normAutofit lnSpcReduction="10000"/>
          </a:bodyPr>
          <a:lstStyle/>
          <a:p>
            <a:pPr algn="just"/>
            <a:r>
              <a:rPr lang="en-GB" dirty="0" smtClean="0"/>
              <a:t>A surface marker on any foreign molecule is called an </a:t>
            </a:r>
            <a:r>
              <a:rPr lang="en-GB" b="1" dirty="0" smtClean="0"/>
              <a:t>antigen</a:t>
            </a:r>
            <a:r>
              <a:rPr lang="en-GB" dirty="0" smtClean="0"/>
              <a:t>. Antigens trigger an immune response</a:t>
            </a:r>
          </a:p>
          <a:p>
            <a:pPr algn="just"/>
            <a:endParaRPr lang="en-GB" dirty="0" smtClean="0"/>
          </a:p>
          <a:p>
            <a:pPr algn="just"/>
            <a:r>
              <a:rPr lang="en-GB" dirty="0" smtClean="0"/>
              <a:t>Molecules on viruses, bacteria, toxins and on the surface of transplant cells can all act as </a:t>
            </a:r>
            <a:r>
              <a:rPr lang="en-GB" b="1" dirty="0" smtClean="0"/>
              <a:t>antigens</a:t>
            </a:r>
            <a:r>
              <a:rPr lang="en-GB" dirty="0" smtClean="0"/>
              <a:t>.</a:t>
            </a:r>
            <a:endParaRPr lang="en-GB" dirty="0"/>
          </a:p>
        </p:txBody>
      </p:sp>
      <p:pic>
        <p:nvPicPr>
          <p:cNvPr id="1026" name="Picture 2" descr="http://www.nobelprize.org/educational/medicine/immunity/images/detail/fig8.gif"/>
          <p:cNvPicPr>
            <a:picLocks noChangeAspect="1" noChangeArrowheads="1"/>
          </p:cNvPicPr>
          <p:nvPr/>
        </p:nvPicPr>
        <p:blipFill>
          <a:blip r:embed="rId2"/>
          <a:srcRect/>
          <a:stretch>
            <a:fillRect/>
          </a:stretch>
        </p:blipFill>
        <p:spPr bwMode="auto">
          <a:xfrm>
            <a:off x="6423298" y="1628800"/>
            <a:ext cx="2720702" cy="352839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5410944" cy="5721499"/>
          </a:xfrm>
        </p:spPr>
        <p:txBody>
          <a:bodyPr>
            <a:normAutofit fontScale="92500" lnSpcReduction="10000"/>
          </a:bodyPr>
          <a:lstStyle/>
          <a:p>
            <a:pPr algn="just"/>
            <a:r>
              <a:rPr lang="en-GB" dirty="0" smtClean="0"/>
              <a:t>If a lymphocyte patrolling the body finds an antigen which </a:t>
            </a:r>
            <a:r>
              <a:rPr lang="en-GB" b="1" dirty="0" smtClean="0"/>
              <a:t>fits</a:t>
            </a:r>
            <a:r>
              <a:rPr lang="en-GB" dirty="0" smtClean="0"/>
              <a:t> it’s antigen receptor, it is said to have been “</a:t>
            </a:r>
            <a:r>
              <a:rPr lang="en-GB" b="1" dirty="0" smtClean="0"/>
              <a:t>selected</a:t>
            </a:r>
            <a:r>
              <a:rPr lang="en-GB" dirty="0" smtClean="0"/>
              <a:t>.”</a:t>
            </a:r>
          </a:p>
          <a:p>
            <a:pPr algn="just"/>
            <a:endParaRPr lang="en-GB" dirty="0" smtClean="0"/>
          </a:p>
          <a:p>
            <a:pPr algn="just"/>
            <a:r>
              <a:rPr lang="en-GB" dirty="0" smtClean="0"/>
              <a:t>The lymphocyte responds by dividing repeatedly to form a </a:t>
            </a:r>
            <a:r>
              <a:rPr lang="en-GB" b="1" dirty="0" smtClean="0"/>
              <a:t>clonal</a:t>
            </a:r>
            <a:r>
              <a:rPr lang="en-GB" dirty="0" smtClean="0"/>
              <a:t> </a:t>
            </a:r>
            <a:r>
              <a:rPr lang="en-GB" b="1" dirty="0" smtClean="0"/>
              <a:t>population</a:t>
            </a:r>
            <a:r>
              <a:rPr lang="en-GB" dirty="0" smtClean="0"/>
              <a:t> of identical lymphocytes.</a:t>
            </a:r>
          </a:p>
          <a:p>
            <a:pPr algn="just"/>
            <a:endParaRPr lang="en-GB" dirty="0" smtClean="0"/>
          </a:p>
          <a:p>
            <a:pPr algn="just"/>
            <a:r>
              <a:rPr lang="en-GB" dirty="0" smtClean="0"/>
              <a:t>This process is known as </a:t>
            </a:r>
            <a:r>
              <a:rPr lang="en-GB" b="1" dirty="0" smtClean="0"/>
              <a:t>clonal</a:t>
            </a:r>
            <a:r>
              <a:rPr lang="en-GB" dirty="0" smtClean="0"/>
              <a:t> </a:t>
            </a:r>
            <a:r>
              <a:rPr lang="en-GB" b="1" dirty="0" smtClean="0"/>
              <a:t>selection</a:t>
            </a:r>
            <a:r>
              <a:rPr lang="en-GB" dirty="0" smtClean="0"/>
              <a:t>.</a:t>
            </a:r>
            <a:endParaRPr lang="en-GB" dirty="0"/>
          </a:p>
        </p:txBody>
      </p:sp>
      <p:pic>
        <p:nvPicPr>
          <p:cNvPr id="39938" name="Picture 2" descr="http://www.nobelprize.org/educational/medicine/immunity/images/detail/fig13.gif"/>
          <p:cNvPicPr>
            <a:picLocks noChangeAspect="1" noChangeArrowheads="1"/>
          </p:cNvPicPr>
          <p:nvPr/>
        </p:nvPicPr>
        <p:blipFill>
          <a:blip r:embed="rId2"/>
          <a:srcRect/>
          <a:stretch>
            <a:fillRect/>
          </a:stretch>
        </p:blipFill>
        <p:spPr bwMode="auto">
          <a:xfrm>
            <a:off x="6228184" y="2780928"/>
            <a:ext cx="2736304" cy="299138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41986" name="Picture 2" descr="http://www.nature.com/nature/journal/v421/n6921/images/nature01409-f1.2.jpg"/>
          <p:cNvPicPr>
            <a:picLocks noChangeAspect="1" noChangeArrowheads="1"/>
          </p:cNvPicPr>
          <p:nvPr/>
        </p:nvPicPr>
        <p:blipFill>
          <a:blip r:embed="rId2"/>
          <a:srcRect/>
          <a:stretch>
            <a:fillRect/>
          </a:stretch>
        </p:blipFill>
        <p:spPr bwMode="auto">
          <a:xfrm>
            <a:off x="467544" y="0"/>
            <a:ext cx="7416824" cy="6858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790294" cy="1143000"/>
          </a:xfrm>
        </p:spPr>
        <p:txBody>
          <a:bodyPr/>
          <a:lstStyle/>
          <a:p>
            <a:r>
              <a:rPr lang="en-GB" dirty="0"/>
              <a:t>T</a:t>
            </a:r>
            <a:r>
              <a:rPr lang="en-GB" dirty="0" smtClean="0"/>
              <a:t> Lymphocytes</a:t>
            </a:r>
            <a:endParaRPr lang="en-GB" dirty="0"/>
          </a:p>
        </p:txBody>
      </p:sp>
      <p:sp>
        <p:nvSpPr>
          <p:cNvPr id="3" name="Content Placeholder 2"/>
          <p:cNvSpPr>
            <a:spLocks noGrp="1"/>
          </p:cNvSpPr>
          <p:nvPr>
            <p:ph idx="1"/>
          </p:nvPr>
        </p:nvSpPr>
        <p:spPr>
          <a:xfrm>
            <a:off x="457200" y="1600200"/>
            <a:ext cx="6131024" cy="4525963"/>
          </a:xfrm>
        </p:spPr>
        <p:txBody>
          <a:bodyPr>
            <a:normAutofit fontScale="92500" lnSpcReduction="10000"/>
          </a:bodyPr>
          <a:lstStyle/>
          <a:p>
            <a:r>
              <a:rPr lang="en-GB" dirty="0"/>
              <a:t>T lymphocytes </a:t>
            </a:r>
            <a:r>
              <a:rPr lang="en-GB" dirty="0" smtClean="0"/>
              <a:t>are able to tell the difference between </a:t>
            </a:r>
            <a:r>
              <a:rPr lang="en-GB" b="1" dirty="0"/>
              <a:t>self-antigens</a:t>
            </a:r>
            <a:r>
              <a:rPr lang="en-GB" dirty="0"/>
              <a:t> on the body’s </a:t>
            </a:r>
            <a:r>
              <a:rPr lang="en-GB" b="1" dirty="0"/>
              <a:t>own</a:t>
            </a:r>
            <a:r>
              <a:rPr lang="en-GB" dirty="0"/>
              <a:t> cells and </a:t>
            </a:r>
            <a:r>
              <a:rPr lang="en-GB" b="1" dirty="0"/>
              <a:t>non-self-antigens</a:t>
            </a:r>
            <a:r>
              <a:rPr lang="en-GB" dirty="0"/>
              <a:t> on </a:t>
            </a:r>
            <a:r>
              <a:rPr lang="en-GB" b="1" dirty="0" smtClean="0"/>
              <a:t>pathogens</a:t>
            </a:r>
            <a:r>
              <a:rPr lang="en-GB" dirty="0" smtClean="0"/>
              <a:t> or </a:t>
            </a:r>
            <a:r>
              <a:rPr lang="en-GB" b="1" dirty="0" smtClean="0"/>
              <a:t>infected</a:t>
            </a:r>
            <a:r>
              <a:rPr lang="en-GB" dirty="0" smtClean="0"/>
              <a:t> </a:t>
            </a:r>
            <a:r>
              <a:rPr lang="en-GB" dirty="0"/>
              <a:t>cells</a:t>
            </a:r>
            <a:r>
              <a:rPr lang="en-GB" dirty="0" smtClean="0"/>
              <a:t>.</a:t>
            </a:r>
          </a:p>
          <a:p>
            <a:r>
              <a:rPr lang="en-GB" dirty="0" smtClean="0"/>
              <a:t>If a T lymphocyte comes across a pathogen with a non-self antigen, it can cause the pathogen to die by a process called apoptosis. Apoptosis is programmed cell death.</a:t>
            </a:r>
            <a:endParaRPr lang="en-GB" dirty="0"/>
          </a:p>
        </p:txBody>
      </p:sp>
      <p:grpSp>
        <p:nvGrpSpPr>
          <p:cNvPr id="5" name="Group 4"/>
          <p:cNvGrpSpPr/>
          <p:nvPr/>
        </p:nvGrpSpPr>
        <p:grpSpPr>
          <a:xfrm>
            <a:off x="5436096" y="347282"/>
            <a:ext cx="1691258" cy="1249871"/>
            <a:chOff x="7308304" y="188640"/>
            <a:chExt cx="1691258" cy="1249871"/>
          </a:xfrm>
        </p:grpSpPr>
        <p:pic>
          <p:nvPicPr>
            <p:cNvPr id="6" name="Picture 2"/>
            <p:cNvPicPr>
              <a:picLocks noChangeAspect="1" noChangeArrowheads="1"/>
            </p:cNvPicPr>
            <p:nvPr/>
          </p:nvPicPr>
          <p:blipFill>
            <a:blip r:embed="rId2"/>
            <a:srcRect/>
            <a:stretch>
              <a:fillRect/>
            </a:stretch>
          </p:blipFill>
          <p:spPr bwMode="auto">
            <a:xfrm>
              <a:off x="7380312" y="188640"/>
              <a:ext cx="1619250" cy="1143000"/>
            </a:xfrm>
            <a:prstGeom prst="rect">
              <a:avLst/>
            </a:prstGeom>
            <a:noFill/>
            <a:ln w="9525">
              <a:noFill/>
              <a:miter lim="800000"/>
              <a:headEnd/>
              <a:tailEnd/>
            </a:ln>
          </p:spPr>
        </p:pic>
        <p:sp>
          <p:nvSpPr>
            <p:cNvPr id="7" name="Chevron 6"/>
            <p:cNvSpPr/>
            <p:nvPr/>
          </p:nvSpPr>
          <p:spPr>
            <a:xfrm>
              <a:off x="7308304" y="692696"/>
              <a:ext cx="216024" cy="1440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Chevron 7"/>
            <p:cNvSpPr/>
            <p:nvPr/>
          </p:nvSpPr>
          <p:spPr>
            <a:xfrm rot="18477785">
              <a:off x="7476994" y="1109507"/>
              <a:ext cx="229173" cy="17445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Chevron 8"/>
            <p:cNvSpPr/>
            <p:nvPr/>
          </p:nvSpPr>
          <p:spPr>
            <a:xfrm rot="12698724">
              <a:off x="8272130" y="956155"/>
              <a:ext cx="229173" cy="17062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Chevron 9"/>
            <p:cNvSpPr/>
            <p:nvPr/>
          </p:nvSpPr>
          <p:spPr>
            <a:xfrm rot="15625983">
              <a:off x="7944961" y="1238612"/>
              <a:ext cx="229173" cy="17062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grpSp>
      <p:pic>
        <p:nvPicPr>
          <p:cNvPr id="11" name="Picture 2" descr="http://www.nobelprize.org/educational/medicine/immunity/images/detail/fig8.gif"/>
          <p:cNvPicPr>
            <a:picLocks noChangeAspect="1" noChangeArrowheads="1"/>
          </p:cNvPicPr>
          <p:nvPr/>
        </p:nvPicPr>
        <p:blipFill>
          <a:blip r:embed="rId3"/>
          <a:srcRect/>
          <a:stretch>
            <a:fillRect/>
          </a:stretch>
        </p:blipFill>
        <p:spPr bwMode="auto">
          <a:xfrm>
            <a:off x="7128269" y="54686"/>
            <a:ext cx="1332589" cy="1728192"/>
          </a:xfrm>
          <a:prstGeom prst="rect">
            <a:avLst/>
          </a:prstGeom>
          <a:noFill/>
        </p:spPr>
      </p:pic>
    </p:spTree>
    <p:extLst>
      <p:ext uri="{BB962C8B-B14F-4D97-AF65-F5344CB8AC3E}">
        <p14:creationId xmlns:p14="http://schemas.microsoft.com/office/powerpoint/2010/main" val="1690179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856984" cy="1143000"/>
          </a:xfrm>
        </p:spPr>
        <p:txBody>
          <a:bodyPr>
            <a:normAutofit fontScale="90000"/>
          </a:bodyPr>
          <a:lstStyle/>
          <a:p>
            <a:r>
              <a:rPr lang="en-GB" dirty="0" smtClean="0"/>
              <a:t>How do T Lymphocytes cause Apoptosis?</a:t>
            </a:r>
            <a:endParaRPr lang="en-GB" dirty="0"/>
          </a:p>
        </p:txBody>
      </p:sp>
      <p:sp>
        <p:nvSpPr>
          <p:cNvPr id="3" name="Content Placeholder 2"/>
          <p:cNvSpPr>
            <a:spLocks noGrp="1"/>
          </p:cNvSpPr>
          <p:nvPr>
            <p:ph idx="1"/>
          </p:nvPr>
        </p:nvSpPr>
        <p:spPr>
          <a:xfrm>
            <a:off x="457200" y="1600200"/>
            <a:ext cx="6131024" cy="4525963"/>
          </a:xfrm>
        </p:spPr>
        <p:txBody>
          <a:bodyPr>
            <a:normAutofit/>
          </a:bodyPr>
          <a:lstStyle/>
          <a:p>
            <a:r>
              <a:rPr lang="en-GB" dirty="0"/>
              <a:t>T lymphocytes </a:t>
            </a:r>
            <a:r>
              <a:rPr lang="en-GB" b="1" dirty="0"/>
              <a:t>attach</a:t>
            </a:r>
            <a:r>
              <a:rPr lang="en-GB" dirty="0"/>
              <a:t> on to infected cells and </a:t>
            </a:r>
            <a:r>
              <a:rPr lang="en-GB" b="1" dirty="0"/>
              <a:t>release</a:t>
            </a:r>
            <a:r>
              <a:rPr lang="en-GB" dirty="0"/>
              <a:t> </a:t>
            </a:r>
            <a:r>
              <a:rPr lang="en-GB" b="1" dirty="0"/>
              <a:t>proteins</a:t>
            </a:r>
            <a:r>
              <a:rPr lang="en-GB" dirty="0"/>
              <a:t>. These proteins diffuse into the infected cells causing production of </a:t>
            </a:r>
            <a:r>
              <a:rPr lang="en-GB" b="1" dirty="0"/>
              <a:t>self-destructive enzymes</a:t>
            </a:r>
            <a:r>
              <a:rPr lang="en-GB" dirty="0"/>
              <a:t> which cause </a:t>
            </a:r>
            <a:r>
              <a:rPr lang="en-GB" b="1" dirty="0"/>
              <a:t>cell death</a:t>
            </a:r>
            <a:r>
              <a:rPr lang="en-GB" dirty="0"/>
              <a:t>. The remains of the cell are then removed by </a:t>
            </a:r>
            <a:r>
              <a:rPr lang="en-GB" b="1" dirty="0"/>
              <a:t>phagocytosis</a:t>
            </a:r>
            <a:r>
              <a:rPr lang="en-GB" dirty="0"/>
              <a:t>.</a:t>
            </a:r>
          </a:p>
        </p:txBody>
      </p:sp>
      <p:grpSp>
        <p:nvGrpSpPr>
          <p:cNvPr id="4" name="Group 3"/>
          <p:cNvGrpSpPr/>
          <p:nvPr/>
        </p:nvGrpSpPr>
        <p:grpSpPr>
          <a:xfrm>
            <a:off x="5742595" y="5373216"/>
            <a:ext cx="1691258" cy="1249871"/>
            <a:chOff x="7308304" y="188640"/>
            <a:chExt cx="1691258" cy="1249871"/>
          </a:xfrm>
        </p:grpSpPr>
        <p:pic>
          <p:nvPicPr>
            <p:cNvPr id="5" name="Picture 2"/>
            <p:cNvPicPr>
              <a:picLocks noChangeAspect="1" noChangeArrowheads="1"/>
            </p:cNvPicPr>
            <p:nvPr/>
          </p:nvPicPr>
          <p:blipFill>
            <a:blip r:embed="rId2"/>
            <a:srcRect/>
            <a:stretch>
              <a:fillRect/>
            </a:stretch>
          </p:blipFill>
          <p:spPr bwMode="auto">
            <a:xfrm>
              <a:off x="7380312" y="188640"/>
              <a:ext cx="1619250" cy="1143000"/>
            </a:xfrm>
            <a:prstGeom prst="rect">
              <a:avLst/>
            </a:prstGeom>
            <a:noFill/>
            <a:ln w="9525">
              <a:noFill/>
              <a:miter lim="800000"/>
              <a:headEnd/>
              <a:tailEnd/>
            </a:ln>
          </p:spPr>
        </p:pic>
        <p:sp>
          <p:nvSpPr>
            <p:cNvPr id="6" name="Chevron 5"/>
            <p:cNvSpPr/>
            <p:nvPr/>
          </p:nvSpPr>
          <p:spPr>
            <a:xfrm>
              <a:off x="7308304" y="692696"/>
              <a:ext cx="216024" cy="14401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Chevron 6"/>
            <p:cNvSpPr/>
            <p:nvPr/>
          </p:nvSpPr>
          <p:spPr>
            <a:xfrm rot="18477785">
              <a:off x="7476994" y="1109507"/>
              <a:ext cx="229173" cy="17445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Chevron 7"/>
            <p:cNvSpPr/>
            <p:nvPr/>
          </p:nvSpPr>
          <p:spPr>
            <a:xfrm rot="12698724">
              <a:off x="8272130" y="956155"/>
              <a:ext cx="229173" cy="17062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Chevron 8"/>
            <p:cNvSpPr/>
            <p:nvPr/>
          </p:nvSpPr>
          <p:spPr>
            <a:xfrm rot="15625983">
              <a:off x="7944961" y="1238612"/>
              <a:ext cx="229173" cy="17062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grpSp>
      <p:pic>
        <p:nvPicPr>
          <p:cNvPr id="10" name="Picture 2" descr="http://www.nobelprize.org/educational/medicine/immunity/images/detail/fig8.gif"/>
          <p:cNvPicPr>
            <a:picLocks noChangeAspect="1" noChangeArrowheads="1"/>
          </p:cNvPicPr>
          <p:nvPr/>
        </p:nvPicPr>
        <p:blipFill>
          <a:blip r:embed="rId3"/>
          <a:srcRect/>
          <a:stretch>
            <a:fillRect/>
          </a:stretch>
        </p:blipFill>
        <p:spPr bwMode="auto">
          <a:xfrm>
            <a:off x="7416061" y="4913060"/>
            <a:ext cx="1332589" cy="1728192"/>
          </a:xfrm>
          <a:prstGeom prst="rect">
            <a:avLst/>
          </a:prstGeom>
          <a:noFill/>
        </p:spPr>
      </p:pic>
    </p:spTree>
    <p:extLst>
      <p:ext uri="{BB962C8B-B14F-4D97-AF65-F5344CB8AC3E}">
        <p14:creationId xmlns:p14="http://schemas.microsoft.com/office/powerpoint/2010/main" val="41055491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8101</TotalTime>
  <Words>626</Words>
  <Application>Microsoft Office PowerPoint</Application>
  <PresentationFormat>On-screen Show (4:3)</PresentationFormat>
  <Paragraphs>60</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Specific Cellular Defences Against Pathogens</vt:lpstr>
      <vt:lpstr>The Third Line of Defence</vt:lpstr>
      <vt:lpstr>Types of Lymphocyte</vt:lpstr>
      <vt:lpstr>How Lymphocytes Work</vt:lpstr>
      <vt:lpstr>Antigens</vt:lpstr>
      <vt:lpstr>PowerPoint Presentation</vt:lpstr>
      <vt:lpstr>PowerPoint Presentation</vt:lpstr>
      <vt:lpstr>T Lymphocytes</vt:lpstr>
      <vt:lpstr>How do T Lymphocytes cause Apoptosis?</vt:lpstr>
      <vt:lpstr>B Lymphocytes</vt:lpstr>
      <vt:lpstr>Autoimmunity</vt:lpstr>
      <vt:lpstr>Primary and Secondary Response</vt:lpstr>
      <vt:lpstr>Direct Attack on the Immune System</vt:lpstr>
      <vt:lpstr>Direct Attack on the Immune System</vt:lpstr>
      <vt:lpstr>PowerPoint Presentation</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Immune System</dc:title>
  <dc:creator>aaitken</dc:creator>
  <cp:lastModifiedBy>aaitken</cp:lastModifiedBy>
  <cp:revision>772</cp:revision>
  <dcterms:created xsi:type="dcterms:W3CDTF">2015-06-05T08:56:05Z</dcterms:created>
  <dcterms:modified xsi:type="dcterms:W3CDTF">2018-08-27T10:36:49Z</dcterms:modified>
</cp:coreProperties>
</file>