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77A5-32C2-43AD-82C3-B26710A0C99A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42D0C-670F-4717-8D1A-1AE77842336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31D6EB-4540-45D6-A414-5BACEDA6A30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65E08-0520-4D6B-BDF9-3B2647870785}" type="datetimeFigureOut">
              <a:rPr lang="en-GB" smtClean="0"/>
              <a:pPr/>
              <a:t>21/08/2018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AEB3-C7FA-424D-9F61-19049C20A9B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848872" cy="1470025"/>
          </a:xfrm>
        </p:spPr>
        <p:txBody>
          <a:bodyPr>
            <a:normAutofit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Area 3.5: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Non-Specific Body Defences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mages.clipartpanda.com/immunity-clipart-screenshot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624" y="1484784"/>
            <a:ext cx="6864479" cy="4941168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696744" cy="2448272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Neurobiology and Immunology -Unit 3</a:t>
            </a:r>
          </a:p>
          <a:p>
            <a:r>
              <a:rPr lang="en-GB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CfE Higher Human Biology</a:t>
            </a:r>
            <a:endParaRPr lang="en-GB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Cytokines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Cytokines are cell-signalling molecules that are secreted by white blood cells which have arrived at the site of infection.</a:t>
            </a:r>
          </a:p>
          <a:p>
            <a:r>
              <a:rPr lang="en-GB" dirty="0" smtClean="0"/>
              <a:t>Signals sent out by cytokines increase the number of:</a:t>
            </a:r>
          </a:p>
          <a:p>
            <a:pPr lvl="1"/>
            <a:r>
              <a:rPr lang="en-GB" dirty="0" smtClean="0"/>
              <a:t>Phagocytes – cells which engulf pathogens</a:t>
            </a:r>
          </a:p>
          <a:p>
            <a:pPr lvl="1"/>
            <a:r>
              <a:rPr lang="en-GB" dirty="0" smtClean="0"/>
              <a:t>Anti-microbial proteins – cells which amplify the immune response</a:t>
            </a:r>
          </a:p>
          <a:p>
            <a:pPr lvl="1"/>
            <a:r>
              <a:rPr lang="en-GB" dirty="0" smtClean="0"/>
              <a:t>Blood-clotting chemicals – which help to stop blood loss and prevent infection</a:t>
            </a:r>
            <a:endParaRPr lang="en-GB" dirty="0"/>
          </a:p>
        </p:txBody>
      </p:sp>
      <p:pic>
        <p:nvPicPr>
          <p:cNvPr id="1026" name="Picture 2" descr="https://encrypted-tbn2.gstatic.com/images?q=tbn:ANd9GcRQxKlKcKqby_aa_5X5TnFu2kPSliO3VNmMNf7UasOj94yK1Uy0y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4564" y="0"/>
            <a:ext cx="1519436" cy="1588501"/>
          </a:xfrm>
          <a:prstGeom prst="rect">
            <a:avLst/>
          </a:prstGeom>
          <a:noFill/>
        </p:spPr>
      </p:pic>
      <p:pic>
        <p:nvPicPr>
          <p:cNvPr id="5" name="Picture 2" descr="https://encrypted-tbn2.gstatic.com/images?q=tbn:ANd9GcRQxKlKcKqby_aa_5X5TnFu2kPSliO3VNmMNf7UasOj94yK1Uy0y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519436" cy="158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Blood Cells - Phagocytes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Phagocytes engulf (consume) pathogens by a process called </a:t>
            </a:r>
            <a:r>
              <a:rPr lang="en-GB" b="1" dirty="0" smtClean="0"/>
              <a:t>phagocytosis</a:t>
            </a:r>
          </a:p>
          <a:p>
            <a:endParaRPr lang="en-GB" dirty="0" smtClean="0"/>
          </a:p>
          <a:p>
            <a:r>
              <a:rPr lang="en-GB" dirty="0" smtClean="0"/>
              <a:t>During </a:t>
            </a:r>
            <a:r>
              <a:rPr lang="en-GB" b="1" dirty="0" smtClean="0"/>
              <a:t>phagocytosis</a:t>
            </a:r>
            <a:r>
              <a:rPr lang="en-GB" dirty="0" smtClean="0"/>
              <a:t>, a foreign pathogen is broken down inside a phagocyte by powerful digestive enzymes called </a:t>
            </a:r>
            <a:r>
              <a:rPr lang="en-GB" b="1" dirty="0" smtClean="0"/>
              <a:t>lysosomes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37112"/>
            <a:ext cx="8964488" cy="2232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	When a phagocyte has finished “digesting” a pathogen, the cell releases more cytokine molecules to attract other phagocytes to the infected area.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Dead bacteria and phagocytes may ‘clump’ together to form pus.</a:t>
            </a:r>
            <a:endParaRPr lang="en-GB" dirty="0"/>
          </a:p>
        </p:txBody>
      </p:sp>
      <p:pic>
        <p:nvPicPr>
          <p:cNvPr id="26628" name="Picture 4" descr="https://pmgbiology.files.wordpress.com/2015/02/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9486" cy="443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Immunity?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GB" b="1" dirty="0" smtClean="0"/>
          </a:p>
          <a:p>
            <a:pPr algn="just">
              <a:buNone/>
            </a:pPr>
            <a:r>
              <a:rPr lang="en-GB" b="1" dirty="0" smtClean="0"/>
              <a:t>Immunity</a:t>
            </a:r>
            <a:r>
              <a:rPr lang="en-GB" dirty="0" smtClean="0"/>
              <a:t> is the ability of the body to </a:t>
            </a:r>
            <a:r>
              <a:rPr lang="en-GB" b="1" dirty="0" smtClean="0"/>
              <a:t>resist</a:t>
            </a:r>
            <a:endParaRPr lang="en-GB" dirty="0"/>
          </a:p>
          <a:p>
            <a:pPr algn="just">
              <a:buNone/>
            </a:pPr>
            <a:r>
              <a:rPr lang="en-GB" b="1" dirty="0" smtClean="0"/>
              <a:t>infection</a:t>
            </a:r>
            <a:r>
              <a:rPr lang="en-GB" dirty="0" smtClean="0"/>
              <a:t> by a pathogen or to </a:t>
            </a:r>
            <a:r>
              <a:rPr lang="en-GB" b="1" dirty="0" smtClean="0"/>
              <a:t>destroy</a:t>
            </a:r>
            <a:r>
              <a:rPr lang="en-GB" dirty="0" smtClean="0"/>
              <a:t> the</a:t>
            </a:r>
          </a:p>
          <a:p>
            <a:pPr algn="just">
              <a:buNone/>
            </a:pPr>
            <a:r>
              <a:rPr lang="en-GB" b="1" dirty="0" smtClean="0"/>
              <a:t>organism</a:t>
            </a:r>
            <a:r>
              <a:rPr lang="en-GB" dirty="0" smtClean="0"/>
              <a:t> if it succeeds in </a:t>
            </a:r>
            <a:r>
              <a:rPr lang="en-GB" b="1" dirty="0" smtClean="0"/>
              <a:t>invading</a:t>
            </a:r>
            <a:r>
              <a:rPr lang="en-GB" dirty="0" smtClean="0"/>
              <a:t> and </a:t>
            </a:r>
            <a:r>
              <a:rPr lang="en-GB" b="1" dirty="0" smtClean="0"/>
              <a:t>infecting</a:t>
            </a:r>
            <a:r>
              <a:rPr lang="en-GB" dirty="0" smtClean="0"/>
              <a:t> </a:t>
            </a:r>
          </a:p>
          <a:p>
            <a:pPr algn="just">
              <a:buNone/>
            </a:pPr>
            <a:r>
              <a:rPr lang="en-GB" dirty="0" smtClean="0"/>
              <a:t>the body.</a:t>
            </a:r>
            <a:endParaRPr lang="en-GB" dirty="0"/>
          </a:p>
        </p:txBody>
      </p:sp>
      <p:pic>
        <p:nvPicPr>
          <p:cNvPr id="15362" name="Picture 2" descr="http://frpic.com/vectors/writing-clipart/150/writing-clipart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328" y="5013176"/>
            <a:ext cx="1428750" cy="15906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2060848"/>
            <a:ext cx="8352928" cy="2664296"/>
          </a:xfrm>
          <a:prstGeom prst="rect">
            <a:avLst/>
          </a:prstGeom>
          <a:noFill/>
          <a:ln w="53975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Immune System</a:t>
            </a:r>
            <a:endParaRPr lang="en-GB" dirty="0"/>
          </a:p>
        </p:txBody>
      </p:sp>
      <p:pic>
        <p:nvPicPr>
          <p:cNvPr id="16386" name="Picture 2" descr="https://encrypted-tbn2.gstatic.com/images?q=tbn:ANd9GcThyUhNDhthAVNJK5pi-7v26pQIOM1-zq0zg13AWg64wT4CvSTX6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93499" y="2132856"/>
            <a:ext cx="1747034" cy="158417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The body attempts to defend itself against:</a:t>
            </a:r>
          </a:p>
          <a:p>
            <a:endParaRPr lang="en-GB" dirty="0"/>
          </a:p>
          <a:p>
            <a:r>
              <a:rPr lang="en-GB" dirty="0" smtClean="0"/>
              <a:t>Pathogens -  </a:t>
            </a:r>
            <a:r>
              <a:rPr lang="en-GB" b="1" dirty="0" smtClean="0"/>
              <a:t>disease-causing</a:t>
            </a:r>
            <a:r>
              <a:rPr lang="en-GB" dirty="0" smtClean="0"/>
              <a:t> organisms</a:t>
            </a:r>
          </a:p>
          <a:p>
            <a:endParaRPr lang="en-GB" dirty="0" smtClean="0"/>
          </a:p>
          <a:p>
            <a:r>
              <a:rPr lang="en-GB" dirty="0" smtClean="0"/>
              <a:t>Toxins – </a:t>
            </a:r>
            <a:r>
              <a:rPr lang="en-GB" b="1" dirty="0" smtClean="0"/>
              <a:t>poisons</a:t>
            </a:r>
            <a:r>
              <a:rPr lang="en-GB" dirty="0" smtClean="0"/>
              <a:t> produced by living things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Cancer cells</a:t>
            </a:r>
            <a:endParaRPr lang="en-GB" dirty="0"/>
          </a:p>
        </p:txBody>
      </p:sp>
      <p:pic>
        <p:nvPicPr>
          <p:cNvPr id="16390" name="Picture 6" descr="http://www.clker.com/cliparts/5/G/h/H/O/m/evil-virus-m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848" y="4941168"/>
            <a:ext cx="985292" cy="1129308"/>
          </a:xfrm>
          <a:prstGeom prst="rect">
            <a:avLst/>
          </a:prstGeom>
          <a:noFill/>
        </p:spPr>
      </p:pic>
      <p:pic>
        <p:nvPicPr>
          <p:cNvPr id="16392" name="Picture 8" descr="http://cliparts.co/cliparts/6ip/6xL/6ip6xLoX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581128"/>
            <a:ext cx="1289461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clinicalscienceblogshabira.files.wordpress.com/2013/04/first-line-of-defen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268760"/>
            <a:ext cx="7435684" cy="55892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The first line of defence is </a:t>
            </a:r>
            <a:r>
              <a:rPr lang="en-GB" sz="2800" b="1" dirty="0" smtClean="0">
                <a:solidFill>
                  <a:srgbClr val="FF0000"/>
                </a:solidFill>
              </a:rPr>
              <a:t>non-specific</a:t>
            </a:r>
            <a:r>
              <a:rPr lang="en-GB" sz="2800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It works against </a:t>
            </a:r>
            <a:r>
              <a:rPr lang="en-GB" sz="2800" b="1" dirty="0" smtClean="0">
                <a:solidFill>
                  <a:srgbClr val="FF0000"/>
                </a:solidFill>
              </a:rPr>
              <a:t>any</a:t>
            </a:r>
            <a:r>
              <a:rPr lang="en-GB" sz="2800" dirty="0" smtClean="0">
                <a:solidFill>
                  <a:srgbClr val="FF0000"/>
                </a:solidFill>
              </a:rPr>
              <a:t> type of disease-causing agent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frpic.com/vectors/writing-clipart/150/writing-clipart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72400" y="332656"/>
            <a:ext cx="781972" cy="870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105273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 smtClean="0">
                <a:solidFill>
                  <a:srgbClr val="FF0000"/>
                </a:solidFill>
              </a:rPr>
              <a:t>The first line of defence is </a:t>
            </a:r>
            <a:r>
              <a:rPr lang="en-GB" sz="5400" b="1" dirty="0" smtClean="0">
                <a:solidFill>
                  <a:srgbClr val="FF0000"/>
                </a:solidFill>
              </a:rPr>
              <a:t>non-specific</a:t>
            </a:r>
            <a:r>
              <a:rPr lang="en-GB" sz="5400" dirty="0" smtClean="0">
                <a:solidFill>
                  <a:srgbClr val="FF0000"/>
                </a:solidFill>
              </a:rPr>
              <a:t>. </a:t>
            </a:r>
          </a:p>
          <a:p>
            <a:pPr algn="ctr"/>
            <a:r>
              <a:rPr lang="en-GB" sz="5400" dirty="0" smtClean="0">
                <a:solidFill>
                  <a:srgbClr val="FF0000"/>
                </a:solidFill>
              </a:rPr>
              <a:t>It works against </a:t>
            </a:r>
            <a:r>
              <a:rPr lang="en-GB" sz="5400" b="1" dirty="0" smtClean="0">
                <a:solidFill>
                  <a:srgbClr val="FF0000"/>
                </a:solidFill>
              </a:rPr>
              <a:t>any</a:t>
            </a:r>
            <a:r>
              <a:rPr lang="en-GB" sz="5400" dirty="0" smtClean="0">
                <a:solidFill>
                  <a:srgbClr val="FF0000"/>
                </a:solidFill>
              </a:rPr>
              <a:t> type of disease-causing agent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the First Line of Defence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2520280" cy="18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GB" dirty="0" smtClean="0">
                <a:solidFill>
                  <a:schemeClr val="tx1"/>
                </a:solidFill>
              </a:rPr>
              <a:t>The skin is composed of layers of epithelial cells which provide a physical barrier against bacteria and viruses</a:t>
            </a:r>
          </a:p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23528" y="4149080"/>
            <a:ext cx="2304256" cy="21602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dirty="0" smtClean="0">
                <a:solidFill>
                  <a:schemeClr val="tx1"/>
                </a:solidFill>
              </a:rPr>
              <a:t>Mucous membranes that line the digestive and respiratory tracts are also composed of epithelial cells</a:t>
            </a: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35896" y="1556792"/>
            <a:ext cx="2304256" cy="19442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Secretions from the skin’s sweat glands and sebaceous glands keep the pH of the skin too low for many organisms</a:t>
            </a:r>
          </a:p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444208" y="1844824"/>
            <a:ext cx="2448272" cy="187220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GB" dirty="0" smtClean="0">
                <a:solidFill>
                  <a:schemeClr val="tx1"/>
                </a:solidFill>
              </a:rPr>
              <a:t>Secretions such as tears and saliva contain lysozyme which digests bacterial cell walls killing them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4293096"/>
            <a:ext cx="244827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Ciliated cells in the trachea sweep mucous and trapped microbes up and away from the lungs</a:t>
            </a:r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465313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300192" y="4005064"/>
            <a:ext cx="2376264" cy="14773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Acid secreted by the cells of the stomach lining kill off microbes that may have been swallowed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Second Line of Defence: </a:t>
            </a:r>
            <a:br>
              <a:rPr lang="en-GB" dirty="0" smtClean="0"/>
            </a:br>
            <a:r>
              <a:rPr lang="en-GB" dirty="0" smtClean="0"/>
              <a:t>The Inflammatory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GB" dirty="0" smtClean="0"/>
              <a:t>The second line of defence is also known as the inflammatory response. The inflammatory response is a specialised defence which works at the affected site.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Mast Cells &amp; Histamine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4741987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Mast cells are cells found in connective tissue around the body. They are closely related to white blood cells</a:t>
            </a:r>
          </a:p>
          <a:p>
            <a:pPr algn="just"/>
            <a:r>
              <a:rPr lang="en-GB" b="1" dirty="0" smtClean="0"/>
              <a:t>Mast cells </a:t>
            </a:r>
            <a:r>
              <a:rPr lang="en-GB" dirty="0" smtClean="0"/>
              <a:t>contain </a:t>
            </a:r>
            <a:r>
              <a:rPr lang="en-GB" b="1" dirty="0" smtClean="0"/>
              <a:t>granules</a:t>
            </a:r>
            <a:r>
              <a:rPr lang="en-GB" dirty="0" smtClean="0"/>
              <a:t> containing </a:t>
            </a:r>
            <a:r>
              <a:rPr lang="en-GB" b="1" dirty="0" smtClean="0"/>
              <a:t>histamine</a:t>
            </a:r>
            <a:r>
              <a:rPr lang="en-GB" dirty="0" smtClean="0"/>
              <a:t>. </a:t>
            </a:r>
            <a:r>
              <a:rPr lang="en-GB" b="1" dirty="0" smtClean="0"/>
              <a:t>Histamine</a:t>
            </a:r>
            <a:r>
              <a:rPr lang="en-GB" dirty="0" smtClean="0"/>
              <a:t> causes blood vessels to </a:t>
            </a:r>
            <a:r>
              <a:rPr lang="en-GB" b="1" dirty="0" smtClean="0"/>
              <a:t>dilate</a:t>
            </a:r>
            <a:r>
              <a:rPr lang="en-GB" dirty="0" smtClean="0"/>
              <a:t> and capillaries to become </a:t>
            </a:r>
            <a:r>
              <a:rPr lang="en-GB" b="1" dirty="0" smtClean="0"/>
              <a:t>more</a:t>
            </a:r>
            <a:r>
              <a:rPr lang="en-GB" dirty="0" smtClean="0"/>
              <a:t> </a:t>
            </a:r>
            <a:r>
              <a:rPr lang="en-GB" b="1" dirty="0" smtClean="0"/>
              <a:t>permeable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2050" name="Picture 2" descr="http://www.vcsspdx.com/wp-content/uploads/2014/02/mast-cell-300x1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1840" y="4553744"/>
            <a:ext cx="413938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GB" dirty="0" smtClean="0"/>
              <a:t>When injury occurs, mast cells become “activated” and release large quantities of histamine. This results in blood vessels in the area undergoing vasodilation, and capillaries become full of blood.</a:t>
            </a:r>
          </a:p>
          <a:p>
            <a:pPr algn="just"/>
            <a:r>
              <a:rPr lang="en-GB" dirty="0" smtClean="0"/>
              <a:t>This extra blood flow makes the area red, swollen, inflamed and hot to touch.</a:t>
            </a:r>
            <a:endParaRPr lang="en-GB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1772816"/>
            <a:ext cx="355196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433</Words>
  <Application>Microsoft Office PowerPoint</Application>
  <PresentationFormat>On-screen Show (4:3)</PresentationFormat>
  <Paragraphs>50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Key Area 3.5: Non-Specific Body Defences</vt:lpstr>
      <vt:lpstr>What is Immunity?</vt:lpstr>
      <vt:lpstr>The Immune System</vt:lpstr>
      <vt:lpstr>PowerPoint Presentation</vt:lpstr>
      <vt:lpstr>PowerPoint Presentation</vt:lpstr>
      <vt:lpstr>Examples of the First Line of Defence</vt:lpstr>
      <vt:lpstr>The Second Line of Defence:  The Inflammatory Response</vt:lpstr>
      <vt:lpstr>Mast Cells &amp; Histamine</vt:lpstr>
      <vt:lpstr>PowerPoint Presentation</vt:lpstr>
      <vt:lpstr>Cytokines</vt:lpstr>
      <vt:lpstr>White Blood Cells - Phagocytes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Immune System</dc:title>
  <dc:creator>aaitken</dc:creator>
  <cp:lastModifiedBy>nmcdaid</cp:lastModifiedBy>
  <cp:revision>24</cp:revision>
  <dcterms:created xsi:type="dcterms:W3CDTF">2017-05-30T13:16:20Z</dcterms:created>
  <dcterms:modified xsi:type="dcterms:W3CDTF">2018-08-21T12:04:11Z</dcterms:modified>
</cp:coreProperties>
</file>