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84" r:id="rId9"/>
    <p:sldId id="274" r:id="rId10"/>
    <p:sldId id="275" r:id="rId11"/>
    <p:sldId id="273" r:id="rId12"/>
    <p:sldId id="276" r:id="rId13"/>
    <p:sldId id="279" r:id="rId14"/>
    <p:sldId id="281" r:id="rId15"/>
    <p:sldId id="282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2152A-2461-47AA-9F26-D27095B5D119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50E3C-FA00-43EA-98A2-7083ACD0BA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F82EF-9789-45E2-BA77-75EF0BB59937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CFE5F-7E4E-4AD1-BB04-3BA26EE8211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498A8-EA5D-4ECF-905B-653F3E0CF2D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ABE1-93E0-47C4-8845-1FFB1F6FC945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F634-0A58-41F5-8D6E-1693DFDF4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ABE1-93E0-47C4-8845-1FFB1F6FC945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F634-0A58-41F5-8D6E-1693DFDF4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ABE1-93E0-47C4-8845-1FFB1F6FC945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F634-0A58-41F5-8D6E-1693DFDF4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ABE1-93E0-47C4-8845-1FFB1F6FC945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F634-0A58-41F5-8D6E-1693DFDF4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ABE1-93E0-47C4-8845-1FFB1F6FC945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F634-0A58-41F5-8D6E-1693DFDF4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ABE1-93E0-47C4-8845-1FFB1F6FC945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F634-0A58-41F5-8D6E-1693DFDF4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ABE1-93E0-47C4-8845-1FFB1F6FC945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F634-0A58-41F5-8D6E-1693DFDF4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ABE1-93E0-47C4-8845-1FFB1F6FC945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F634-0A58-41F5-8D6E-1693DFDF4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ABE1-93E0-47C4-8845-1FFB1F6FC945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F634-0A58-41F5-8D6E-1693DFDF4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ABE1-93E0-47C4-8845-1FFB1F6FC945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F634-0A58-41F5-8D6E-1693DFDF4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ABE1-93E0-47C4-8845-1FFB1F6FC945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F634-0A58-41F5-8D6E-1693DFDF4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AABE1-93E0-47C4-8845-1FFB1F6FC945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8F634-0A58-41F5-8D6E-1693DFDF4B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Cells of the Nervous System and Neurotransmitters at Synapses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3 Neurobiology and </a:t>
            </a:r>
            <a:r>
              <a:rPr lang="en-GB" dirty="0" smtClean="0"/>
              <a:t>Immunology</a:t>
            </a:r>
            <a:endParaRPr lang="en-GB" dirty="0" smtClean="0"/>
          </a:p>
          <a:p>
            <a:r>
              <a:rPr lang="en-GB" dirty="0" smtClean="0"/>
              <a:t>Miss Aitken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Neurotransmitters are removed in 2 ways: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Enzyme degradation: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Acetylcholine</a:t>
            </a:r>
            <a:r>
              <a:rPr lang="en-GB" dirty="0" smtClean="0"/>
              <a:t> is a neurotransmitter which is </a:t>
            </a:r>
            <a:r>
              <a:rPr lang="en-GB" dirty="0" smtClean="0">
                <a:solidFill>
                  <a:srgbClr val="FF0000"/>
                </a:solidFill>
              </a:rPr>
              <a:t>broken down</a:t>
            </a:r>
            <a:r>
              <a:rPr lang="en-GB" dirty="0" smtClean="0"/>
              <a:t> by an enzyme after it’s been used. The products of the break down are then absorbed.</a:t>
            </a:r>
          </a:p>
          <a:p>
            <a:pPr lvl="2"/>
            <a:endParaRPr lang="en-GB" dirty="0" smtClean="0"/>
          </a:p>
          <a:p>
            <a:pPr lvl="1"/>
            <a:r>
              <a:rPr lang="en-GB" dirty="0" smtClean="0"/>
              <a:t>Re-uptake: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Nor-adrenaline</a:t>
            </a:r>
            <a:r>
              <a:rPr lang="en-GB" dirty="0" smtClean="0"/>
              <a:t> is a neurotransmitter that is </a:t>
            </a:r>
            <a:r>
              <a:rPr lang="en-GB" dirty="0" smtClean="0">
                <a:solidFill>
                  <a:srgbClr val="FF0000"/>
                </a:solidFill>
              </a:rPr>
              <a:t>reabsorbed</a:t>
            </a:r>
            <a:r>
              <a:rPr lang="en-GB" dirty="0" smtClean="0"/>
              <a:t> by the pre-synaptic membrane.</a:t>
            </a:r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Removal of Neurotransmitters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Neurotransmitters bind with receptors on the dendrite of the next neuron.</a:t>
            </a:r>
          </a:p>
          <a:p>
            <a:endParaRPr lang="en-GB" dirty="0" smtClean="0"/>
          </a:p>
          <a:p>
            <a:r>
              <a:rPr lang="en-GB" dirty="0" smtClean="0"/>
              <a:t>The type of receptor the neurotransmitter binds to determines whether a signal is excitatory or inhibitory.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Excitatory and Inhibitory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Signals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 nervous impulse can only pass through a synapse if there are a certain number of neurotransmitters released.</a:t>
            </a:r>
          </a:p>
          <a:p>
            <a:endParaRPr lang="en-GB" dirty="0" smtClean="0"/>
          </a:p>
          <a:p>
            <a:r>
              <a:rPr lang="en-GB" dirty="0" smtClean="0"/>
              <a:t>Weak stimuli fail to cause the release of neurotransmitters. This system prevents very weak stimuli, such as very quiet sounds, from bringing about responses.</a:t>
            </a:r>
          </a:p>
          <a:p>
            <a:r>
              <a:rPr lang="en-GB" dirty="0" smtClean="0"/>
              <a:t>A series of weak stimuli can release enough neurotransmitter to trigger an impulse. This is called </a:t>
            </a:r>
            <a:r>
              <a:rPr lang="en-GB" b="1" dirty="0" smtClean="0"/>
              <a:t>summation</a:t>
            </a:r>
            <a:r>
              <a:rPr lang="en-GB" dirty="0" smtClean="0"/>
              <a:t> of stimuli.</a:t>
            </a:r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Nervous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Impulse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Endorphins are neurotransmitters released by neurons to reduce pain intensity levels when we are injured.</a:t>
            </a:r>
          </a:p>
          <a:p>
            <a:r>
              <a:rPr lang="en-GB" dirty="0" smtClean="0"/>
              <a:t>We also make more endorphins when doing things that give us pleasure</a:t>
            </a:r>
          </a:p>
          <a:p>
            <a:pPr lvl="1"/>
            <a:r>
              <a:rPr lang="en-GB" dirty="0" smtClean="0"/>
              <a:t>Eating</a:t>
            </a:r>
          </a:p>
          <a:p>
            <a:pPr lvl="1"/>
            <a:r>
              <a:rPr lang="en-GB" dirty="0" smtClean="0"/>
              <a:t>Sex</a:t>
            </a:r>
          </a:p>
          <a:p>
            <a:pPr lvl="1"/>
            <a:r>
              <a:rPr lang="en-GB" dirty="0" smtClean="0"/>
              <a:t>Exercising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latin typeface="+mj-lt"/>
                <a:ea typeface="+mj-ea"/>
                <a:cs typeface="+mj-cs"/>
              </a:rPr>
              <a:t>Endorphins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Dopamine is a neurotransmitter which induces feelings of pleasure and reinforces particular behaviour by activating a reward pathway in the brain.</a:t>
            </a:r>
          </a:p>
          <a:p>
            <a:endParaRPr lang="en-GB" dirty="0" smtClean="0"/>
          </a:p>
          <a:p>
            <a:r>
              <a:rPr lang="en-GB" dirty="0" smtClean="0"/>
              <a:t>The reward pathway activates when people do things that are beneficial to them, e.g. eating when hungry.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noProof="0" dirty="0" smtClean="0">
                <a:latin typeface="+mj-lt"/>
                <a:ea typeface="+mj-ea"/>
                <a:cs typeface="+mj-cs"/>
              </a:rPr>
              <a:t>Dopamine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Some medicines affect the way in which neurotransmitters function and can be used to treat some conditions.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Agonist drugs </a:t>
            </a:r>
            <a:r>
              <a:rPr lang="en-GB" b="1" dirty="0" smtClean="0"/>
              <a:t>mimic natural neurotransmitters </a:t>
            </a:r>
            <a:r>
              <a:rPr lang="en-GB" dirty="0" smtClean="0"/>
              <a:t>and can therefore </a:t>
            </a:r>
            <a:r>
              <a:rPr lang="en-GB" b="1" dirty="0" smtClean="0"/>
              <a:t>enhance</a:t>
            </a:r>
            <a:r>
              <a:rPr lang="en-GB" dirty="0" smtClean="0"/>
              <a:t> their action</a:t>
            </a:r>
          </a:p>
          <a:p>
            <a:pPr lvl="1"/>
            <a:r>
              <a:rPr lang="en-GB" dirty="0" smtClean="0"/>
              <a:t>Antagonist drugs </a:t>
            </a:r>
            <a:r>
              <a:rPr lang="en-GB" b="1" dirty="0" smtClean="0"/>
              <a:t>block the action of natural neurotransmitters</a:t>
            </a:r>
            <a:r>
              <a:rPr lang="en-GB" dirty="0" smtClean="0"/>
              <a:t> and </a:t>
            </a:r>
            <a:r>
              <a:rPr lang="en-GB" b="1" dirty="0" smtClean="0"/>
              <a:t>prevent</a:t>
            </a:r>
            <a:r>
              <a:rPr lang="en-GB" dirty="0" smtClean="0"/>
              <a:t> nerve impulses from passing to synapses</a:t>
            </a:r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latin typeface="+mj-lt"/>
                <a:ea typeface="+mj-ea"/>
                <a:cs typeface="+mj-cs"/>
              </a:rPr>
              <a:t>Drugs as Medicines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noFill/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Recreational 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Recreational drugs can also be agonists or antagonists. </a:t>
            </a:r>
          </a:p>
          <a:p>
            <a:r>
              <a:rPr lang="en-GB" dirty="0" smtClean="0"/>
              <a:t>They can alter a person’s mood or behaviour because they affect neurotransmission at synapses. Drugs have different effects on different people.</a:t>
            </a:r>
          </a:p>
          <a:p>
            <a:r>
              <a:rPr lang="en-GB" dirty="0" smtClean="0"/>
              <a:t>Drug addiction is caused by repeated use of drugs that act as antagonists. This </a:t>
            </a:r>
            <a:r>
              <a:rPr lang="en-GB" b="1" dirty="0" smtClean="0"/>
              <a:t>sensitisation</a:t>
            </a:r>
            <a:r>
              <a:rPr lang="en-GB" dirty="0" smtClean="0"/>
              <a:t> leads to craving of the drug.</a:t>
            </a:r>
          </a:p>
          <a:p>
            <a:r>
              <a:rPr lang="en-GB" dirty="0" smtClean="0"/>
              <a:t>Drug tolerance is caused by repeated use of drugs that act as agonists. This </a:t>
            </a:r>
            <a:r>
              <a:rPr lang="en-GB" b="1" dirty="0" smtClean="0"/>
              <a:t>desensitisation</a:t>
            </a:r>
            <a:r>
              <a:rPr lang="en-GB" dirty="0" smtClean="0"/>
              <a:t> leads to a tolerance where users must take more of the drug to get an effect.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Cells which make up the nervous system are called neurons. They transmit information through electrical impulses. </a:t>
            </a:r>
          </a:p>
          <a:p>
            <a:endParaRPr lang="en-GB" dirty="0" smtClean="0"/>
          </a:p>
          <a:p>
            <a:r>
              <a:rPr lang="en-GB" dirty="0" smtClean="0"/>
              <a:t>They are made up of a nucleus, cell membrane and cytoplasm like all other animal cells. However, they are specialised for their function.</a:t>
            </a:r>
          </a:p>
          <a:p>
            <a:pPr lvl="2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Neurons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87680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 Types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Neurons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648" y="1772816"/>
            <a:ext cx="6264696" cy="414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31640" y="6021288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Inter Neuron   	   Sensory Neuron	Motor Neuron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GB" sz="3200" dirty="0" smtClean="0"/>
              <a:t>Nerve impulses only travel in </a:t>
            </a:r>
            <a:r>
              <a:rPr lang="en-GB" sz="3200" b="1" dirty="0" smtClean="0"/>
              <a:t>one direction </a:t>
            </a:r>
            <a:r>
              <a:rPr lang="en-GB" sz="3200" dirty="0" smtClean="0"/>
              <a:t>along a neuron.</a:t>
            </a:r>
          </a:p>
          <a:p>
            <a:pPr lvl="1">
              <a:buNone/>
            </a:pPr>
            <a:endParaRPr lang="en-GB" sz="3200" dirty="0" smtClean="0"/>
          </a:p>
          <a:p>
            <a:pPr lvl="1">
              <a:buNone/>
            </a:pPr>
            <a:r>
              <a:rPr lang="en-GB" sz="3200" dirty="0" smtClean="0"/>
              <a:t>Fibres that conduct impulses </a:t>
            </a:r>
            <a:r>
              <a:rPr lang="en-GB" sz="3200" b="1" dirty="0" smtClean="0"/>
              <a:t>towards</a:t>
            </a:r>
            <a:r>
              <a:rPr lang="en-GB" sz="3200" dirty="0" smtClean="0"/>
              <a:t> the cell body are called </a:t>
            </a:r>
            <a:r>
              <a:rPr lang="en-GB" sz="3200" b="1" dirty="0" err="1" smtClean="0"/>
              <a:t>dendrons</a:t>
            </a:r>
            <a:r>
              <a:rPr lang="en-GB" sz="3200" dirty="0" smtClean="0"/>
              <a:t> and </a:t>
            </a:r>
            <a:r>
              <a:rPr lang="en-GB" sz="3200" b="1" dirty="0" smtClean="0"/>
              <a:t>dendrites</a:t>
            </a:r>
          </a:p>
          <a:p>
            <a:pPr lvl="1">
              <a:buNone/>
            </a:pPr>
            <a:endParaRPr lang="en-GB" sz="3200" dirty="0" smtClean="0"/>
          </a:p>
          <a:p>
            <a:pPr lvl="1">
              <a:buNone/>
            </a:pPr>
            <a:r>
              <a:rPr lang="en-GB" sz="3200" dirty="0" smtClean="0"/>
              <a:t>Fibres that conduct impulses </a:t>
            </a:r>
            <a:r>
              <a:rPr lang="en-GB" sz="3200" b="1" dirty="0" smtClean="0"/>
              <a:t>away</a:t>
            </a:r>
            <a:r>
              <a:rPr lang="en-GB" sz="3200" dirty="0" smtClean="0"/>
              <a:t> from the cell body are called </a:t>
            </a:r>
            <a:r>
              <a:rPr lang="en-GB" sz="3200" b="1" dirty="0" smtClean="0"/>
              <a:t>axons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Impulse Conduction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Long nerve fibres have myelin sheaths around them. This is a fatty covering which protects the nerve and insulates it.</a:t>
            </a:r>
          </a:p>
          <a:p>
            <a:endParaRPr lang="en-GB" dirty="0" smtClean="0"/>
          </a:p>
          <a:p>
            <a:r>
              <a:rPr lang="en-GB" dirty="0" smtClean="0"/>
              <a:t>Myelin increases the speed of a nerve transmission</a:t>
            </a:r>
          </a:p>
          <a:p>
            <a:endParaRPr lang="en-GB" dirty="0" smtClean="0"/>
          </a:p>
          <a:p>
            <a:r>
              <a:rPr lang="en-GB" dirty="0" smtClean="0"/>
              <a:t>When you are born, myelin sheaths are not fully developed. The process of myelination continues from birth to adolescence.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Myelination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err="1" smtClean="0"/>
              <a:t>Glial</a:t>
            </a:r>
            <a:r>
              <a:rPr lang="en-GB" dirty="0" smtClean="0"/>
              <a:t> cells are cells which sit around or beside neurons.</a:t>
            </a:r>
          </a:p>
          <a:p>
            <a:endParaRPr lang="en-GB" dirty="0" smtClean="0"/>
          </a:p>
          <a:p>
            <a:r>
              <a:rPr lang="en-GB" dirty="0" smtClean="0"/>
              <a:t>They have 2 main roles:</a:t>
            </a:r>
          </a:p>
          <a:p>
            <a:pPr lvl="1"/>
            <a:r>
              <a:rPr lang="en-GB" dirty="0" smtClean="0"/>
              <a:t>Physical support</a:t>
            </a:r>
          </a:p>
          <a:p>
            <a:pPr lvl="1"/>
            <a:r>
              <a:rPr lang="en-GB" dirty="0" smtClean="0"/>
              <a:t>Production of myelin sheath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Glial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Cells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A synapse is a gap between neurons (N5)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For an electrical impulse to pass across this gap, a chemical called a neurotransmitter must be used.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Synapses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Neurotransmitters are stored in vesicles (small pockets) on the end of each axon.</a:t>
            </a:r>
          </a:p>
          <a:p>
            <a:r>
              <a:rPr lang="en-GB" dirty="0" smtClean="0"/>
              <a:t>They are released into the synapse/synaptic cleft when a nerve impulse arrives at the end of the axon.</a:t>
            </a:r>
          </a:p>
          <a:p>
            <a:r>
              <a:rPr lang="en-GB" dirty="0" smtClean="0"/>
              <a:t>They diffuse across the synaptic cleft and bind to receptors on the dendrite of the next neuron.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latin typeface="+mj-lt"/>
                <a:ea typeface="+mj-ea"/>
                <a:cs typeface="+mj-cs"/>
              </a:rPr>
              <a:t>How do neurotransmitters work?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Neurotransmitter is removed from the synaptic cleft immediately following the passing on of an impulse.</a:t>
            </a:r>
          </a:p>
          <a:p>
            <a:endParaRPr lang="en-GB" dirty="0" smtClean="0"/>
          </a:p>
          <a:p>
            <a:r>
              <a:rPr lang="en-GB" dirty="0" smtClean="0"/>
              <a:t>If it was left in the cleft, there would be continuous stimulation and the system could not respond to new signals.</a:t>
            </a:r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Neurotransmitters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682</Words>
  <Application>Microsoft Office PowerPoint</Application>
  <PresentationFormat>On-screen Show (4:3)</PresentationFormat>
  <Paragraphs>79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Cells of the Nervous System and Neurotransmitters at Synapses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Recreational Drugs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and Social Behaviour</dc:title>
  <dc:creator>aaitken</dc:creator>
  <cp:lastModifiedBy>aaitken</cp:lastModifiedBy>
  <cp:revision>22</cp:revision>
  <dcterms:created xsi:type="dcterms:W3CDTF">2017-03-21T15:44:39Z</dcterms:created>
  <dcterms:modified xsi:type="dcterms:W3CDTF">2018-06-14T14:45:54Z</dcterms:modified>
</cp:coreProperties>
</file>